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6" r:id="rId4"/>
    <p:sldId id="257" r:id="rId5"/>
    <p:sldId id="258" r:id="rId6"/>
    <p:sldId id="259" r:id="rId7"/>
    <p:sldId id="267" r:id="rId8"/>
    <p:sldId id="260" r:id="rId9"/>
    <p:sldId id="261" r:id="rId10"/>
    <p:sldId id="262" r:id="rId11"/>
    <p:sldId id="263" r:id="rId12"/>
    <p:sldId id="264" r:id="rId13"/>
    <p:sldId id="271" r:id="rId14"/>
    <p:sldId id="265" r:id="rId15"/>
    <p:sldId id="270" r:id="rId16"/>
    <p:sldId id="266" r:id="rId17"/>
    <p:sldId id="281" r:id="rId18"/>
    <p:sldId id="272" r:id="rId19"/>
    <p:sldId id="275" r:id="rId20"/>
    <p:sldId id="273" r:id="rId21"/>
    <p:sldId id="276" r:id="rId22"/>
    <p:sldId id="274" r:id="rId23"/>
    <p:sldId id="277" r:id="rId24"/>
    <p:sldId id="279" r:id="rId25"/>
    <p:sldId id="278" r:id="rId26"/>
    <p:sldId id="280" r:id="rId2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FE"/>
    <a:srgbClr val="96EAFE"/>
    <a:srgbClr val="96FCFE"/>
    <a:srgbClr val="96EDFE"/>
    <a:srgbClr val="95E3FF"/>
    <a:srgbClr val="000099"/>
    <a:srgbClr val="02809E"/>
    <a:srgbClr val="394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p:scale>
          <a:sx n="78" d="100"/>
          <a:sy n="78" d="100"/>
        </p:scale>
        <p:origin x="-27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69C35-8B22-4835-8BD7-DE472CE01BA4}"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B9F43-016C-421A-9103-FE75E0F2CF14}"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50B4A-9E1F-4CD2-B6F8-3A9F996B6E73}"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0F7AC-6B17-41FC-99D3-58E8C08A7657}"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6B58C-3680-4581-A658-A1C475A31EBE}"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18553C-5F10-4B21-8DAE-04F9FFC076D1}"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8AA74C-7FB5-49E2-87F6-184E9A47A61A}"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F9D1CB-04FB-4A7D-91AC-23B543165228}"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9DF3A8-558C-4624-B973-E90F313F1FB6}"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F72DE-38B8-41DE-9F18-637D0388B59B}"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5D107-266D-4D2B-BDAF-6E08782A0210}" type="slidenum">
              <a:rPr lang="en-GB" smtClean="0"/>
              <a:pPr/>
              <a:t>‹#›</a:t>
            </a:fld>
            <a:endParaRPr lang="en-GB"/>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3407C-17C4-492F-B02B-BFA15183471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B2: Keeping Healthy</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your heart work?</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A heart pumps blood around the body. It is a double pump:</a:t>
            </a:r>
          </a:p>
          <a:p>
            <a:pPr marL="0" indent="0"/>
            <a:r>
              <a:rPr lang="en-GB" dirty="0" smtClean="0"/>
              <a:t>Right lower chamber pumps blood to the lungs</a:t>
            </a:r>
          </a:p>
          <a:p>
            <a:pPr marL="0" indent="0"/>
            <a:r>
              <a:rPr lang="en-GB" dirty="0" smtClean="0"/>
              <a:t>Left lower chamber pumps blood around the body</a:t>
            </a:r>
          </a:p>
          <a:p>
            <a:pPr marL="0" indent="0">
              <a:buNone/>
            </a:pPr>
            <a:r>
              <a:rPr lang="en-GB" dirty="0" smtClean="0"/>
              <a:t>Your heart is made from muscle as it has its own blood supply. The blood brings oxygen and glucose to the </a:t>
            </a:r>
            <a:r>
              <a:rPr lang="en-GB" dirty="0" smtClean="0"/>
              <a:t>heart </a:t>
            </a:r>
            <a:r>
              <a:rPr lang="en-GB" dirty="0" smtClean="0"/>
              <a:t>and </a:t>
            </a:r>
            <a:r>
              <a:rPr lang="en-GB" dirty="0" smtClean="0"/>
              <a:t>then the heart uses </a:t>
            </a:r>
            <a:r>
              <a:rPr lang="en-GB" dirty="0" smtClean="0"/>
              <a:t>it as supply of </a:t>
            </a:r>
            <a:r>
              <a:rPr lang="en-GB" dirty="0" smtClean="0"/>
              <a:t>energy to allow the muscle to pump. </a:t>
            </a:r>
            <a:endParaRPr lang="en-GB" dirty="0" smtClean="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Need to know this for both B2 and B7(if you are learning so)</a:t>
            </a:r>
            <a:endParaRPr lang="en-GB" dirty="0"/>
          </a:p>
        </p:txBody>
      </p:sp>
      <p:sp>
        <p:nvSpPr>
          <p:cNvPr id="7" name="Content Placeholder 6"/>
          <p:cNvSpPr>
            <a:spLocks noGrp="1"/>
          </p:cNvSpPr>
          <p:nvPr>
            <p:ph idx="1"/>
          </p:nvPr>
        </p:nvSpPr>
        <p:spPr/>
        <p:txBody>
          <a:bodyPr/>
          <a:lstStyle/>
          <a:p>
            <a:endParaRPr lang="en-GB"/>
          </a:p>
        </p:txBody>
      </p:sp>
      <p:pic>
        <p:nvPicPr>
          <p:cNvPr id="34818" name="Picture 2"/>
          <p:cNvPicPr>
            <a:picLocks noChangeAspect="1" noChangeArrowheads="1"/>
          </p:cNvPicPr>
          <p:nvPr/>
        </p:nvPicPr>
        <p:blipFill>
          <a:blip r:embed="rId2"/>
          <a:srcRect/>
          <a:stretch>
            <a:fillRect/>
          </a:stretch>
        </p:blipFill>
        <p:spPr bwMode="auto">
          <a:xfrm>
            <a:off x="1785918" y="1714488"/>
            <a:ext cx="5476901" cy="492922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your heart work?</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Blood travels through the blood vessels around the body and they are well adapted to their functions:</a:t>
            </a:r>
          </a:p>
          <a:p>
            <a:pPr marL="0" indent="0"/>
            <a:r>
              <a:rPr lang="en-GB" dirty="0" smtClean="0"/>
              <a:t>Arteries take blood from the heart to your body and their walls withstand the high pressure created by the pumping heart</a:t>
            </a:r>
          </a:p>
          <a:p>
            <a:pPr marL="0" indent="0"/>
            <a:r>
              <a:rPr lang="en-GB" dirty="0" smtClean="0"/>
              <a:t>Veins have thins walls that can be squashed when you move pushing the blood back to the hart</a:t>
            </a:r>
          </a:p>
          <a:p>
            <a:pPr marL="0" indent="0"/>
            <a:r>
              <a:rPr lang="en-GB" dirty="0" smtClean="0"/>
              <a:t>Capillaries take blood to and from the heart and have very thin walls to allow oxygen and food to diffuse into cells and allow waste to diffuse out of the cell.</a:t>
            </a:r>
          </a:p>
          <a:p>
            <a:pPr marL="0" indent="0">
              <a:buNone/>
            </a:pPr>
            <a:endParaRPr lang="en-GB"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3794" name="Picture 2"/>
          <p:cNvPicPr>
            <a:picLocks noChangeAspect="1" noChangeArrowheads="1"/>
          </p:cNvPicPr>
          <p:nvPr/>
        </p:nvPicPr>
        <p:blipFill>
          <a:blip r:embed="rId2"/>
          <a:srcRect/>
          <a:stretch>
            <a:fillRect/>
          </a:stretch>
        </p:blipFill>
        <p:spPr bwMode="auto">
          <a:xfrm>
            <a:off x="785786" y="1500174"/>
            <a:ext cx="7305675" cy="3914775"/>
          </a:xfrm>
          <a:prstGeom prst="rect">
            <a:avLst/>
          </a:prstGeom>
          <a:noFill/>
          <a:ln w="9525">
            <a:noFill/>
            <a:miter lim="800000"/>
            <a:headEnd/>
            <a:tailEnd/>
          </a:ln>
          <a:effectLst/>
        </p:spPr>
      </p:pic>
      <p:sp>
        <p:nvSpPr>
          <p:cNvPr id="5" name="TextBox 4"/>
          <p:cNvSpPr txBox="1"/>
          <p:nvPr/>
        </p:nvSpPr>
        <p:spPr>
          <a:xfrm>
            <a:off x="1142976" y="2500306"/>
            <a:ext cx="785818" cy="646331"/>
          </a:xfrm>
          <a:prstGeom prst="rect">
            <a:avLst/>
          </a:prstGeom>
          <a:solidFill>
            <a:schemeClr val="bg1"/>
          </a:solidFill>
          <a:ln>
            <a:solidFill>
              <a:schemeClr val="bg1"/>
            </a:solidFill>
          </a:ln>
        </p:spPr>
        <p:txBody>
          <a:bodyPr wrap="square" rtlCol="0">
            <a:spAutoFit/>
          </a:bodyPr>
          <a:lstStyle/>
          <a:p>
            <a:endParaRPr lang="en-GB" dirty="0" smtClean="0"/>
          </a:p>
          <a:p>
            <a:endParaRPr lang="en-GB" dirty="0"/>
          </a:p>
        </p:txBody>
      </p:sp>
      <p:sp>
        <p:nvSpPr>
          <p:cNvPr id="6" name="TextBox 5"/>
          <p:cNvSpPr txBox="1"/>
          <p:nvPr/>
        </p:nvSpPr>
        <p:spPr>
          <a:xfrm>
            <a:off x="1571604" y="3929066"/>
            <a:ext cx="1428760" cy="646331"/>
          </a:xfrm>
          <a:prstGeom prst="rect">
            <a:avLst/>
          </a:prstGeom>
          <a:solidFill>
            <a:schemeClr val="bg1"/>
          </a:solidFill>
          <a:ln>
            <a:solidFill>
              <a:schemeClr val="bg1"/>
            </a:solidFill>
          </a:ln>
        </p:spPr>
        <p:txBody>
          <a:bodyPr wrap="square" rtlCol="0">
            <a:spAutoFit/>
          </a:bodyPr>
          <a:lstStyle/>
          <a:p>
            <a:endParaRPr lang="en-GB" dirty="0" smtClean="0"/>
          </a:p>
          <a:p>
            <a:endParaRPr lang="en-GB" dirty="0"/>
          </a:p>
        </p:txBody>
      </p:sp>
      <p:sp>
        <p:nvSpPr>
          <p:cNvPr id="7" name="TextBox 6"/>
          <p:cNvSpPr txBox="1"/>
          <p:nvPr/>
        </p:nvSpPr>
        <p:spPr>
          <a:xfrm>
            <a:off x="4857752" y="2357430"/>
            <a:ext cx="1214446" cy="646331"/>
          </a:xfrm>
          <a:prstGeom prst="rect">
            <a:avLst/>
          </a:prstGeom>
          <a:solidFill>
            <a:schemeClr val="bg1"/>
          </a:solidFill>
          <a:ln>
            <a:solidFill>
              <a:schemeClr val="bg1"/>
            </a:solidFill>
          </a:ln>
        </p:spPr>
        <p:txBody>
          <a:bodyPr wrap="square" rtlCol="0">
            <a:spAutoFit/>
          </a:bodyPr>
          <a:lstStyle/>
          <a:p>
            <a:endParaRPr lang="en-GB" dirty="0" smtClean="0"/>
          </a:p>
          <a:p>
            <a:endParaRPr lang="en-GB"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your heart work?</a:t>
            </a:r>
            <a:endParaRPr lang="en-GB" dirty="0"/>
          </a:p>
        </p:txBody>
      </p:sp>
      <p:sp>
        <p:nvSpPr>
          <p:cNvPr id="3" name="Content Placeholder 2"/>
          <p:cNvSpPr>
            <a:spLocks noGrp="1"/>
          </p:cNvSpPr>
          <p:nvPr>
            <p:ph idx="1"/>
          </p:nvPr>
        </p:nvSpPr>
        <p:spPr>
          <a:xfrm>
            <a:off x="357158" y="1071546"/>
            <a:ext cx="8229600" cy="4661710"/>
          </a:xfrm>
        </p:spPr>
        <p:txBody>
          <a:bodyPr>
            <a:normAutofit fontScale="77500" lnSpcReduction="20000"/>
          </a:bodyPr>
          <a:lstStyle/>
          <a:p>
            <a:pPr marL="0" indent="0">
              <a:buNone/>
            </a:pPr>
            <a:r>
              <a:rPr lang="en-GB" dirty="0" smtClean="0"/>
              <a:t>Doctors can check how well your heart is working by measuring:</a:t>
            </a:r>
          </a:p>
          <a:p>
            <a:pPr marL="0" indent="0"/>
            <a:r>
              <a:rPr lang="en-GB" dirty="0" smtClean="0"/>
              <a:t>Pulse rate at your wrist</a:t>
            </a:r>
          </a:p>
          <a:p>
            <a:pPr marL="0" indent="0"/>
            <a:r>
              <a:rPr lang="en-GB" dirty="0" smtClean="0"/>
              <a:t>Blood pressure – this measures the pressure of the blood on the walls of your arteries. It has two numbers. The higher number represents the pressure when the heart is contracting. The lower number represents the pressure when the heart is relaxing. Height, weight, age, lifestyle can affect the blood pressure, so there is a range of ‘normal’ blood pressure. Blood pressure is measured by </a:t>
            </a:r>
            <a:r>
              <a:rPr lang="en-GB" dirty="0" smtClean="0"/>
              <a:t>sphygmomanometer</a:t>
            </a:r>
          </a:p>
          <a:p>
            <a:pPr marL="0" indent="0"/>
            <a:r>
              <a:rPr lang="en-GB" dirty="0" smtClean="0"/>
              <a:t>Factors that affect blood pressure – nicotine increases blood pressure, high salt/fat diet – increases cholesterol levels. Cholesterol deposits in arteries, increasing blood pressure. Genetic inheritance and aging also affect blood pressure</a:t>
            </a:r>
            <a:endParaRPr lang="en-GB" dirty="0"/>
          </a:p>
        </p:txBody>
      </p:sp>
      <p:pic>
        <p:nvPicPr>
          <p:cNvPr id="35842" name="Picture 2"/>
          <p:cNvPicPr>
            <a:picLocks noChangeAspect="1" noChangeArrowheads="1"/>
          </p:cNvPicPr>
          <p:nvPr/>
        </p:nvPicPr>
        <p:blipFill>
          <a:blip r:embed="rId2" cstate="print"/>
          <a:srcRect t="13333"/>
          <a:stretch>
            <a:fillRect/>
          </a:stretch>
        </p:blipFill>
        <p:spPr bwMode="auto">
          <a:xfrm>
            <a:off x="7846216" y="5733256"/>
            <a:ext cx="1297784" cy="112474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Blood pressure</a:t>
            </a:r>
            <a:endParaRPr lang="en-GB" dirty="0"/>
          </a:p>
        </p:txBody>
      </p:sp>
      <p:sp>
        <p:nvSpPr>
          <p:cNvPr id="3" name="Content Placeholder 2"/>
          <p:cNvSpPr>
            <a:spLocks noGrp="1"/>
          </p:cNvSpPr>
          <p:nvPr>
            <p:ph idx="1"/>
          </p:nvPr>
        </p:nvSpPr>
        <p:spPr/>
        <p:txBody>
          <a:bodyPr/>
          <a:lstStyle/>
          <a:p>
            <a:r>
              <a:rPr lang="en-GB" dirty="0" smtClean="0"/>
              <a:t>Measured using numbers</a:t>
            </a:r>
          </a:p>
          <a:p>
            <a:r>
              <a:rPr lang="en-GB" dirty="0" smtClean="0"/>
              <a:t>High number is when heart is contracting</a:t>
            </a:r>
          </a:p>
          <a:p>
            <a:r>
              <a:rPr lang="en-GB" dirty="0" smtClean="0"/>
              <a:t>Low number when heart is relaxing</a:t>
            </a:r>
          </a:p>
          <a:p>
            <a:r>
              <a:rPr lang="en-GB" dirty="0" smtClean="0"/>
              <a:t>120/80 is normal</a:t>
            </a:r>
          </a:p>
          <a:p>
            <a:r>
              <a:rPr lang="en-GB" dirty="0" smtClean="0"/>
              <a:t>Exercise can decrease high blood pressure</a:t>
            </a:r>
            <a:endParaRPr lang="en-GB" dirty="0"/>
          </a:p>
        </p:txBody>
      </p:sp>
    </p:spTree>
    <p:extLst>
      <p:ext uri="{BB962C8B-B14F-4D97-AF65-F5344CB8AC3E}">
        <p14:creationId xmlns:p14="http://schemas.microsoft.com/office/powerpoint/2010/main" val="167037899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dirty="0" smtClean="0"/>
              <a:t>What causes heart attack?</a:t>
            </a:r>
            <a:endParaRPr lang="en-GB" dirty="0"/>
          </a:p>
        </p:txBody>
      </p:sp>
      <p:sp>
        <p:nvSpPr>
          <p:cNvPr id="6" name="Content Placeholder 5"/>
          <p:cNvSpPr>
            <a:spLocks noGrp="1"/>
          </p:cNvSpPr>
          <p:nvPr>
            <p:ph idx="1"/>
          </p:nvPr>
        </p:nvSpPr>
        <p:spPr>
          <a:xfrm>
            <a:off x="285720" y="1071546"/>
            <a:ext cx="8572560" cy="5572164"/>
          </a:xfrm>
        </p:spPr>
        <p:txBody>
          <a:bodyPr>
            <a:normAutofit fontScale="70000" lnSpcReduction="20000"/>
          </a:bodyPr>
          <a:lstStyle/>
          <a:p>
            <a:pPr marL="0" indent="0">
              <a:buNone/>
            </a:pPr>
            <a:r>
              <a:rPr lang="en-GB" dirty="0" smtClean="0"/>
              <a:t>Coronary arteries carry oxygenated blood to the heart. Fat can build up on the artery walls. A blood clot may form on this fat. This may block the artery, which stop oxygen getting to the heart muscle. Heart cells die and the heart is permanently damage and caused a heart attack. Your genes and your lifestyle affect your chances on having a heart attack. Poor diet, high blood pressure, and misusing drugs increases the risk of heart disease. Regular exercise reduces the risk of heart diseases.</a:t>
            </a:r>
          </a:p>
          <a:p>
            <a:pPr marL="0" indent="0">
              <a:buNone/>
            </a:pPr>
            <a:r>
              <a:rPr lang="en-GB" dirty="0" smtClean="0"/>
              <a:t>Heart disease is more common in UK than in less industrialised because British people eat less healthily and have higher level of stress or drug misuse. </a:t>
            </a:r>
          </a:p>
          <a:p>
            <a:pPr marL="0" indent="0">
              <a:buNone/>
            </a:pPr>
            <a:r>
              <a:rPr lang="en-GB" dirty="0" smtClean="0"/>
              <a:t>Scientists use epidemiological studies to identify risk factors for heart disease and these studies look at large numbers of people. They often compare groups of people – these groups must be matched meaning that they should be similar apart from the factor being tested.</a:t>
            </a:r>
          </a:p>
          <a:p>
            <a:pPr marL="0" indent="0">
              <a:buNone/>
            </a:pPr>
            <a:r>
              <a:rPr lang="en-GB" dirty="0" smtClean="0"/>
              <a:t>In large-scale genetic studies, scientists compare the genes of people with the disease with those of healthy people helping to identify alleles that increase the risk of a person getting the disease.</a:t>
            </a:r>
            <a:endParaRPr lang="en-GB"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6866" name="Picture 2"/>
          <p:cNvPicPr>
            <a:picLocks noChangeAspect="1" noChangeArrowheads="1"/>
          </p:cNvPicPr>
          <p:nvPr/>
        </p:nvPicPr>
        <p:blipFill>
          <a:blip r:embed="rId2"/>
          <a:srcRect/>
          <a:stretch>
            <a:fillRect/>
          </a:stretch>
        </p:blipFill>
        <p:spPr bwMode="auto">
          <a:xfrm>
            <a:off x="2214546" y="285728"/>
            <a:ext cx="4206345" cy="585791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is homeostasis?</a:t>
            </a:r>
            <a:endParaRPr lang="en-GB" dirty="0"/>
          </a:p>
        </p:txBody>
      </p:sp>
      <p:sp>
        <p:nvSpPr>
          <p:cNvPr id="6" name="Content Placeholder 5"/>
          <p:cNvSpPr>
            <a:spLocks noGrp="1"/>
          </p:cNvSpPr>
          <p:nvPr>
            <p:ph idx="1"/>
          </p:nvPr>
        </p:nvSpPr>
        <p:spPr/>
        <p:txBody>
          <a:bodyPr>
            <a:normAutofit fontScale="77500" lnSpcReduction="20000"/>
          </a:bodyPr>
          <a:lstStyle/>
          <a:p>
            <a:pPr marL="0" indent="0">
              <a:buNone/>
            </a:pPr>
            <a:r>
              <a:rPr lang="en-GB" dirty="0" smtClean="0"/>
              <a:t>Automatic control systems that keep internal body conditions constant, which are controlled by nervous and hormonal communications. Keeping a constant internal environment is called homeostasis. Body control systems have:</a:t>
            </a:r>
          </a:p>
          <a:p>
            <a:pPr marL="0" indent="0"/>
            <a:r>
              <a:rPr lang="en-GB" dirty="0"/>
              <a:t> </a:t>
            </a:r>
            <a:r>
              <a:rPr lang="en-GB" dirty="0" smtClean="0"/>
              <a:t>receptors – detect changes in the environment</a:t>
            </a:r>
          </a:p>
          <a:p>
            <a:pPr marL="0" indent="0"/>
            <a:r>
              <a:rPr lang="en-GB" dirty="0"/>
              <a:t> </a:t>
            </a:r>
            <a:r>
              <a:rPr lang="en-GB" dirty="0" smtClean="0"/>
              <a:t>processing centres – receive information and coordinate responses automatically</a:t>
            </a:r>
          </a:p>
          <a:p>
            <a:pPr marL="0" indent="0"/>
            <a:r>
              <a:rPr lang="en-GB" dirty="0"/>
              <a:t> </a:t>
            </a:r>
            <a:r>
              <a:rPr lang="en-GB" dirty="0" smtClean="0"/>
              <a:t>effectors – produce responses</a:t>
            </a:r>
          </a:p>
          <a:p>
            <a:pPr marL="0" indent="0">
              <a:buNone/>
            </a:pPr>
            <a:r>
              <a:rPr lang="en-GB" dirty="0" smtClean="0"/>
              <a:t>Your body temperatures and water control systems are automatic and they use negative feedback systems between the </a:t>
            </a:r>
            <a:r>
              <a:rPr lang="en-GB" dirty="0" err="1" smtClean="0"/>
              <a:t>effector</a:t>
            </a:r>
            <a:r>
              <a:rPr lang="en-GB" dirty="0" smtClean="0"/>
              <a:t> and the receptor of a control system to reverse changes to the systems’ steady state.</a:t>
            </a:r>
            <a:endParaRPr lang="en-GB"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7890" name="Picture 2"/>
          <p:cNvPicPr>
            <a:picLocks noChangeAspect="1" noChangeArrowheads="1"/>
          </p:cNvPicPr>
          <p:nvPr/>
        </p:nvPicPr>
        <p:blipFill>
          <a:blip r:embed="rId2"/>
          <a:srcRect/>
          <a:stretch>
            <a:fillRect/>
          </a:stretch>
        </p:blipFill>
        <p:spPr bwMode="auto">
          <a:xfrm>
            <a:off x="500034" y="285728"/>
            <a:ext cx="8191525" cy="585791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09600"/>
          </a:xfrm>
        </p:spPr>
        <p:txBody>
          <a:bodyPr>
            <a:normAutofit fontScale="90000"/>
          </a:bodyPr>
          <a:lstStyle/>
          <a:p>
            <a:r>
              <a:rPr lang="en-GB" dirty="0" smtClean="0"/>
              <a:t>How do our bodies resist infection?</a:t>
            </a:r>
            <a:endParaRPr lang="en-GB" dirty="0"/>
          </a:p>
        </p:txBody>
      </p:sp>
      <p:sp>
        <p:nvSpPr>
          <p:cNvPr id="3" name="Content Placeholder 2"/>
          <p:cNvSpPr>
            <a:spLocks noGrp="1"/>
          </p:cNvSpPr>
          <p:nvPr>
            <p:ph idx="1"/>
          </p:nvPr>
        </p:nvSpPr>
        <p:spPr>
          <a:xfrm>
            <a:off x="0" y="1142984"/>
            <a:ext cx="9144000" cy="5257816"/>
          </a:xfrm>
        </p:spPr>
        <p:txBody>
          <a:bodyPr>
            <a:normAutofit fontScale="85000" lnSpcReduction="10000"/>
          </a:bodyPr>
          <a:lstStyle/>
          <a:p>
            <a:pPr marL="0" indent="0">
              <a:buNone/>
            </a:pPr>
            <a:r>
              <a:rPr lang="en-GB" dirty="0" smtClean="0"/>
              <a:t>Inside your body, conditions are ideal for microorganisms like bacteria and viruses. So they reproduce quickly and give you disease symptoms by damaging cells or producing toxins.</a:t>
            </a:r>
          </a:p>
          <a:p>
            <a:pPr marL="0" indent="0">
              <a:buNone/>
            </a:pPr>
            <a:r>
              <a:rPr lang="en-GB" dirty="0" smtClean="0"/>
              <a:t>White blood cells try to destroy harmful microorganisms. They are part of your immune system and one type of white blood cell engulfs and digests harmful microorganisms. Another type of white blood cell makes antibodies.</a:t>
            </a:r>
          </a:p>
          <a:p>
            <a:pPr marL="0" indent="0">
              <a:buNone/>
            </a:pPr>
            <a:r>
              <a:rPr lang="en-GB" dirty="0" smtClean="0"/>
              <a:t>Some of the white blood cells that make each antibody stay in your blood. These are memory cells. If the same microorganisms invades your body in the future, the memory cells recognises the antigens and makes the correct antibodies quickly. The invaders are destroyed before you are ill. This means that you are immune to the disease.</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How do we control water levels? </a:t>
            </a:r>
            <a:endParaRPr lang="en-GB" dirty="0"/>
          </a:p>
        </p:txBody>
      </p:sp>
      <p:sp>
        <p:nvSpPr>
          <p:cNvPr id="8" name="Content Placeholder 7"/>
          <p:cNvSpPr>
            <a:spLocks noGrp="1"/>
          </p:cNvSpPr>
          <p:nvPr>
            <p:ph idx="1"/>
          </p:nvPr>
        </p:nvSpPr>
        <p:spPr/>
        <p:txBody>
          <a:bodyPr>
            <a:normAutofit fontScale="85000" lnSpcReduction="20000"/>
          </a:bodyPr>
          <a:lstStyle/>
          <a:p>
            <a:pPr marL="0" indent="0">
              <a:buNone/>
            </a:pPr>
            <a:r>
              <a:rPr lang="en-GB" dirty="0" smtClean="0"/>
              <a:t>Cells only work properly if they have right amount of concentrations of their contents. So their water level must be kept constant.</a:t>
            </a:r>
          </a:p>
          <a:p>
            <a:pPr marL="0" indent="0">
              <a:buNone/>
            </a:pPr>
            <a:r>
              <a:rPr lang="en-GB" dirty="0" smtClean="0"/>
              <a:t>Your kidneys get rid of waste products by excretion and they also control water levels in the body by responding to water level in plasma. </a:t>
            </a:r>
          </a:p>
          <a:p>
            <a:pPr marL="0" indent="0">
              <a:buNone/>
            </a:pPr>
            <a:r>
              <a:rPr lang="en-GB" dirty="0" smtClean="0"/>
              <a:t>Water levels in your blood plasma may go down because of:</a:t>
            </a:r>
          </a:p>
          <a:p>
            <a:pPr marL="0" indent="0"/>
            <a:r>
              <a:rPr lang="en-GB" dirty="0" smtClean="0"/>
              <a:t>Sweating after exercise or on a hot day</a:t>
            </a:r>
          </a:p>
          <a:p>
            <a:pPr marL="0" indent="0"/>
            <a:r>
              <a:rPr lang="en-GB" dirty="0" smtClean="0"/>
              <a:t>Eating salty food</a:t>
            </a:r>
          </a:p>
          <a:p>
            <a:pPr marL="0" indent="0"/>
            <a:r>
              <a:rPr lang="en-GB" dirty="0" smtClean="0"/>
              <a:t>Not drinking much water</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How do we control water levels?</a:t>
            </a:r>
            <a:endParaRPr lang="en-GB" dirty="0"/>
          </a:p>
        </p:txBody>
      </p:sp>
      <p:sp>
        <p:nvSpPr>
          <p:cNvPr id="8" name="Content Placeholder 7"/>
          <p:cNvSpPr>
            <a:spLocks noGrp="1"/>
          </p:cNvSpPr>
          <p:nvPr>
            <p:ph idx="1"/>
          </p:nvPr>
        </p:nvSpPr>
        <p:spPr/>
        <p:txBody>
          <a:bodyPr/>
          <a:lstStyle/>
          <a:p>
            <a:pPr marL="0" indent="0">
              <a:buNone/>
            </a:pPr>
            <a:r>
              <a:rPr lang="en-GB" dirty="0" smtClean="0"/>
              <a:t>When water levels in blood plasma are low, your kidneys make less urine. The urine is concentrated, so it is dark. When water levels in blood plasma are high, your kidneys make lots of dilute urine.</a:t>
            </a:r>
            <a:endParaRPr lang="en-GB"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How do we control water levels? </a:t>
            </a:r>
            <a:endParaRPr lang="en-GB" dirty="0"/>
          </a:p>
        </p:txBody>
      </p:sp>
      <p:sp>
        <p:nvSpPr>
          <p:cNvPr id="8" name="Content Placeholder 7"/>
          <p:cNvSpPr>
            <a:spLocks noGrp="1"/>
          </p:cNvSpPr>
          <p:nvPr>
            <p:ph idx="1"/>
          </p:nvPr>
        </p:nvSpPr>
        <p:spPr/>
        <p:txBody>
          <a:bodyPr>
            <a:normAutofit fontScale="92500"/>
          </a:bodyPr>
          <a:lstStyle/>
          <a:p>
            <a:pPr marL="0" indent="0">
              <a:buNone/>
            </a:pPr>
            <a:r>
              <a:rPr lang="en-GB" dirty="0" smtClean="0"/>
              <a:t>Kidneys are part of a negative feedback system.</a:t>
            </a:r>
          </a:p>
          <a:p>
            <a:pPr marL="0" indent="0"/>
            <a:r>
              <a:rPr lang="en-GB" dirty="0" smtClean="0"/>
              <a:t>Receptors in the brain detect changes in concentration in blood plasma.</a:t>
            </a:r>
          </a:p>
          <a:p>
            <a:pPr marL="0" indent="0"/>
            <a:r>
              <a:rPr lang="en-GB" dirty="0" smtClean="0"/>
              <a:t>If the concentration is too high, the pituitary gland in the brain releases ADH into the blood stream</a:t>
            </a:r>
          </a:p>
          <a:p>
            <a:pPr marL="0" indent="0"/>
            <a:r>
              <a:rPr lang="en-GB" dirty="0" smtClean="0"/>
              <a:t>The ADH travels to the kidneys. The more ADH that arrives, the more water the kidneys absorb into the body. So the more concentrated the urine.</a:t>
            </a:r>
            <a:endParaRPr lang="en-GB"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Content Placeholder 7"/>
          <p:cNvSpPr>
            <a:spLocks noGrp="1"/>
          </p:cNvSpPr>
          <p:nvPr>
            <p:ph idx="1"/>
          </p:nvPr>
        </p:nvSpPr>
        <p:spPr/>
        <p:txBody>
          <a:bodyPr/>
          <a:lstStyle/>
          <a:p>
            <a:pPr marL="0" indent="0"/>
            <a:endParaRPr lang="en-GB" dirty="0"/>
          </a:p>
        </p:txBody>
      </p:sp>
      <p:pic>
        <p:nvPicPr>
          <p:cNvPr id="38914" name="Picture 2"/>
          <p:cNvPicPr>
            <a:picLocks noChangeAspect="1" noChangeArrowheads="1"/>
          </p:cNvPicPr>
          <p:nvPr/>
        </p:nvPicPr>
        <p:blipFill>
          <a:blip r:embed="rId2"/>
          <a:srcRect/>
          <a:stretch>
            <a:fillRect/>
          </a:stretch>
        </p:blipFill>
        <p:spPr bwMode="auto">
          <a:xfrm>
            <a:off x="1214414" y="285728"/>
            <a:ext cx="6904282" cy="600079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How do we control water levels?</a:t>
            </a:r>
            <a:endParaRPr lang="en-GB" dirty="0"/>
          </a:p>
        </p:txBody>
      </p:sp>
      <p:sp>
        <p:nvSpPr>
          <p:cNvPr id="8" name="Content Placeholder 7"/>
          <p:cNvSpPr>
            <a:spLocks noGrp="1"/>
          </p:cNvSpPr>
          <p:nvPr>
            <p:ph idx="1"/>
          </p:nvPr>
        </p:nvSpPr>
        <p:spPr/>
        <p:txBody>
          <a:bodyPr/>
          <a:lstStyle/>
          <a:p>
            <a:pPr marL="0" indent="0">
              <a:buNone/>
            </a:pPr>
            <a:r>
              <a:rPr lang="en-GB" dirty="0" smtClean="0"/>
              <a:t>Drugs affect the amount of urine you make:</a:t>
            </a:r>
          </a:p>
          <a:p>
            <a:pPr marL="0" indent="0"/>
            <a:r>
              <a:rPr lang="en-GB" dirty="0" smtClean="0"/>
              <a:t>Alcohol leads to big volumes of dilute urine, so you may get dehydrated because alcohol stops the pituitary gland releasing ADH</a:t>
            </a:r>
          </a:p>
          <a:p>
            <a:pPr marL="0" indent="0"/>
            <a:r>
              <a:rPr lang="en-GB" dirty="0" smtClean="0"/>
              <a:t>Ecstasy leads to big small volumes of concentrated urine because Ecstasy makes the pituitary gland release more ADH</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9698" name="Picture 2"/>
          <p:cNvPicPr>
            <a:picLocks noChangeAspect="1" noChangeArrowheads="1"/>
          </p:cNvPicPr>
          <p:nvPr/>
        </p:nvPicPr>
        <p:blipFill>
          <a:blip r:embed="rId2"/>
          <a:srcRect/>
          <a:stretch>
            <a:fillRect/>
          </a:stretch>
        </p:blipFill>
        <p:spPr bwMode="auto">
          <a:xfrm>
            <a:off x="995363" y="723900"/>
            <a:ext cx="7153275" cy="54102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vaccines work?</a:t>
            </a:r>
            <a:endParaRPr lang="en-GB" dirty="0"/>
          </a:p>
        </p:txBody>
      </p:sp>
      <p:sp>
        <p:nvSpPr>
          <p:cNvPr id="3" name="Content Placeholder 2"/>
          <p:cNvSpPr>
            <a:spLocks noGrp="1"/>
          </p:cNvSpPr>
          <p:nvPr>
            <p:ph idx="1"/>
          </p:nvPr>
        </p:nvSpPr>
        <p:spPr>
          <a:xfrm>
            <a:off x="214282" y="1600200"/>
            <a:ext cx="8643998" cy="5043510"/>
          </a:xfrm>
        </p:spPr>
        <p:txBody>
          <a:bodyPr>
            <a:normAutofit fontScale="77500" lnSpcReduction="20000"/>
          </a:bodyPr>
          <a:lstStyle/>
          <a:p>
            <a:pPr marL="0" indent="0">
              <a:buNone/>
            </a:pPr>
            <a:r>
              <a:rPr lang="en-GB" dirty="0" smtClean="0"/>
              <a:t>Vaccines prevent you getting diseases. A vaccine contains a safe form of a disease-causing microorganism. When a vaccine is injected into your body, white blood cells make antibodies against the microorganism. Your body stores some of these memory cells. If an active form of the microorganism enters your blood in future, memory cells quickly make antibodies. You don’t get ill. </a:t>
            </a:r>
          </a:p>
          <a:p>
            <a:pPr marL="0" indent="0">
              <a:buNone/>
            </a:pPr>
            <a:r>
              <a:rPr lang="en-GB" dirty="0" smtClean="0"/>
              <a:t>Having vaccinations is not risk free and different people have different side-effects from vaccination because they have different genes.</a:t>
            </a:r>
          </a:p>
          <a:p>
            <a:pPr marL="0" indent="0">
              <a:buNone/>
            </a:pPr>
            <a:r>
              <a:rPr lang="en-GB" dirty="0" smtClean="0"/>
              <a:t>To prevent epidemics of infectious disease, a high percentage of the population must be vaccinated. If they are not, large numbers of the disease-causing microorganisms will remain in infected people and people who cannot be vaccinated are likely to catch the disease.</a:t>
            </a:r>
            <a:endParaRPr lang="en-GB"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a:t>
            </a:r>
            <a:r>
              <a:rPr lang="en-GB" dirty="0" smtClean="0"/>
              <a:t>antibiotics </a:t>
            </a:r>
            <a:r>
              <a:rPr lang="en-GB" dirty="0" smtClean="0"/>
              <a:t>work?</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Antimicrobials are chemicals that kill bacteria, fungi and viruses. </a:t>
            </a:r>
          </a:p>
          <a:p>
            <a:pPr marL="0" indent="0">
              <a:buNone/>
            </a:pPr>
            <a:r>
              <a:rPr lang="en-GB" dirty="0" smtClean="0"/>
              <a:t>Some types of antimicrobial inhibit the reproduction of reproduction. </a:t>
            </a:r>
          </a:p>
          <a:p>
            <a:pPr marL="0" indent="0">
              <a:buNone/>
            </a:pPr>
            <a:r>
              <a:rPr lang="en-GB" dirty="0" smtClean="0"/>
              <a:t>Antibiotics are effective against bacteria, but not viruses. Overtime, some bacteria and fungi become resistant to antimicrobials. To reduce antibiotic resistance, people must:</a:t>
            </a:r>
          </a:p>
          <a:p>
            <a:pPr marL="0" indent="0"/>
            <a:r>
              <a:rPr lang="en-GB" dirty="0" smtClean="0"/>
              <a:t>Finish all the tablets, even if you feel better</a:t>
            </a:r>
          </a:p>
          <a:p>
            <a:pPr marL="0" indent="0"/>
            <a:r>
              <a:rPr lang="en-GB" dirty="0" smtClean="0"/>
              <a:t>Only use antibiotics when necessary </a:t>
            </a:r>
          </a:p>
          <a:p>
            <a:pPr marL="0" indent="0">
              <a:buNone/>
            </a:pPr>
            <a:r>
              <a:rPr lang="en-GB" dirty="0" smtClean="0"/>
              <a:t>Antimicrobial resistance develops when mutations takes places in the genes of bacteria or fungi make new varieties that the antimicrobial cannot kill of inhibit.</a:t>
            </a:r>
            <a:endParaRPr lang="en-GB"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31746" name="Picture 2"/>
          <p:cNvPicPr>
            <a:picLocks noChangeAspect="1" noChangeArrowheads="1"/>
          </p:cNvPicPr>
          <p:nvPr/>
        </p:nvPicPr>
        <p:blipFill>
          <a:blip r:embed="rId2"/>
          <a:srcRect/>
          <a:stretch>
            <a:fillRect/>
          </a:stretch>
        </p:blipFill>
        <p:spPr bwMode="auto">
          <a:xfrm>
            <a:off x="714348" y="1928802"/>
            <a:ext cx="7777524" cy="321471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new drugs developed?</a:t>
            </a:r>
            <a:endParaRPr lang="en-GB" dirty="0"/>
          </a:p>
        </p:txBody>
      </p:sp>
      <p:sp>
        <p:nvSpPr>
          <p:cNvPr id="3" name="Content Placeholder 2"/>
          <p:cNvSpPr>
            <a:spLocks noGrp="1"/>
          </p:cNvSpPr>
          <p:nvPr>
            <p:ph idx="1"/>
          </p:nvPr>
        </p:nvSpPr>
        <p:spPr>
          <a:xfrm>
            <a:off x="285720" y="1600200"/>
            <a:ext cx="8572560" cy="5043510"/>
          </a:xfrm>
        </p:spPr>
        <p:txBody>
          <a:bodyPr>
            <a:normAutofit fontScale="70000" lnSpcReduction="20000"/>
          </a:bodyPr>
          <a:lstStyle/>
          <a:p>
            <a:pPr marL="0" indent="0">
              <a:buNone/>
            </a:pPr>
            <a:r>
              <a:rPr lang="en-GB" dirty="0" smtClean="0"/>
              <a:t>In most human trials on ill people, one group of patients takes the new drug whilst the other group of patients take the existing treatment of placebo.</a:t>
            </a:r>
          </a:p>
          <a:p>
            <a:pPr marL="0" indent="0">
              <a:buNone/>
            </a:pPr>
            <a:r>
              <a:rPr lang="en-GB" dirty="0" smtClean="0"/>
              <a:t>A placebo looks like the new treatment but has no drugs in it. Placebos are rarely used in human trials because people who may take it may miss out the benefits on the existing and new treatments.</a:t>
            </a:r>
          </a:p>
          <a:p>
            <a:pPr marL="0" indent="0">
              <a:buNone/>
            </a:pPr>
            <a:r>
              <a:rPr lang="en-GB" dirty="0" smtClean="0"/>
              <a:t>There are three types of human trials:</a:t>
            </a:r>
          </a:p>
          <a:p>
            <a:pPr marL="0" indent="0"/>
            <a:r>
              <a:rPr lang="en-GB" dirty="0" smtClean="0"/>
              <a:t>Double-blind trial – when neither the doctor or the patient know which group there are in</a:t>
            </a:r>
          </a:p>
          <a:p>
            <a:pPr marL="0" indent="0"/>
            <a:r>
              <a:rPr lang="en-GB" dirty="0" smtClean="0"/>
              <a:t>Blind trial – when the doctor knows who is in which group but the patients don’t</a:t>
            </a:r>
          </a:p>
          <a:p>
            <a:pPr marL="0" indent="0"/>
            <a:r>
              <a:rPr lang="en-GB" dirty="0" smtClean="0"/>
              <a:t>Open trial – when both the doctor and the patient know who is which group and these trials are used when the patient cannot affect  the outcome of using the drug.</a:t>
            </a:r>
          </a:p>
          <a:p>
            <a:pPr marL="0" indent="0">
              <a:buNone/>
            </a:pPr>
            <a:r>
              <a:rPr lang="en-GB" dirty="0" smtClean="0"/>
              <a:t>Long term human trial ensure that the drug is safe and works. They also identify side-effects that don’t occur immediately.</a:t>
            </a:r>
            <a:endParaRPr lang="en-GB"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32771" name="Picture 3"/>
          <p:cNvPicPr>
            <a:picLocks noChangeAspect="1" noChangeArrowheads="1"/>
          </p:cNvPicPr>
          <p:nvPr/>
        </p:nvPicPr>
        <p:blipFill>
          <a:blip r:embed="rId2"/>
          <a:srcRect/>
          <a:stretch>
            <a:fillRect/>
          </a:stretch>
        </p:blipFill>
        <p:spPr bwMode="auto">
          <a:xfrm>
            <a:off x="1714480" y="0"/>
            <a:ext cx="6073790" cy="4071942"/>
          </a:xfrm>
          <a:prstGeom prst="rect">
            <a:avLst/>
          </a:prstGeom>
          <a:noFill/>
          <a:ln w="9525">
            <a:noFill/>
            <a:miter lim="800000"/>
            <a:headEnd/>
            <a:tailEnd/>
          </a:ln>
          <a:effectLst/>
        </p:spPr>
      </p:pic>
      <p:sp>
        <p:nvSpPr>
          <p:cNvPr id="6" name="TextBox 5"/>
          <p:cNvSpPr txBox="1"/>
          <p:nvPr/>
        </p:nvSpPr>
        <p:spPr>
          <a:xfrm>
            <a:off x="571504" y="4572008"/>
            <a:ext cx="2143108" cy="1754326"/>
          </a:xfrm>
          <a:prstGeom prst="rect">
            <a:avLst/>
          </a:prstGeom>
          <a:noFill/>
        </p:spPr>
        <p:txBody>
          <a:bodyPr wrap="square" rtlCol="0">
            <a:spAutoFit/>
          </a:bodyPr>
          <a:lstStyle/>
          <a:p>
            <a:r>
              <a:rPr lang="en-GB" dirty="0" smtClean="0"/>
              <a:t>A new drug is tested for safety and effectiveness on lab-grown human cells and animals.</a:t>
            </a:r>
            <a:endParaRPr lang="en-GB" dirty="0"/>
          </a:p>
        </p:txBody>
      </p:sp>
      <p:sp>
        <p:nvSpPr>
          <p:cNvPr id="7" name="TextBox 6"/>
          <p:cNvSpPr txBox="1"/>
          <p:nvPr/>
        </p:nvSpPr>
        <p:spPr>
          <a:xfrm>
            <a:off x="3357586" y="5143512"/>
            <a:ext cx="2143108" cy="646331"/>
          </a:xfrm>
          <a:prstGeom prst="rect">
            <a:avLst/>
          </a:prstGeom>
          <a:noFill/>
        </p:spPr>
        <p:txBody>
          <a:bodyPr wrap="square" rtlCol="0" anchor="ctr">
            <a:spAutoFit/>
          </a:bodyPr>
          <a:lstStyle/>
          <a:p>
            <a:r>
              <a:rPr lang="en-GB" dirty="0" smtClean="0"/>
              <a:t>Healthy volunteers to test for safety</a:t>
            </a:r>
          </a:p>
        </p:txBody>
      </p:sp>
      <p:sp>
        <p:nvSpPr>
          <p:cNvPr id="8" name="TextBox 7"/>
          <p:cNvSpPr txBox="1"/>
          <p:nvPr/>
        </p:nvSpPr>
        <p:spPr>
          <a:xfrm>
            <a:off x="6215106" y="4714884"/>
            <a:ext cx="2143108" cy="1477328"/>
          </a:xfrm>
          <a:prstGeom prst="rect">
            <a:avLst/>
          </a:prstGeom>
          <a:noFill/>
        </p:spPr>
        <p:txBody>
          <a:bodyPr wrap="square" rtlCol="0">
            <a:spAutoFit/>
          </a:bodyPr>
          <a:lstStyle/>
          <a:p>
            <a:r>
              <a:rPr lang="en-GB" dirty="0" smtClean="0"/>
              <a:t>People with the illness to test for effectiveness and safety – human trials</a:t>
            </a:r>
            <a:endParaRPr lang="en-GB" dirty="0"/>
          </a:p>
        </p:txBody>
      </p:sp>
      <p:cxnSp>
        <p:nvCxnSpPr>
          <p:cNvPr id="10" name="Straight Arrow Connector 9"/>
          <p:cNvCxnSpPr>
            <a:stCxn id="6" idx="3"/>
            <a:endCxn id="7" idx="1"/>
          </p:cNvCxnSpPr>
          <p:nvPr/>
        </p:nvCxnSpPr>
        <p:spPr>
          <a:xfrm>
            <a:off x="2714612" y="5449171"/>
            <a:ext cx="642974" cy="17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8" idx="1"/>
          </p:cNvCxnSpPr>
          <p:nvPr/>
        </p:nvCxnSpPr>
        <p:spPr>
          <a:xfrm flipV="1">
            <a:off x="5500694" y="5453548"/>
            <a:ext cx="714412" cy="13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4EA48609-C4F1-4662-A332-C692C88F109F}">
  <ds:schemaRefs>
    <ds:schemaRef ds:uri="http://schemas.microsoft.com/sharepoint/v3/contenttype/forms"/>
  </ds:schemaRefs>
</ds:datastoreItem>
</file>

<file path=customXml/itemProps2.xml><?xml version="1.0" encoding="utf-8"?>
<ds:datastoreItem xmlns:ds="http://schemas.openxmlformats.org/officeDocument/2006/customXml" ds:itemID="{9862C360-5E68-401E-84F0-CF35CCBB7CF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481</TotalTime>
  <Words>1497</Words>
  <Application>Microsoft Office PowerPoint</Application>
  <PresentationFormat>On-screen Show (4:3)</PresentationFormat>
  <Paragraphs>78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B2: Keeping Healthy</vt:lpstr>
      <vt:lpstr>How do our bodies resist infection?</vt:lpstr>
      <vt:lpstr>PowerPoint Presentation</vt:lpstr>
      <vt:lpstr>How do vaccines work?</vt:lpstr>
      <vt:lpstr>PowerPoint Presentation</vt:lpstr>
      <vt:lpstr>How do antibiotics work?</vt:lpstr>
      <vt:lpstr>PowerPoint Presentation</vt:lpstr>
      <vt:lpstr>How are new drugs developed?</vt:lpstr>
      <vt:lpstr>PowerPoint Presentation</vt:lpstr>
      <vt:lpstr>How does your heart work?</vt:lpstr>
      <vt:lpstr>Need to know this for both B2 and B7(if you are learning so)</vt:lpstr>
      <vt:lpstr>How does your heart work?</vt:lpstr>
      <vt:lpstr>PowerPoint Presentation</vt:lpstr>
      <vt:lpstr>How does your heart work?</vt:lpstr>
      <vt:lpstr>Blood pressure</vt:lpstr>
      <vt:lpstr>What causes heart attack?</vt:lpstr>
      <vt:lpstr>PowerPoint Presentation</vt:lpstr>
      <vt:lpstr>What is homeostasis?</vt:lpstr>
      <vt:lpstr>PowerPoint Presentation</vt:lpstr>
      <vt:lpstr>How do we control water levels? </vt:lpstr>
      <vt:lpstr>How do we control water levels?</vt:lpstr>
      <vt:lpstr>How do we control water levels? </vt:lpstr>
      <vt:lpstr>PowerPoint Presentation</vt:lpstr>
      <vt:lpstr>How do we control water levels?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 Keeping Healthy</dc:title>
  <dc:creator>User</dc:creator>
  <cp:lastModifiedBy>Michelle Meyers</cp:lastModifiedBy>
  <cp:revision>42</cp:revision>
  <cp:lastPrinted>1601-01-01T00:00:00Z</cp:lastPrinted>
  <dcterms:created xsi:type="dcterms:W3CDTF">2014-05-03T14:46:55Z</dcterms:created>
  <dcterms:modified xsi:type="dcterms:W3CDTF">2015-02-16T14:11:23Z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TC011813469990</vt:lpwstr>
  </property>
</Properties>
</file>