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4" r:id="rId7"/>
    <p:sldId id="263" r:id="rId8"/>
    <p:sldId id="262" r:id="rId9"/>
    <p:sldId id="261" r:id="rId10"/>
    <p:sldId id="265" r:id="rId11"/>
    <p:sldId id="266" r:id="rId12"/>
    <p:sldId id="267" r:id="rId13"/>
    <p:sldId id="273" r:id="rId14"/>
    <p:sldId id="268" r:id="rId15"/>
    <p:sldId id="275" r:id="rId16"/>
    <p:sldId id="269" r:id="rId17"/>
    <p:sldId id="270"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D76DB4-0F7E-451F-8C2D-6C839F8E6A1D}" type="datetimeFigureOut">
              <a:rPr lang="en-GB" smtClean="0"/>
              <a:pPr/>
              <a:t>06/05/2014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AFB6C0-61C9-4BFF-857A-5AF515DA60E6}"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5AFB6C0-61C9-4BFF-857A-5AF515DA60E6}"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5AFB6C0-61C9-4BFF-857A-5AF515DA60E6}"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5AFB6C0-61C9-4BFF-857A-5AF515DA60E6}"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5AFB6C0-61C9-4BFF-857A-5AF515DA60E6}"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5AFB6C0-61C9-4BFF-857A-5AF515DA60E6}"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5AFB6C0-61C9-4BFF-857A-5AF515DA60E6}"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5AFB6C0-61C9-4BFF-857A-5AF515DA60E6}"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5AFB6C0-61C9-4BFF-857A-5AF515DA60E6}"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5AFB6C0-61C9-4BFF-857A-5AF515DA60E6}"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5AFB6C0-61C9-4BFF-857A-5AF515DA60E6}" type="slidenum">
              <a:rPr lang="en-GB" smtClean="0"/>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5AFB6C0-61C9-4BFF-857A-5AF515DA60E6}"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5AFB6C0-61C9-4BFF-857A-5AF515DA60E6}"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5AFB6C0-61C9-4BFF-857A-5AF515DA60E6}"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5AFB6C0-61C9-4BFF-857A-5AF515DA60E6}"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5AFB6C0-61C9-4BFF-857A-5AF515DA60E6}"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5AFB6C0-61C9-4BFF-857A-5AF515DA60E6}"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5AFB6C0-61C9-4BFF-857A-5AF515DA60E6}"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5AFB6C0-61C9-4BFF-857A-5AF515DA60E6}"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5AFB6C0-61C9-4BFF-857A-5AF515DA60E6}"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C5D19C8-CCFA-4AD2-8313-5B0875BCB35C}" type="datetimeFigureOut">
              <a:rPr lang="en-GB" smtClean="0"/>
              <a:pPr/>
              <a:t>06/05/2014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75CF17-FBD1-4141-9BA4-1381EA16E75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5D19C8-CCFA-4AD2-8313-5B0875BCB35C}" type="datetimeFigureOut">
              <a:rPr lang="en-GB" smtClean="0"/>
              <a:pPr/>
              <a:t>06/05/2014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75CF17-FBD1-4141-9BA4-1381EA16E75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5D19C8-CCFA-4AD2-8313-5B0875BCB35C}" type="datetimeFigureOut">
              <a:rPr lang="en-GB" smtClean="0"/>
              <a:pPr/>
              <a:t>06/05/2014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75CF17-FBD1-4141-9BA4-1381EA16E75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5D19C8-CCFA-4AD2-8313-5B0875BCB35C}" type="datetimeFigureOut">
              <a:rPr lang="en-GB" smtClean="0"/>
              <a:pPr/>
              <a:t>06/05/2014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75CF17-FBD1-4141-9BA4-1381EA16E75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5D19C8-CCFA-4AD2-8313-5B0875BCB35C}" type="datetimeFigureOut">
              <a:rPr lang="en-GB" smtClean="0"/>
              <a:pPr/>
              <a:t>06/05/2014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75CF17-FBD1-4141-9BA4-1381EA16E75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C5D19C8-CCFA-4AD2-8313-5B0875BCB35C}" type="datetimeFigureOut">
              <a:rPr lang="en-GB" smtClean="0"/>
              <a:pPr/>
              <a:t>06/05/2014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75CF17-FBD1-4141-9BA4-1381EA16E75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C5D19C8-CCFA-4AD2-8313-5B0875BCB35C}" type="datetimeFigureOut">
              <a:rPr lang="en-GB" smtClean="0"/>
              <a:pPr/>
              <a:t>06/05/2014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775CF17-FBD1-4141-9BA4-1381EA16E75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C5D19C8-CCFA-4AD2-8313-5B0875BCB35C}" type="datetimeFigureOut">
              <a:rPr lang="en-GB" smtClean="0"/>
              <a:pPr/>
              <a:t>06/05/2014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775CF17-FBD1-4141-9BA4-1381EA16E75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5D19C8-CCFA-4AD2-8313-5B0875BCB35C}" type="datetimeFigureOut">
              <a:rPr lang="en-GB" smtClean="0"/>
              <a:pPr/>
              <a:t>06/05/2014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775CF17-FBD1-4141-9BA4-1381EA16E75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5D19C8-CCFA-4AD2-8313-5B0875BCB35C}" type="datetimeFigureOut">
              <a:rPr lang="en-GB" smtClean="0"/>
              <a:pPr/>
              <a:t>06/05/2014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75CF17-FBD1-4141-9BA4-1381EA16E75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5D19C8-CCFA-4AD2-8313-5B0875BCB35C}" type="datetimeFigureOut">
              <a:rPr lang="en-GB" smtClean="0"/>
              <a:pPr/>
              <a:t>06/05/2014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75CF17-FBD1-4141-9BA4-1381EA16E75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5D19C8-CCFA-4AD2-8313-5B0875BCB35C}" type="datetimeFigureOut">
              <a:rPr lang="en-GB" smtClean="0"/>
              <a:pPr/>
              <a:t>06/05/2014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75CF17-FBD1-4141-9BA4-1381EA16E75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rgbClr val="FF0000"/>
                </a:solidFill>
              </a:rPr>
              <a:t>B3 Life on Earth</a:t>
            </a:r>
            <a:endParaRPr lang="en-GB"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640960" cy="6264696"/>
          </a:xfrm>
        </p:spPr>
        <p:txBody>
          <a:bodyPr>
            <a:normAutofit/>
          </a:bodyPr>
          <a:lstStyle/>
          <a:p>
            <a:pPr algn="just">
              <a:buNone/>
            </a:pPr>
            <a:r>
              <a:rPr lang="en-GB" u="sng" dirty="0" smtClean="0"/>
              <a:t>The Rate of Extinction of species is increasing</a:t>
            </a:r>
          </a:p>
          <a:p>
            <a:pPr algn="just"/>
            <a:r>
              <a:rPr lang="en-GB" dirty="0" smtClean="0"/>
              <a:t>Many species are threatened with extinction</a:t>
            </a:r>
          </a:p>
          <a:p>
            <a:pPr algn="just"/>
            <a:r>
              <a:rPr lang="en-GB" dirty="0" smtClean="0"/>
              <a:t>Correlation between the growth of the world’s population and the number of species extinctions= this suggests that a lot of the extinction is due to human activities</a:t>
            </a:r>
          </a:p>
          <a:p>
            <a:pPr algn="just"/>
            <a:endParaRPr lang="en-GB" dirty="0" smtClean="0"/>
          </a:p>
          <a:p>
            <a:pPr algn="just">
              <a:buNone/>
            </a:pPr>
            <a:r>
              <a:rPr lang="en-US" dirty="0" smtClean="0"/>
              <a:t>    </a:t>
            </a:r>
            <a:endParaRPr lang="en-GB" dirty="0" smtClean="0"/>
          </a:p>
          <a:p>
            <a:pPr>
              <a:buNone/>
            </a:pPr>
            <a:endParaRPr lang="en-GB" b="1" dirty="0" smtClean="0">
              <a:solidFill>
                <a:srgbClr val="FF0000"/>
              </a:solidFill>
            </a:endParaRPr>
          </a:p>
          <a:p>
            <a:pPr algn="just">
              <a:buNone/>
            </a:pPr>
            <a:endParaRPr lang="en-GB" b="1" dirty="0" smtClean="0"/>
          </a:p>
        </p:txBody>
      </p:sp>
      <p:pic>
        <p:nvPicPr>
          <p:cNvPr id="1028" name="Picture 4"/>
          <p:cNvPicPr>
            <a:picLocks noChangeAspect="1" noChangeArrowheads="1"/>
          </p:cNvPicPr>
          <p:nvPr/>
        </p:nvPicPr>
        <p:blipFill>
          <a:blip r:embed="rId3" cstate="print"/>
          <a:srcRect l="33075" t="20160" r="17786" b="15161"/>
          <a:stretch>
            <a:fillRect/>
          </a:stretch>
        </p:blipFill>
        <p:spPr bwMode="auto">
          <a:xfrm>
            <a:off x="1403648" y="3429000"/>
            <a:ext cx="5760640" cy="323066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0"/>
            <a:ext cx="8712968" cy="6669360"/>
          </a:xfrm>
        </p:spPr>
        <p:txBody>
          <a:bodyPr>
            <a:normAutofit fontScale="62500" lnSpcReduction="20000"/>
          </a:bodyPr>
          <a:lstStyle/>
          <a:p>
            <a:pPr algn="just">
              <a:buNone/>
            </a:pPr>
            <a:r>
              <a:rPr lang="en-GB" b="1" dirty="0" smtClean="0">
                <a:solidFill>
                  <a:srgbClr val="FF0000"/>
                </a:solidFill>
              </a:rPr>
              <a:t>Classification </a:t>
            </a:r>
          </a:p>
          <a:p>
            <a:pPr algn="just"/>
            <a:r>
              <a:rPr lang="en-GB" sz="4500" dirty="0" smtClean="0"/>
              <a:t>Organising organisms into groups</a:t>
            </a:r>
          </a:p>
          <a:p>
            <a:pPr algn="just"/>
            <a:r>
              <a:rPr lang="en-GB" sz="4500" dirty="0" smtClean="0"/>
              <a:t>Grouped together according to similarities in their characteristics- their genetics and the physical features they have.</a:t>
            </a:r>
          </a:p>
          <a:p>
            <a:pPr algn="just"/>
            <a:r>
              <a:rPr lang="en-GB" sz="4500" dirty="0" smtClean="0"/>
              <a:t>All of the species on Earth can be grouped into five different kingdoms- bacteria, fungi, algae, plants and animals</a:t>
            </a:r>
          </a:p>
          <a:p>
            <a:pPr algn="just"/>
            <a:r>
              <a:rPr lang="en-GB" sz="4500" dirty="0" smtClean="0"/>
              <a:t>Each kingdom is divided into more groups, which are divided into more groups until you get down to a species- the groups decrease in sizes but the number of characteristics that the organism have in common increases</a:t>
            </a:r>
          </a:p>
          <a:p>
            <a:pPr algn="just"/>
            <a:r>
              <a:rPr lang="en-GB" sz="4500" dirty="0" smtClean="0"/>
              <a:t>Classification shows the evolutionary relationships between organisms- can be shown for all living and fossilised organisms that have been classified. </a:t>
            </a:r>
          </a:p>
          <a:p>
            <a:pPr algn="just"/>
            <a:endParaRPr lang="en-GB" sz="3600" dirty="0" smtClean="0"/>
          </a:p>
          <a:p>
            <a:pPr algn="just">
              <a:buNone/>
            </a:pPr>
            <a:r>
              <a:rPr lang="en-US" sz="3600" dirty="0" smtClean="0"/>
              <a:t>    </a:t>
            </a:r>
            <a:endParaRPr lang="en-GB" sz="3600" dirty="0" smtClean="0"/>
          </a:p>
          <a:p>
            <a:pPr>
              <a:buNone/>
            </a:pPr>
            <a:endParaRPr lang="en-GB" b="1" dirty="0" smtClean="0">
              <a:solidFill>
                <a:srgbClr val="FF0000"/>
              </a:solidFill>
            </a:endParaRPr>
          </a:p>
          <a:p>
            <a:pPr algn="just">
              <a:buNone/>
            </a:pPr>
            <a:endParaRPr lang="en-GB" b="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8640"/>
            <a:ext cx="9144000" cy="6669360"/>
          </a:xfrm>
        </p:spPr>
        <p:txBody>
          <a:bodyPr>
            <a:normAutofit fontScale="85000" lnSpcReduction="10000"/>
          </a:bodyPr>
          <a:lstStyle/>
          <a:p>
            <a:pPr algn="just">
              <a:buNone/>
            </a:pPr>
            <a:r>
              <a:rPr lang="en-GB" b="1" dirty="0" smtClean="0">
                <a:solidFill>
                  <a:srgbClr val="FF0000"/>
                </a:solidFill>
              </a:rPr>
              <a:t>Interactions Between Organisms</a:t>
            </a:r>
          </a:p>
          <a:p>
            <a:pPr algn="just">
              <a:buNone/>
            </a:pPr>
            <a:r>
              <a:rPr lang="en-GB" sz="3300" u="sng" dirty="0" smtClean="0"/>
              <a:t>Everything living organism need resources from it</a:t>
            </a:r>
          </a:p>
          <a:p>
            <a:pPr algn="just">
              <a:buNone/>
            </a:pPr>
            <a:r>
              <a:rPr lang="en-GB" sz="3300" u="sng" dirty="0" smtClean="0"/>
              <a:t>Environment</a:t>
            </a:r>
          </a:p>
          <a:p>
            <a:pPr algn="just"/>
            <a:r>
              <a:rPr lang="en-GB" sz="3300" dirty="0" smtClean="0"/>
              <a:t>An organism’s environment provides things that are essential for life. The include (light, food, oxygen, water)</a:t>
            </a:r>
          </a:p>
          <a:p>
            <a:pPr algn="just"/>
            <a:r>
              <a:rPr lang="en-GB" sz="3300" dirty="0" smtClean="0"/>
              <a:t>If there are shortages of this essential factors then different species that need it will complete</a:t>
            </a:r>
          </a:p>
          <a:p>
            <a:pPr algn="just"/>
            <a:r>
              <a:rPr lang="en-GB" sz="3300" dirty="0" smtClean="0"/>
              <a:t>If there is not enough then some organisms will not survive.</a:t>
            </a:r>
          </a:p>
          <a:p>
            <a:pPr algn="just"/>
            <a:r>
              <a:rPr lang="en-GB" sz="3300" dirty="0" smtClean="0"/>
              <a:t>This will limit the size of their populations in that habitat</a:t>
            </a:r>
          </a:p>
          <a:p>
            <a:pPr algn="just"/>
            <a:r>
              <a:rPr lang="en-GB" sz="3300" dirty="0" smtClean="0"/>
              <a:t>Organisms also depend on other organisms (usually for food)- this is called interdependence</a:t>
            </a:r>
          </a:p>
          <a:p>
            <a:pPr algn="just">
              <a:buNone/>
            </a:pPr>
            <a:endParaRPr lang="en-GB" sz="3600" dirty="0" smtClean="0"/>
          </a:p>
          <a:p>
            <a:pPr algn="just">
              <a:buNone/>
            </a:pPr>
            <a:r>
              <a:rPr lang="en-US" sz="3600" dirty="0" smtClean="0"/>
              <a:t>    </a:t>
            </a:r>
            <a:endParaRPr lang="en-GB" sz="3600" dirty="0" smtClean="0"/>
          </a:p>
          <a:p>
            <a:pPr>
              <a:buNone/>
            </a:pPr>
            <a:endParaRPr lang="en-GB" b="1" dirty="0" smtClean="0">
              <a:solidFill>
                <a:srgbClr val="FF0000"/>
              </a:solidFill>
            </a:endParaRPr>
          </a:p>
          <a:p>
            <a:pPr algn="just">
              <a:buNone/>
            </a:pPr>
            <a:endParaRPr lang="en-GB" b="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640960" cy="6264696"/>
          </a:xfrm>
        </p:spPr>
        <p:txBody>
          <a:bodyPr>
            <a:normAutofit fontScale="77500" lnSpcReduction="20000"/>
          </a:bodyPr>
          <a:lstStyle/>
          <a:p>
            <a:pPr algn="just">
              <a:buNone/>
            </a:pPr>
            <a:r>
              <a:rPr lang="en-GB" sz="3600" u="sng" dirty="0" smtClean="0"/>
              <a:t>Any change in any environment can have knock</a:t>
            </a:r>
          </a:p>
          <a:p>
            <a:pPr algn="just">
              <a:buNone/>
            </a:pPr>
            <a:r>
              <a:rPr lang="en-GB" sz="3600" u="sng" dirty="0" smtClean="0"/>
              <a:t>on effects</a:t>
            </a:r>
          </a:p>
          <a:p>
            <a:pPr algn="just"/>
            <a:r>
              <a:rPr lang="en-GB" sz="3600" dirty="0" smtClean="0"/>
              <a:t>The interdependence of all the living things in a habitat means that any major change in the habitat can have effects</a:t>
            </a:r>
          </a:p>
          <a:p>
            <a:pPr algn="just"/>
            <a:r>
              <a:rPr lang="en-GB" sz="3600" dirty="0" smtClean="0"/>
              <a:t>A possible effect can possible extinction</a:t>
            </a:r>
          </a:p>
          <a:p>
            <a:pPr algn="just"/>
            <a:r>
              <a:rPr lang="en-GB" sz="3600" dirty="0" smtClean="0"/>
              <a:t>Fossil records contain many species that don’t exist any more- with only fossils to say that they existed</a:t>
            </a:r>
          </a:p>
          <a:p>
            <a:pPr algn="just"/>
            <a:r>
              <a:rPr lang="en-GB" sz="3600" dirty="0" smtClean="0"/>
              <a:t>Rapid change in the environment can cause a species to become extinct changes that could affect a species are: environment changes and species cannot adapt, new species are introduced, an organism in its food web that it is reliant to become extinct.</a:t>
            </a:r>
          </a:p>
          <a:p>
            <a:pPr algn="just">
              <a:buNone/>
            </a:pPr>
            <a:endParaRPr lang="en-GB" sz="3600" dirty="0" smtClean="0"/>
          </a:p>
          <a:p>
            <a:pPr algn="just">
              <a:buNone/>
            </a:pPr>
            <a:endParaRPr lang="en-GB" sz="3600" u="sng" dirty="0" smtClean="0"/>
          </a:p>
          <a:p>
            <a:pPr algn="just">
              <a:buNone/>
            </a:pPr>
            <a:r>
              <a:rPr lang="en-US" sz="3600" u="sng" dirty="0" smtClean="0"/>
              <a:t>    </a:t>
            </a:r>
            <a:endParaRPr lang="en-GB" sz="3600" u="sng" dirty="0" smtClean="0"/>
          </a:p>
          <a:p>
            <a:pPr>
              <a:buNone/>
            </a:pPr>
            <a:endParaRPr lang="en-GB" b="1" u="sng" dirty="0" smtClean="0">
              <a:solidFill>
                <a:srgbClr val="FF0000"/>
              </a:solidFill>
            </a:endParaRPr>
          </a:p>
          <a:p>
            <a:pPr algn="just">
              <a:buNone/>
            </a:pPr>
            <a:endParaRPr lang="en-GB" b="1" u="sng"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640960" cy="6264696"/>
          </a:xfrm>
        </p:spPr>
        <p:txBody>
          <a:bodyPr>
            <a:normAutofit fontScale="77500" lnSpcReduction="20000"/>
          </a:bodyPr>
          <a:lstStyle/>
          <a:p>
            <a:pPr algn="just">
              <a:buNone/>
            </a:pPr>
            <a:r>
              <a:rPr lang="en-GB" b="1" dirty="0" smtClean="0">
                <a:solidFill>
                  <a:srgbClr val="FF0000"/>
                </a:solidFill>
              </a:rPr>
              <a:t>Energy in an Ecosystem</a:t>
            </a:r>
          </a:p>
          <a:p>
            <a:pPr algn="just"/>
            <a:r>
              <a:rPr lang="en-GB" sz="3600" dirty="0" smtClean="0"/>
              <a:t>Nearly all the energy in an ecosystem comes from the sun</a:t>
            </a:r>
          </a:p>
          <a:p>
            <a:pPr algn="just"/>
            <a:r>
              <a:rPr lang="en-GB" sz="3600" dirty="0" smtClean="0"/>
              <a:t>Plants use a small percentage of the light energy during photosynthesis</a:t>
            </a:r>
          </a:p>
          <a:p>
            <a:pPr algn="just"/>
            <a:r>
              <a:rPr lang="en-GB" sz="3600" dirty="0" smtClean="0"/>
              <a:t>Energy is transferred between organisms in an ecosystem</a:t>
            </a:r>
          </a:p>
          <a:p>
            <a:pPr algn="just"/>
            <a:r>
              <a:rPr lang="en-GB" sz="3600" dirty="0" smtClean="0"/>
              <a:t>Energy is lost at every stage- through waste products</a:t>
            </a:r>
          </a:p>
          <a:p>
            <a:pPr algn="just"/>
            <a:r>
              <a:rPr lang="en-GB" sz="3600" dirty="0" smtClean="0"/>
              <a:t>Most energy is eventually lost to the surroundings as heat</a:t>
            </a:r>
          </a:p>
          <a:p>
            <a:pPr algn="just"/>
            <a:r>
              <a:rPr lang="en-GB" sz="3600" dirty="0" smtClean="0"/>
              <a:t>Food chains hardly ever have more than five stages because as energy is lost at every stage therefore there is not enough energy to support more organisms after four of five stages</a:t>
            </a:r>
          </a:p>
          <a:p>
            <a:pPr algn="just"/>
            <a:endParaRPr lang="en-GB" sz="3600" dirty="0" smtClean="0"/>
          </a:p>
          <a:p>
            <a:pPr algn="just">
              <a:buNone/>
            </a:pPr>
            <a:r>
              <a:rPr lang="en-US" sz="3600" dirty="0" smtClean="0"/>
              <a:t>    </a:t>
            </a:r>
            <a:endParaRPr lang="en-GB" sz="3600" dirty="0" smtClean="0"/>
          </a:p>
          <a:p>
            <a:pPr>
              <a:buNone/>
            </a:pPr>
            <a:endParaRPr lang="en-GB" b="1" dirty="0" smtClean="0">
              <a:solidFill>
                <a:srgbClr val="FF0000"/>
              </a:solidFill>
            </a:endParaRPr>
          </a:p>
          <a:p>
            <a:pPr algn="just">
              <a:buNone/>
            </a:pPr>
            <a:endParaRPr lang="en-GB" b="1"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640960" cy="6264696"/>
          </a:xfrm>
        </p:spPr>
        <p:txBody>
          <a:bodyPr>
            <a:normAutofit/>
          </a:bodyPr>
          <a:lstStyle/>
          <a:p>
            <a:pPr algn="just">
              <a:buNone/>
            </a:pPr>
            <a:r>
              <a:rPr lang="en-GB" sz="3600" dirty="0" smtClean="0"/>
              <a:t>To find out the efficiency of each stage you do this calculation:</a:t>
            </a:r>
          </a:p>
          <a:p>
            <a:pPr algn="just">
              <a:buNone/>
            </a:pPr>
            <a:r>
              <a:rPr lang="en-GB" sz="3600" dirty="0" smtClean="0"/>
              <a:t>Efficiency= energy available to the next stage ÷ energy that was available to the previous stage x 100</a:t>
            </a:r>
          </a:p>
          <a:p>
            <a:pPr algn="just">
              <a:buNone/>
            </a:pPr>
            <a:endParaRPr lang="en-GB" sz="3600" dirty="0" smtClean="0"/>
          </a:p>
          <a:p>
            <a:pPr algn="just">
              <a:buNone/>
            </a:pPr>
            <a:r>
              <a:rPr lang="en-US" sz="3600" dirty="0" smtClean="0"/>
              <a:t>    </a:t>
            </a:r>
            <a:endParaRPr lang="en-GB" sz="3600" dirty="0" smtClean="0"/>
          </a:p>
          <a:p>
            <a:pPr>
              <a:buNone/>
            </a:pPr>
            <a:endParaRPr lang="en-GB" b="1" dirty="0" smtClean="0">
              <a:solidFill>
                <a:srgbClr val="FF0000"/>
              </a:solidFill>
            </a:endParaRPr>
          </a:p>
          <a:p>
            <a:pPr algn="just">
              <a:buNone/>
            </a:pPr>
            <a:endParaRPr lang="en-GB" b="1"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640960" cy="6264696"/>
          </a:xfrm>
        </p:spPr>
        <p:txBody>
          <a:bodyPr>
            <a:normAutofit/>
          </a:bodyPr>
          <a:lstStyle/>
          <a:p>
            <a:pPr algn="just">
              <a:buNone/>
            </a:pPr>
            <a:r>
              <a:rPr lang="en-GB" b="1" dirty="0" smtClean="0">
                <a:solidFill>
                  <a:srgbClr val="FF0000"/>
                </a:solidFill>
              </a:rPr>
              <a:t>The Carbon cycle</a:t>
            </a:r>
          </a:p>
          <a:p>
            <a:pPr algn="just">
              <a:buNone/>
            </a:pPr>
            <a:endParaRPr lang="en-GB" b="1" dirty="0" smtClean="0">
              <a:solidFill>
                <a:srgbClr val="FF0000"/>
              </a:solidFill>
            </a:endParaRPr>
          </a:p>
          <a:p>
            <a:pPr algn="just">
              <a:buNone/>
            </a:pPr>
            <a:endParaRPr lang="en-GB" sz="3600" dirty="0" smtClean="0"/>
          </a:p>
          <a:p>
            <a:pPr algn="just">
              <a:buNone/>
            </a:pPr>
            <a:r>
              <a:rPr lang="en-US" sz="3600" dirty="0" smtClean="0"/>
              <a:t>    </a:t>
            </a:r>
            <a:endParaRPr lang="en-GB" sz="3600" dirty="0" smtClean="0"/>
          </a:p>
          <a:p>
            <a:pPr>
              <a:buNone/>
            </a:pPr>
            <a:endParaRPr lang="en-GB" b="1" dirty="0" smtClean="0">
              <a:solidFill>
                <a:srgbClr val="FF0000"/>
              </a:solidFill>
            </a:endParaRPr>
          </a:p>
          <a:p>
            <a:pPr algn="just">
              <a:buNone/>
            </a:pPr>
            <a:endParaRPr lang="en-GB" b="1" dirty="0" smtClean="0"/>
          </a:p>
        </p:txBody>
      </p:sp>
      <p:pic>
        <p:nvPicPr>
          <p:cNvPr id="12290" name="Picture 2" descr="http://www.physicalgeography.net/fundamentals/images/carboncycle.jpg"/>
          <p:cNvPicPr>
            <a:picLocks noChangeAspect="1" noChangeArrowheads="1"/>
          </p:cNvPicPr>
          <p:nvPr/>
        </p:nvPicPr>
        <p:blipFill>
          <a:blip r:embed="rId3" cstate="print"/>
          <a:srcRect/>
          <a:stretch>
            <a:fillRect/>
          </a:stretch>
        </p:blipFill>
        <p:spPr bwMode="auto">
          <a:xfrm>
            <a:off x="395536" y="980729"/>
            <a:ext cx="4659667" cy="3024336"/>
          </a:xfrm>
          <a:prstGeom prst="rect">
            <a:avLst/>
          </a:prstGeom>
          <a:noFill/>
        </p:spPr>
      </p:pic>
      <p:sp>
        <p:nvSpPr>
          <p:cNvPr id="4" name="TextBox 3"/>
          <p:cNvSpPr txBox="1"/>
          <p:nvPr/>
        </p:nvSpPr>
        <p:spPr>
          <a:xfrm>
            <a:off x="5076056" y="117693"/>
            <a:ext cx="4067944" cy="6740307"/>
          </a:xfrm>
          <a:prstGeom prst="rect">
            <a:avLst/>
          </a:prstGeom>
          <a:noFill/>
        </p:spPr>
        <p:txBody>
          <a:bodyPr wrap="square" rtlCol="0">
            <a:spAutoFit/>
          </a:bodyPr>
          <a:lstStyle/>
          <a:p>
            <a:pPr marL="342900" indent="-342900">
              <a:buAutoNum type="arabicParenR"/>
            </a:pPr>
            <a:r>
              <a:rPr lang="en-GB" dirty="0" smtClean="0"/>
              <a:t>There is only one arrow going down. The whole thing is powered by photosynthesis</a:t>
            </a:r>
          </a:p>
          <a:p>
            <a:pPr marL="342900" indent="-342900">
              <a:buAutoNum type="arabicParenR"/>
            </a:pPr>
            <a:r>
              <a:rPr lang="en-GB" dirty="0" smtClean="0"/>
              <a:t>In photosynthesis plants convert the carbon for C02 in the air into sugars. Plants incorporate this carbon into carbohydrates, fats, proteins as well</a:t>
            </a:r>
          </a:p>
          <a:p>
            <a:pPr marL="342900" indent="-342900">
              <a:buAutoNum type="arabicParenR"/>
            </a:pPr>
            <a:r>
              <a:rPr lang="en-GB" dirty="0" smtClean="0"/>
              <a:t>Eating passes the carbon compounds in the plants along to the animals in a food chain or web</a:t>
            </a:r>
          </a:p>
          <a:p>
            <a:pPr marL="342900" indent="-342900">
              <a:buAutoNum type="arabicParenR"/>
            </a:pPr>
            <a:r>
              <a:rPr lang="en-GB" dirty="0" smtClean="0"/>
              <a:t>Both Plants and animal respiration while the organisms are alive releases co2 back into the air</a:t>
            </a:r>
          </a:p>
          <a:p>
            <a:pPr marL="342900" indent="-342900">
              <a:buAutoNum type="arabicParenR"/>
            </a:pPr>
            <a:r>
              <a:rPr lang="en-GB" dirty="0" smtClean="0"/>
              <a:t>Plants and animals eventually die and decompose</a:t>
            </a:r>
          </a:p>
          <a:p>
            <a:pPr marL="342900" indent="-342900">
              <a:buAutoNum type="arabicParenR"/>
            </a:pPr>
            <a:r>
              <a:rPr lang="en-GB" dirty="0" smtClean="0"/>
              <a:t>When animals and plants decompose they’re broken down by microorganisms. These decomposers release co2 back into the air by respiration as they break down the material</a:t>
            </a:r>
          </a:p>
          <a:p>
            <a:pPr marL="342900" indent="-342900">
              <a:buAutoNum type="arabicParenR"/>
            </a:pPr>
            <a:r>
              <a:rPr lang="en-GB" dirty="0" smtClean="0"/>
              <a:t>The combustion (burning) of fuel fuels also releases c02 into the air</a:t>
            </a:r>
          </a:p>
          <a:p>
            <a:pPr marL="342900" indent="-342900">
              <a:buAutoNum type="arabicParenR"/>
            </a:pP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640960" cy="6264696"/>
          </a:xfrm>
        </p:spPr>
        <p:txBody>
          <a:bodyPr>
            <a:normAutofit/>
          </a:bodyPr>
          <a:lstStyle/>
          <a:p>
            <a:pPr algn="just">
              <a:buNone/>
            </a:pPr>
            <a:r>
              <a:rPr lang="en-GB" b="1" dirty="0" smtClean="0">
                <a:solidFill>
                  <a:srgbClr val="FF0000"/>
                </a:solidFill>
              </a:rPr>
              <a:t>The Nitrogen cycle</a:t>
            </a:r>
          </a:p>
          <a:p>
            <a:pPr algn="just">
              <a:buNone/>
            </a:pPr>
            <a:endParaRPr lang="en-GB" b="1" dirty="0" smtClean="0">
              <a:solidFill>
                <a:srgbClr val="FF0000"/>
              </a:solidFill>
            </a:endParaRPr>
          </a:p>
          <a:p>
            <a:pPr algn="just">
              <a:buNone/>
            </a:pPr>
            <a:endParaRPr lang="en-GB" sz="3600" dirty="0" smtClean="0"/>
          </a:p>
          <a:p>
            <a:pPr algn="just">
              <a:buNone/>
            </a:pPr>
            <a:r>
              <a:rPr lang="en-US" sz="3600" dirty="0" smtClean="0"/>
              <a:t>    </a:t>
            </a:r>
            <a:endParaRPr lang="en-GB" sz="3600" dirty="0" smtClean="0"/>
          </a:p>
          <a:p>
            <a:pPr>
              <a:buNone/>
            </a:pPr>
            <a:endParaRPr lang="en-GB" b="1" dirty="0" smtClean="0">
              <a:solidFill>
                <a:srgbClr val="FF0000"/>
              </a:solidFill>
            </a:endParaRPr>
          </a:p>
          <a:p>
            <a:pPr algn="just">
              <a:buNone/>
            </a:pPr>
            <a:endParaRPr lang="en-GB" b="1" dirty="0" smtClean="0"/>
          </a:p>
        </p:txBody>
      </p:sp>
      <p:pic>
        <p:nvPicPr>
          <p:cNvPr id="10246" name="Picture 6" descr="http://www.fossweb.com/resources/pictures/16327852.gif"/>
          <p:cNvPicPr>
            <a:picLocks noChangeAspect="1" noChangeArrowheads="1"/>
          </p:cNvPicPr>
          <p:nvPr/>
        </p:nvPicPr>
        <p:blipFill>
          <a:blip r:embed="rId3" cstate="print"/>
          <a:srcRect/>
          <a:stretch>
            <a:fillRect/>
          </a:stretch>
        </p:blipFill>
        <p:spPr bwMode="auto">
          <a:xfrm>
            <a:off x="251520" y="764704"/>
            <a:ext cx="4173584" cy="3312368"/>
          </a:xfrm>
          <a:prstGeom prst="rect">
            <a:avLst/>
          </a:prstGeom>
          <a:noFill/>
        </p:spPr>
      </p:pic>
      <p:sp>
        <p:nvSpPr>
          <p:cNvPr id="6" name="TextBox 5"/>
          <p:cNvSpPr txBox="1"/>
          <p:nvPr/>
        </p:nvSpPr>
        <p:spPr>
          <a:xfrm>
            <a:off x="0" y="4221088"/>
            <a:ext cx="5292080" cy="2308324"/>
          </a:xfrm>
          <a:prstGeom prst="rect">
            <a:avLst/>
          </a:prstGeom>
          <a:noFill/>
        </p:spPr>
        <p:txBody>
          <a:bodyPr wrap="square" rtlCol="0">
            <a:spAutoFit/>
          </a:bodyPr>
          <a:lstStyle/>
          <a:p>
            <a:pPr marL="342900" indent="-342900">
              <a:buAutoNum type="alphaLcParenR"/>
            </a:pPr>
            <a:r>
              <a:rPr lang="en-GB" dirty="0" smtClean="0">
                <a:solidFill>
                  <a:srgbClr val="FFC000"/>
                </a:solidFill>
              </a:rPr>
              <a:t>DECOMPOSERS</a:t>
            </a:r>
            <a:r>
              <a:rPr lang="en-GB" dirty="0" smtClean="0"/>
              <a:t>- decompose proteins and urea and turn them into ammonia</a:t>
            </a:r>
          </a:p>
          <a:p>
            <a:pPr marL="342900" indent="-342900">
              <a:buAutoNum type="alphaLcParenR"/>
            </a:pPr>
            <a:r>
              <a:rPr lang="en-GB" dirty="0" smtClean="0">
                <a:solidFill>
                  <a:srgbClr val="FFC000"/>
                </a:solidFill>
              </a:rPr>
              <a:t>NITRIFYING BACTERIA- </a:t>
            </a:r>
            <a:r>
              <a:rPr lang="en-GB" dirty="0" smtClean="0"/>
              <a:t>turn ammonia in decaying matter into nitrates (this is nitrification)</a:t>
            </a:r>
          </a:p>
          <a:p>
            <a:pPr marL="342900" indent="-342900">
              <a:buAutoNum type="alphaLcParenR"/>
            </a:pPr>
            <a:r>
              <a:rPr lang="en-GB" dirty="0" smtClean="0">
                <a:solidFill>
                  <a:srgbClr val="FFC000"/>
                </a:solidFill>
              </a:rPr>
              <a:t>NITROGEN-FIXING BACTERIA- </a:t>
            </a:r>
            <a:r>
              <a:rPr lang="en-GB" dirty="0" smtClean="0"/>
              <a:t>turn atmospheric N2 into nitrogen compounds that plants can use</a:t>
            </a:r>
          </a:p>
          <a:p>
            <a:pPr marL="342900" indent="-342900">
              <a:buAutoNum type="alphaLcParenR"/>
            </a:pPr>
            <a:r>
              <a:rPr lang="en-GB" dirty="0" smtClean="0">
                <a:solidFill>
                  <a:srgbClr val="FFC000"/>
                </a:solidFill>
              </a:rPr>
              <a:t>DENITRIFYING BACTERIA- </a:t>
            </a:r>
            <a:r>
              <a:rPr lang="en-GB" dirty="0" smtClean="0"/>
              <a:t>turn nitrates back into N2 gas. This is of no benefit to living organisms</a:t>
            </a:r>
            <a:endParaRPr lang="en-GB" dirty="0"/>
          </a:p>
        </p:txBody>
      </p:sp>
      <p:sp>
        <p:nvSpPr>
          <p:cNvPr id="5" name="TextBox 4"/>
          <p:cNvSpPr txBox="1"/>
          <p:nvPr/>
        </p:nvSpPr>
        <p:spPr>
          <a:xfrm>
            <a:off x="5292080" y="476672"/>
            <a:ext cx="3600400" cy="5909310"/>
          </a:xfrm>
          <a:prstGeom prst="rect">
            <a:avLst/>
          </a:prstGeom>
          <a:noFill/>
        </p:spPr>
        <p:txBody>
          <a:bodyPr wrap="square" rtlCol="0">
            <a:spAutoFit/>
          </a:bodyPr>
          <a:lstStyle/>
          <a:p>
            <a:pPr marL="342900" indent="-342900">
              <a:buAutoNum type="arabicParenR"/>
            </a:pPr>
            <a:r>
              <a:rPr lang="en-GB" dirty="0" smtClean="0"/>
              <a:t>The atmosphere=78% nitrogen gas which is very un-reactive and cannot be used directed by plants or animals.</a:t>
            </a:r>
          </a:p>
          <a:p>
            <a:pPr marL="342900" indent="-342900">
              <a:buAutoNum type="arabicParenR"/>
            </a:pPr>
            <a:r>
              <a:rPr lang="en-GB" dirty="0" smtClean="0"/>
              <a:t>Nitrogen is need to make proteins for growth</a:t>
            </a:r>
          </a:p>
          <a:p>
            <a:pPr marL="342900" indent="-342900">
              <a:buAutoNum type="arabicParenR"/>
            </a:pPr>
            <a:r>
              <a:rPr lang="en-GB" dirty="0" smtClean="0"/>
              <a:t>Plants get their nitrogen from the soil but needs to be turned into nitrates so they can use it. Animals can only get proteins by eating plants (or each other)</a:t>
            </a:r>
          </a:p>
          <a:p>
            <a:pPr marL="342900" indent="-342900">
              <a:buAutoNum type="arabicParenR"/>
            </a:pPr>
            <a:r>
              <a:rPr lang="en-GB" dirty="0" smtClean="0"/>
              <a:t>Nitrogen fixation- process of turning nitrogen in the air into nitrogen compounds (nitrates) in the soil. It can happen by lighting and nitrogen fixing bacteria</a:t>
            </a:r>
          </a:p>
          <a:p>
            <a:pPr marL="342900" indent="-342900">
              <a:buAutoNum type="arabicParenR"/>
            </a:pPr>
            <a:r>
              <a:rPr lang="en-GB" dirty="0" smtClean="0"/>
              <a:t>Decomposers break down proteins in dead plants and animals, and urea in excreted animal waste into ammonia</a:t>
            </a:r>
          </a:p>
          <a:p>
            <a:pPr marL="342900" indent="-342900">
              <a:buAutoNum type="arabicParenR"/>
            </a:pP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640960" cy="6552728"/>
          </a:xfrm>
        </p:spPr>
        <p:txBody>
          <a:bodyPr>
            <a:normAutofit fontScale="62500" lnSpcReduction="20000"/>
          </a:bodyPr>
          <a:lstStyle/>
          <a:p>
            <a:pPr algn="just">
              <a:buNone/>
            </a:pPr>
            <a:r>
              <a:rPr lang="en-GB" b="1" dirty="0" smtClean="0">
                <a:solidFill>
                  <a:srgbClr val="FF0000"/>
                </a:solidFill>
              </a:rPr>
              <a:t>Measuring Environmental Change</a:t>
            </a:r>
          </a:p>
          <a:p>
            <a:pPr algn="just">
              <a:buNone/>
            </a:pPr>
            <a:r>
              <a:rPr lang="en-GB" dirty="0" smtClean="0"/>
              <a:t>NON-LIVING INDICATORS</a:t>
            </a:r>
          </a:p>
          <a:p>
            <a:pPr algn="just"/>
            <a:r>
              <a:rPr lang="en-GB" dirty="0" smtClean="0"/>
              <a:t>Temperature- vary all the time (e.g. Throughout the day). Temperature measurements taken using instruments over a long period of time</a:t>
            </a:r>
          </a:p>
          <a:p>
            <a:pPr algn="just"/>
            <a:r>
              <a:rPr lang="en-GB" dirty="0" smtClean="0"/>
              <a:t>Nitrate level- used as an indicator of environmental change in a body of water.</a:t>
            </a:r>
          </a:p>
          <a:p>
            <a:pPr algn="just">
              <a:buNone/>
            </a:pPr>
            <a:endParaRPr lang="en-GB" dirty="0" smtClean="0"/>
          </a:p>
          <a:p>
            <a:pPr algn="just">
              <a:buNone/>
            </a:pPr>
            <a:r>
              <a:rPr lang="en-GB" dirty="0" smtClean="0"/>
              <a:t>LIVING INDICATORS</a:t>
            </a:r>
          </a:p>
          <a:p>
            <a:pPr algn="just"/>
            <a:r>
              <a:rPr lang="en-GB" dirty="0" smtClean="0"/>
              <a:t>Lichen- air pollutions can be monitored by looking at particular lichen which are sensitive to levels of sulfur dioxide in the </a:t>
            </a:r>
            <a:r>
              <a:rPr lang="en-GB" dirty="0" smtClean="0"/>
              <a:t>atmosphere</a:t>
            </a:r>
          </a:p>
          <a:p>
            <a:pPr algn="just"/>
            <a:r>
              <a:rPr lang="en-GB" dirty="0" smtClean="0"/>
              <a:t>Mayfly Nymphs – show presence of oxygen in water, only live in clean water. So levels indicate how non-polluted the water is</a:t>
            </a:r>
          </a:p>
          <a:p>
            <a:pPr algn="just"/>
            <a:r>
              <a:rPr lang="en-GB" dirty="0" smtClean="0"/>
              <a:t>Phytoplankton – show presence of pollutants (nitrates/sewage) in water. High levels indicate presence of pollution as plankton use nitrates/sewage for growth and use up the oxygen in the water. Less oxygen is available for other organisms and they die. High levels of phytoplankton = high </a:t>
            </a:r>
            <a:r>
              <a:rPr lang="en-GB" smtClean="0"/>
              <a:t>levels nitrates/sewage</a:t>
            </a:r>
            <a:endParaRPr lang="en-GB" dirty="0" smtClean="0"/>
          </a:p>
          <a:p>
            <a:pPr algn="just"/>
            <a:endParaRPr lang="en-GB" dirty="0" smtClean="0"/>
          </a:p>
          <a:p>
            <a:pPr algn="just">
              <a:buNone/>
            </a:pPr>
            <a:endParaRPr lang="en-GB" b="1" dirty="0" smtClean="0">
              <a:solidFill>
                <a:srgbClr val="FF0000"/>
              </a:solidFill>
            </a:endParaRPr>
          </a:p>
          <a:p>
            <a:pPr algn="just">
              <a:buNone/>
            </a:pPr>
            <a:endParaRPr lang="en-GB" sz="3600" dirty="0" smtClean="0"/>
          </a:p>
          <a:p>
            <a:pPr algn="just">
              <a:buNone/>
            </a:pPr>
            <a:r>
              <a:rPr lang="en-US" sz="3600" dirty="0" smtClean="0"/>
              <a:t>    </a:t>
            </a:r>
            <a:endParaRPr lang="en-GB" sz="3600" dirty="0" smtClean="0"/>
          </a:p>
          <a:p>
            <a:pPr>
              <a:buNone/>
            </a:pPr>
            <a:endParaRPr lang="en-GB" b="1" dirty="0" smtClean="0">
              <a:solidFill>
                <a:srgbClr val="FF0000"/>
              </a:solidFill>
            </a:endParaRPr>
          </a:p>
          <a:p>
            <a:pPr algn="just">
              <a:buNone/>
            </a:pPr>
            <a:endParaRPr lang="en-GB" b="1"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640960" cy="6480720"/>
          </a:xfrm>
        </p:spPr>
        <p:txBody>
          <a:bodyPr>
            <a:normAutofit lnSpcReduction="10000"/>
          </a:bodyPr>
          <a:lstStyle/>
          <a:p>
            <a:pPr algn="just">
              <a:buNone/>
            </a:pPr>
            <a:r>
              <a:rPr lang="en-GB" b="1" dirty="0" smtClean="0">
                <a:solidFill>
                  <a:srgbClr val="FF0000"/>
                </a:solidFill>
              </a:rPr>
              <a:t>Sustainability-</a:t>
            </a:r>
            <a:r>
              <a:rPr lang="en-GB" dirty="0" smtClean="0"/>
              <a:t> meeting the needs of today’s population without harming the environment so that future generations can still meet their own needs</a:t>
            </a:r>
          </a:p>
          <a:p>
            <a:pPr algn="just">
              <a:buNone/>
            </a:pPr>
            <a:r>
              <a:rPr lang="en-GB" dirty="0" smtClean="0"/>
              <a:t>Maintaining biodiversity is an important part</a:t>
            </a:r>
          </a:p>
          <a:p>
            <a:pPr algn="just">
              <a:buNone/>
            </a:pPr>
            <a:r>
              <a:rPr lang="en-GB" smtClean="0"/>
              <a:t>Using renewable </a:t>
            </a:r>
            <a:r>
              <a:rPr lang="en-GB" dirty="0" smtClean="0"/>
              <a:t>materials, creating less pollution and using less energy will help look to a sustainable life</a:t>
            </a:r>
          </a:p>
          <a:p>
            <a:pPr algn="just">
              <a:buNone/>
            </a:pPr>
            <a:endParaRPr lang="en-GB" b="1" dirty="0" smtClean="0">
              <a:solidFill>
                <a:srgbClr val="FF0000"/>
              </a:solidFill>
            </a:endParaRPr>
          </a:p>
          <a:p>
            <a:pPr algn="just">
              <a:buNone/>
            </a:pPr>
            <a:endParaRPr lang="en-GB" b="1" dirty="0" smtClean="0">
              <a:solidFill>
                <a:srgbClr val="FF0000"/>
              </a:solidFill>
            </a:endParaRPr>
          </a:p>
          <a:p>
            <a:pPr algn="just">
              <a:buNone/>
            </a:pPr>
            <a:endParaRPr lang="en-GB" sz="3600" dirty="0" smtClean="0"/>
          </a:p>
          <a:p>
            <a:pPr algn="just">
              <a:buNone/>
            </a:pPr>
            <a:r>
              <a:rPr lang="en-US" sz="3600" dirty="0" smtClean="0"/>
              <a:t>    </a:t>
            </a:r>
            <a:endParaRPr lang="en-GB" sz="3600" dirty="0" smtClean="0"/>
          </a:p>
          <a:p>
            <a:pPr>
              <a:buNone/>
            </a:pPr>
            <a:endParaRPr lang="en-GB" b="1" dirty="0" smtClean="0">
              <a:solidFill>
                <a:srgbClr val="FF0000"/>
              </a:solidFill>
            </a:endParaRPr>
          </a:p>
          <a:p>
            <a:pPr algn="just">
              <a:buNone/>
            </a:pPr>
            <a:endParaRPr lang="en-GB" b="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640960" cy="6264696"/>
          </a:xfrm>
        </p:spPr>
        <p:txBody>
          <a:bodyPr>
            <a:normAutofit lnSpcReduction="10000"/>
          </a:bodyPr>
          <a:lstStyle/>
          <a:p>
            <a:pPr algn="just">
              <a:buNone/>
            </a:pPr>
            <a:r>
              <a:rPr lang="en-GB" b="1" dirty="0" smtClean="0">
                <a:solidFill>
                  <a:srgbClr val="FF0000"/>
                </a:solidFill>
              </a:rPr>
              <a:t>Adaptations and Variations</a:t>
            </a:r>
          </a:p>
          <a:p>
            <a:pPr algn="just">
              <a:buNone/>
            </a:pPr>
            <a:r>
              <a:rPr lang="en-GB" dirty="0" smtClean="0">
                <a:solidFill>
                  <a:srgbClr val="0070C0"/>
                </a:solidFill>
              </a:rPr>
              <a:t>A species is a group of organisms that can breed</a:t>
            </a:r>
          </a:p>
          <a:p>
            <a:pPr algn="just">
              <a:buNone/>
            </a:pPr>
            <a:r>
              <a:rPr lang="en-GB" dirty="0" smtClean="0">
                <a:solidFill>
                  <a:srgbClr val="0070C0"/>
                </a:solidFill>
              </a:rPr>
              <a:t>together to produce fertile offspring</a:t>
            </a:r>
          </a:p>
          <a:p>
            <a:pPr algn="just">
              <a:buNone/>
            </a:pPr>
            <a:r>
              <a:rPr lang="en-GB" u="sng" dirty="0" smtClean="0"/>
              <a:t>Species adapt to their environments</a:t>
            </a:r>
          </a:p>
          <a:p>
            <a:pPr algn="just"/>
            <a:r>
              <a:rPr lang="en-GB" dirty="0" smtClean="0"/>
              <a:t>Adaptations make individuals of a species more likely to survive and go on to produce offspring- this makes it more likely that the whole species will continue exist in the environment E.G cactus- are adapted for hot, dry(desert conditions). They have small surface area to reduce water loss and shallow extensive roots to make sure water is absorbed quickly in a large area</a:t>
            </a:r>
          </a:p>
          <a:p>
            <a:pPr algn="just">
              <a:buNone/>
            </a:pPr>
            <a:endParaRPr lang="en-GB"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640960" cy="6264696"/>
          </a:xfrm>
        </p:spPr>
        <p:txBody>
          <a:bodyPr>
            <a:normAutofit fontScale="92500" lnSpcReduction="20000"/>
          </a:bodyPr>
          <a:lstStyle/>
          <a:p>
            <a:pPr algn="just">
              <a:buNone/>
            </a:pPr>
            <a:r>
              <a:rPr lang="en-GB" u="sng" dirty="0" smtClean="0"/>
              <a:t>Individuals of the same species have differences</a:t>
            </a:r>
          </a:p>
          <a:p>
            <a:pPr algn="just"/>
            <a:r>
              <a:rPr lang="en-GB" dirty="0" smtClean="0"/>
              <a:t>The differences are called variation within a species</a:t>
            </a:r>
          </a:p>
          <a:p>
            <a:pPr algn="just"/>
            <a:r>
              <a:rPr lang="en-GB" dirty="0" smtClean="0"/>
              <a:t>Some variations are genetic- it can be passed on to the individual’s offspring</a:t>
            </a:r>
          </a:p>
          <a:p>
            <a:pPr algn="just"/>
            <a:r>
              <a:rPr lang="en-GB" dirty="0" smtClean="0"/>
              <a:t>Causes of genetic variation is when the genes change- mutations</a:t>
            </a:r>
          </a:p>
          <a:p>
            <a:pPr algn="just"/>
            <a:r>
              <a:rPr lang="en-GB" dirty="0" smtClean="0"/>
              <a:t>Mutations can be caused by outside factors, like radiation or chemical and my mistake when genes are copied during cell division</a:t>
            </a:r>
          </a:p>
          <a:p>
            <a:pPr algn="just"/>
            <a:r>
              <a:rPr lang="en-GB" dirty="0" smtClean="0"/>
              <a:t>If mutations occur in body cells, they usually have little or no effect because the mutation will be passed on to all the cells of the offspring</a:t>
            </a:r>
          </a:p>
          <a:p>
            <a:pPr algn="just"/>
            <a:r>
              <a:rPr lang="en-GB" dirty="0" smtClean="0"/>
              <a:t>This can cause offspring to develop new characteristics- might be harmful but others can help them to survive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640960" cy="6264696"/>
          </a:xfrm>
        </p:spPr>
        <p:txBody>
          <a:bodyPr>
            <a:normAutofit fontScale="85000" lnSpcReduction="20000"/>
          </a:bodyPr>
          <a:lstStyle/>
          <a:p>
            <a:pPr algn="just">
              <a:buNone/>
            </a:pPr>
            <a:r>
              <a:rPr lang="en-GB" b="1" dirty="0" smtClean="0">
                <a:solidFill>
                  <a:srgbClr val="FF0000"/>
                </a:solidFill>
              </a:rPr>
              <a:t>Darwin’s Natural Selection</a:t>
            </a:r>
          </a:p>
          <a:p>
            <a:pPr algn="just"/>
            <a:r>
              <a:rPr lang="en-GB" dirty="0" smtClean="0"/>
              <a:t>Means the survival of the fittest</a:t>
            </a:r>
          </a:p>
          <a:p>
            <a:pPr algn="just"/>
            <a:r>
              <a:rPr lang="en-GB" dirty="0" smtClean="0"/>
              <a:t>All living this show genetic variation</a:t>
            </a:r>
          </a:p>
          <a:p>
            <a:pPr algn="just"/>
            <a:r>
              <a:rPr lang="en-GB" dirty="0" smtClean="0"/>
              <a:t>The resources living things need to survive are limited so there is competition for resources to survive- only some with survive</a:t>
            </a:r>
          </a:p>
          <a:p>
            <a:pPr algn="just"/>
            <a:r>
              <a:rPr lang="en-GB" dirty="0" smtClean="0"/>
              <a:t>Some variety of species will have a better chance of survival therefore they have a greater chance of reproducing and passing on their genes</a:t>
            </a:r>
          </a:p>
          <a:p>
            <a:pPr algn="just"/>
            <a:r>
              <a:rPr lang="en-GB" dirty="0" smtClean="0"/>
              <a:t>That means grater proportions of individuals in the next generation with have the characteristics that will help the organisms to survive</a:t>
            </a:r>
          </a:p>
          <a:p>
            <a:pPr algn="just"/>
            <a:r>
              <a:rPr lang="en-GB" dirty="0" smtClean="0"/>
              <a:t>Over many generations species will become better and better at being able to survive. </a:t>
            </a:r>
          </a:p>
          <a:p>
            <a:pPr algn="just"/>
            <a:r>
              <a:rPr lang="en-GB" dirty="0" smtClean="0"/>
              <a:t>The best features are naturally selected and the species become more adapted to their environments</a:t>
            </a:r>
          </a:p>
          <a:p>
            <a:pPr algn="just"/>
            <a:endParaRPr lang="en-GB"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640960" cy="6264696"/>
          </a:xfrm>
        </p:spPr>
        <p:txBody>
          <a:bodyPr>
            <a:normAutofit/>
          </a:bodyPr>
          <a:lstStyle/>
          <a:p>
            <a:pPr algn="just">
              <a:buNone/>
            </a:pPr>
            <a:r>
              <a:rPr lang="en-GB" u="sng" dirty="0" smtClean="0"/>
              <a:t>Selective Breeding</a:t>
            </a:r>
          </a:p>
          <a:p>
            <a:pPr algn="just"/>
            <a:r>
              <a:rPr lang="en-GB" dirty="0" smtClean="0"/>
              <a:t>This is where humans choose what gets selected</a:t>
            </a:r>
          </a:p>
          <a:p>
            <a:pPr algn="just"/>
            <a:r>
              <a:rPr lang="en-GB" dirty="0" smtClean="0"/>
              <a:t>This involves humans deliberately choosing a feature they what to appear in the next generation and only breeding animals or plants will have it</a:t>
            </a:r>
          </a:p>
          <a:p>
            <a:pPr algn="just"/>
            <a:r>
              <a:rPr lang="en-GB" dirty="0" smtClean="0"/>
              <a:t>Unlike natural selection, selective breeding may promote features that don’t help survive but to benefit humans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640960" cy="6264696"/>
          </a:xfrm>
        </p:spPr>
        <p:txBody>
          <a:bodyPr>
            <a:normAutofit fontScale="92500" lnSpcReduction="20000"/>
          </a:bodyPr>
          <a:lstStyle/>
          <a:p>
            <a:pPr algn="just">
              <a:buNone/>
            </a:pPr>
            <a:r>
              <a:rPr lang="en-GB" b="1" dirty="0" smtClean="0">
                <a:solidFill>
                  <a:srgbClr val="FF0000"/>
                </a:solidFill>
              </a:rPr>
              <a:t>Evolution</a:t>
            </a:r>
          </a:p>
          <a:p>
            <a:r>
              <a:rPr lang="en-GB" dirty="0" smtClean="0"/>
              <a:t>The Earth is approximately 4.5 billion years old.</a:t>
            </a:r>
          </a:p>
          <a:p>
            <a:r>
              <a:rPr lang="en-GB" dirty="0" smtClean="0"/>
              <a:t>Life has been present for the last 3.5 billion years.</a:t>
            </a:r>
          </a:p>
          <a:p>
            <a:r>
              <a:rPr lang="en-GB" dirty="0" smtClean="0"/>
              <a:t>There are no records of when life began</a:t>
            </a:r>
          </a:p>
          <a:p>
            <a:pPr>
              <a:lnSpc>
                <a:spcPct val="90000"/>
              </a:lnSpc>
            </a:pPr>
            <a:r>
              <a:rPr lang="en-GB" dirty="0" smtClean="0"/>
              <a:t>We can only have theories:</a:t>
            </a:r>
          </a:p>
          <a:p>
            <a:pPr>
              <a:lnSpc>
                <a:spcPct val="90000"/>
              </a:lnSpc>
              <a:buNone/>
            </a:pPr>
            <a:r>
              <a:rPr lang="en-GB" dirty="0" smtClean="0"/>
              <a:t>Life developed from molecules that like DNA, could copy themselves. </a:t>
            </a:r>
          </a:p>
          <a:p>
            <a:pPr>
              <a:lnSpc>
                <a:spcPct val="90000"/>
              </a:lnSpc>
              <a:buNone/>
            </a:pPr>
            <a:r>
              <a:rPr lang="en-GB" dirty="0" smtClean="0"/>
              <a:t>Earth could have been very different and these molecules could have only been present on the planet then.</a:t>
            </a:r>
          </a:p>
          <a:p>
            <a:pPr>
              <a:lnSpc>
                <a:spcPct val="90000"/>
              </a:lnSpc>
              <a:buNone/>
            </a:pPr>
            <a:r>
              <a:rPr lang="en-GB" dirty="0" smtClean="0"/>
              <a:t>Or these starter molecules many have been in rock from another planet.</a:t>
            </a:r>
          </a:p>
          <a:p>
            <a:pPr>
              <a:lnSpc>
                <a:spcPct val="90000"/>
              </a:lnSpc>
              <a:buNone/>
            </a:pPr>
            <a:r>
              <a:rPr lang="en-GB" dirty="0" smtClean="0"/>
              <a:t>As the molecules joined they became more complex organisms. </a:t>
            </a:r>
          </a:p>
          <a:p>
            <a:pPr>
              <a:lnSpc>
                <a:spcPct val="90000"/>
              </a:lnSpc>
            </a:pPr>
            <a:r>
              <a:rPr lang="en-GB" dirty="0" smtClean="0"/>
              <a:t>The </a:t>
            </a:r>
            <a:r>
              <a:rPr lang="en-US" dirty="0" smtClean="0"/>
              <a:t>evidence for this are fossil records and DNA- scientists use similarities and differences     </a:t>
            </a:r>
            <a:endParaRPr lang="en-GB" dirty="0" smtClean="0"/>
          </a:p>
          <a:p>
            <a:pPr>
              <a:buNone/>
            </a:pPr>
            <a:endParaRPr lang="en-GB" b="1" dirty="0" smtClean="0">
              <a:solidFill>
                <a:srgbClr val="FF0000"/>
              </a:solidFill>
            </a:endParaRPr>
          </a:p>
          <a:p>
            <a:pPr algn="just">
              <a:buNone/>
            </a:pPr>
            <a:endParaRPr lang="en-GB"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640960" cy="6264696"/>
          </a:xfrm>
        </p:spPr>
        <p:txBody>
          <a:bodyPr>
            <a:normAutofit/>
          </a:bodyPr>
          <a:lstStyle/>
          <a:p>
            <a:pPr>
              <a:buNone/>
            </a:pPr>
            <a:r>
              <a:rPr lang="en-GB" u="sng" dirty="0" smtClean="0"/>
              <a:t>Lamarck's theory</a:t>
            </a:r>
          </a:p>
          <a:p>
            <a:r>
              <a:rPr lang="en-GB" dirty="0" smtClean="0"/>
              <a:t>Characteristics used a lot by an animal would become more developed. These characteristics could be passed on to the animal’s offspring.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640960" cy="6264696"/>
          </a:xfrm>
        </p:spPr>
        <p:txBody>
          <a:bodyPr>
            <a:normAutofit/>
          </a:bodyPr>
          <a:lstStyle/>
          <a:p>
            <a:pPr>
              <a:buNone/>
            </a:pPr>
            <a:r>
              <a:rPr lang="en-GB" u="sng" dirty="0" smtClean="0"/>
              <a:t>The process of Evolution can produce new species</a:t>
            </a:r>
          </a:p>
          <a:p>
            <a:r>
              <a:rPr lang="en-GB" dirty="0" smtClean="0"/>
              <a:t>Sometimes groups of organisms of the same species can become isolated from each other so they can’t interbreed</a:t>
            </a:r>
          </a:p>
          <a:p>
            <a:r>
              <a:rPr lang="en-GB" dirty="0" smtClean="0"/>
              <a:t>Different mutations create different new features in two groups of organisms</a:t>
            </a:r>
          </a:p>
          <a:p>
            <a:r>
              <a:rPr lang="en-GB" dirty="0" smtClean="0"/>
              <a:t>Natural selection features can spread through out a populations</a:t>
            </a:r>
          </a:p>
          <a:p>
            <a:r>
              <a:rPr lang="en-GB" dirty="0" smtClean="0"/>
              <a:t>Environmental changes can develop different adaptations to the different conditions that they live in </a:t>
            </a:r>
          </a:p>
          <a:p>
            <a:pPr algn="just">
              <a:buNone/>
            </a:pPr>
            <a:endParaRPr lang="en-GB"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640960" cy="6264696"/>
          </a:xfrm>
        </p:spPr>
        <p:txBody>
          <a:bodyPr>
            <a:normAutofit fontScale="92500" lnSpcReduction="20000"/>
          </a:bodyPr>
          <a:lstStyle/>
          <a:p>
            <a:pPr algn="just">
              <a:buNone/>
            </a:pPr>
            <a:r>
              <a:rPr lang="en-GB" b="1" dirty="0" smtClean="0">
                <a:solidFill>
                  <a:srgbClr val="FF0000"/>
                </a:solidFill>
              </a:rPr>
              <a:t>Biodiversity- </a:t>
            </a:r>
            <a:r>
              <a:rPr lang="en-GB" dirty="0" smtClean="0"/>
              <a:t>the variety of live on Earth, it</a:t>
            </a:r>
          </a:p>
          <a:p>
            <a:pPr algn="just">
              <a:buNone/>
            </a:pPr>
            <a:r>
              <a:rPr lang="en-GB" dirty="0" smtClean="0"/>
              <a:t>includes:</a:t>
            </a:r>
          </a:p>
          <a:p>
            <a:pPr algn="just"/>
            <a:r>
              <a:rPr lang="en-GB" dirty="0" smtClean="0"/>
              <a:t>The number of species on Earth</a:t>
            </a:r>
          </a:p>
          <a:p>
            <a:pPr algn="just"/>
            <a:r>
              <a:rPr lang="en-GB" dirty="0" smtClean="0"/>
              <a:t>The range of different types of organisms</a:t>
            </a:r>
          </a:p>
          <a:p>
            <a:pPr algn="just"/>
            <a:r>
              <a:rPr lang="en-GB" dirty="0" smtClean="0"/>
              <a:t>The genetic variation between organisms of the same species</a:t>
            </a:r>
          </a:p>
          <a:p>
            <a:pPr algn="just">
              <a:buNone/>
            </a:pPr>
            <a:r>
              <a:rPr lang="en-GB" dirty="0" smtClean="0"/>
              <a:t>Maintaining biodiversity (by stopping extinct) is</a:t>
            </a:r>
          </a:p>
          <a:p>
            <a:pPr algn="just">
              <a:buNone/>
            </a:pPr>
            <a:r>
              <a:rPr lang="en-GB" dirty="0" smtClean="0"/>
              <a:t>very important because:</a:t>
            </a:r>
          </a:p>
          <a:p>
            <a:pPr algn="just"/>
            <a:r>
              <a:rPr lang="en-GB" dirty="0" smtClean="0"/>
              <a:t>The more plants available=more resources for developing new food and crops</a:t>
            </a:r>
          </a:p>
          <a:p>
            <a:pPr algn="just"/>
            <a:r>
              <a:rPr lang="en-GB" dirty="0" smtClean="0"/>
              <a:t>New medicines can be developed using chemicals produced in many living things</a:t>
            </a:r>
          </a:p>
          <a:p>
            <a:pPr algn="just">
              <a:buNone/>
            </a:pPr>
            <a:endParaRPr lang="en-GB" dirty="0" smtClean="0"/>
          </a:p>
          <a:p>
            <a:pPr algn="just">
              <a:buNone/>
            </a:pPr>
            <a:r>
              <a:rPr lang="en-US" dirty="0" smtClean="0"/>
              <a:t>    </a:t>
            </a:r>
            <a:endParaRPr lang="en-GB" dirty="0" smtClean="0"/>
          </a:p>
          <a:p>
            <a:pPr>
              <a:buNone/>
            </a:pPr>
            <a:endParaRPr lang="en-GB" b="1" dirty="0" smtClean="0">
              <a:solidFill>
                <a:srgbClr val="FF0000"/>
              </a:solidFill>
            </a:endParaRPr>
          </a:p>
          <a:p>
            <a:pPr algn="just">
              <a:buNone/>
            </a:pPr>
            <a:endParaRPr lang="en-GB" b="1"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1572</Words>
  <Application>Microsoft Office PowerPoint</Application>
  <PresentationFormat>On-screen Show (4:3)</PresentationFormat>
  <Paragraphs>161</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B3 Life on Earth</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B3 Life on Earth</dc:title>
  <dc:creator>Windows User</dc:creator>
  <cp:lastModifiedBy>mmeyers</cp:lastModifiedBy>
  <cp:revision>37</cp:revision>
  <dcterms:created xsi:type="dcterms:W3CDTF">2011-12-16T17:46:53Z</dcterms:created>
  <dcterms:modified xsi:type="dcterms:W3CDTF">2014-05-06T15:53:38Z</dcterms:modified>
</cp:coreProperties>
</file>