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0" r:id="rId4"/>
    <p:sldId id="261" r:id="rId5"/>
    <p:sldId id="262" r:id="rId6"/>
    <p:sldId id="263" r:id="rId7"/>
    <p:sldId id="264"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47" autoAdjust="0"/>
    <p:restoredTop sz="94660"/>
  </p:normalViewPr>
  <p:slideViewPr>
    <p:cSldViewPr>
      <p:cViewPr varScale="1">
        <p:scale>
          <a:sx n="82" d="100"/>
          <a:sy n="82" d="100"/>
        </p:scale>
        <p:origin x="-3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8.xml"/><Relationship Id="rId7"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A4AB97-8535-42C1-BAD9-74BAF3664014}"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A975B405-40BB-44E2-808B-A63EC51D5C58}">
      <dgm:prSet phldrT="[Text]"/>
      <dgm:spPr/>
      <dgm:t>
        <a:bodyPr/>
        <a:lstStyle/>
        <a:p>
          <a:r>
            <a:rPr lang="en-GB" smtClean="0"/>
            <a:t>B3</a:t>
          </a:r>
          <a:endParaRPr lang="en-GB"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F5F0216-90D2-46F6-82F2-E5D77F75EF50}" type="parTrans" cxnId="{6BA23EC0-3F99-41C3-8D96-B06068E65D51}">
      <dgm:prSet/>
      <dgm:spPr/>
      <dgm:t>
        <a:bodyPr/>
        <a:lstStyle/>
        <a:p>
          <a:endParaRPr lang="en-GB"/>
        </a:p>
      </dgm:t>
    </dgm:pt>
    <dgm:pt modelId="{FE2F9E30-0571-4F7B-A5B4-6D1BDE032DA2}" type="sibTrans" cxnId="{6BA23EC0-3F99-41C3-8D96-B06068E65D51}">
      <dgm:prSet/>
      <dgm:spPr/>
      <dgm:t>
        <a:bodyPr/>
        <a:lstStyle/>
        <a:p>
          <a:endParaRPr lang="en-GB"/>
        </a:p>
      </dgm:t>
    </dgm:pt>
    <dgm:pt modelId="{23F796F1-3636-4825-A2C1-267BD6AD2E21}">
      <dgm:prSet phldrT="[Text]" custT="1"/>
      <dgm:spPr/>
      <dgm:t>
        <a:bodyPr/>
        <a:lstStyle/>
        <a:p>
          <a:r>
            <a:rPr lang="en-GB" sz="1600" dirty="0" smtClean="0"/>
            <a:t>Population </a:t>
          </a:r>
        </a:p>
        <a:p>
          <a:r>
            <a:rPr lang="en-GB" sz="1600" dirty="0" smtClean="0"/>
            <a:t>And</a:t>
          </a:r>
        </a:p>
        <a:p>
          <a:r>
            <a:rPr lang="en-GB" sz="1600" dirty="0" smtClean="0"/>
            <a:t>Pollution</a:t>
          </a:r>
          <a:endParaRPr lang="en-GB" sz="1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0086349-0B0A-4AAF-AC0C-F95C8FA28CE0}" type="parTrans" cxnId="{3041A636-0606-4C21-934C-C7010CE246B4}">
      <dgm:prSet/>
      <dgm:spPr/>
      <dgm:t>
        <a:bodyPr/>
        <a:lstStyle/>
        <a:p>
          <a:endParaRPr lang="en-GB"/>
        </a:p>
      </dgm:t>
    </dgm:pt>
    <dgm:pt modelId="{B66AAB72-E721-4AF1-9A2D-8821B5570A3F}" type="sibTrans" cxnId="{3041A636-0606-4C21-934C-C7010CE246B4}">
      <dgm:prSet/>
      <dgm:spPr/>
      <dgm:t>
        <a:bodyPr/>
        <a:lstStyle/>
        <a:p>
          <a:endParaRPr lang="en-GB"/>
        </a:p>
      </dgm:t>
    </dgm:pt>
    <dgm:pt modelId="{E8EB0AEA-8CFA-414E-AB02-22D3BA576972}">
      <dgm:prSet phldrT="[Text]" custT="1"/>
      <dgm:spPr/>
      <dgm:t>
        <a:bodyPr/>
        <a:lstStyle/>
        <a:p>
          <a:r>
            <a:rPr lang="en-GB" sz="1800" dirty="0" smtClean="0"/>
            <a:t>Sustainability</a:t>
          </a:r>
          <a:endParaRPr lang="en-GB" sz="18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5A8A5065-BA4D-4B04-92EC-2C157B2EDCDD}" type="parTrans" cxnId="{CA4CF158-AB2A-4D32-94A5-8BBD35F52148}">
      <dgm:prSet/>
      <dgm:spPr/>
      <dgm:t>
        <a:bodyPr/>
        <a:lstStyle/>
        <a:p>
          <a:endParaRPr lang="en-GB"/>
        </a:p>
      </dgm:t>
    </dgm:pt>
    <dgm:pt modelId="{90B78655-5973-4D3F-A37B-511E05A60436}" type="sibTrans" cxnId="{CA4CF158-AB2A-4D32-94A5-8BBD35F52148}">
      <dgm:prSet/>
      <dgm:spPr/>
      <dgm:t>
        <a:bodyPr/>
        <a:lstStyle/>
        <a:p>
          <a:endParaRPr lang="en-GB"/>
        </a:p>
      </dgm:t>
    </dgm:pt>
    <dgm:pt modelId="{72B9A021-BCD5-4F37-94B5-A78919A95BDF}">
      <dgm:prSet phldrT="[Text]" custT="1"/>
      <dgm:spPr/>
      <dgm:t>
        <a:bodyPr/>
        <a:lstStyle/>
        <a:p>
          <a:r>
            <a:rPr lang="en-GB" sz="1800" dirty="0" smtClean="0"/>
            <a:t>Energy Flow</a:t>
          </a:r>
          <a:endParaRPr lang="en-GB" sz="18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43D019A3-6AF7-41D4-BA96-CCF41E645D85}" type="parTrans" cxnId="{9CFE7A5D-F918-4B2B-B00A-16E8B1EE422A}">
      <dgm:prSet/>
      <dgm:spPr/>
      <dgm:t>
        <a:bodyPr/>
        <a:lstStyle/>
        <a:p>
          <a:endParaRPr lang="en-GB"/>
        </a:p>
      </dgm:t>
    </dgm:pt>
    <dgm:pt modelId="{DA2E34C9-BA65-4655-8A95-FE935466078E}" type="sibTrans" cxnId="{9CFE7A5D-F918-4B2B-B00A-16E8B1EE422A}">
      <dgm:prSet/>
      <dgm:spPr/>
      <dgm:t>
        <a:bodyPr/>
        <a:lstStyle/>
        <a:p>
          <a:endParaRPr lang="en-GB"/>
        </a:p>
      </dgm:t>
    </dgm:pt>
    <dgm:pt modelId="{070A3001-9FAC-47FD-A49E-646DE527ECC4}">
      <dgm:prSet phldrT="[Text]" custT="1"/>
      <dgm:spPr/>
      <dgm:t>
        <a:bodyPr/>
        <a:lstStyle/>
        <a:p>
          <a:r>
            <a:rPr lang="en-GB" sz="1800" dirty="0" smtClean="0"/>
            <a:t>Recycling</a:t>
          </a:r>
          <a:endParaRPr lang="en-GB" sz="1800"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7875179F-94E6-461D-82F4-01CB7053F105}" type="parTrans" cxnId="{25CF0633-6851-47B9-852E-6E383B0D34B1}">
      <dgm:prSet/>
      <dgm:spPr/>
      <dgm:t>
        <a:bodyPr/>
        <a:lstStyle/>
        <a:p>
          <a:endParaRPr lang="en-GB"/>
        </a:p>
      </dgm:t>
    </dgm:pt>
    <dgm:pt modelId="{EC15DA9C-37C2-468E-A3CB-46186F81F571}" type="sibTrans" cxnId="{25CF0633-6851-47B9-852E-6E383B0D34B1}">
      <dgm:prSet/>
      <dgm:spPr/>
      <dgm:t>
        <a:bodyPr/>
        <a:lstStyle/>
        <a:p>
          <a:endParaRPr lang="en-GB"/>
        </a:p>
      </dgm:t>
    </dgm:pt>
    <dgm:pt modelId="{EA3D8B51-CD0E-4825-A331-41CC4BB8CBF7}">
      <dgm:prSet/>
      <dgm:spPr/>
      <dgm:t>
        <a:bodyPr/>
        <a:lstStyle/>
        <a:p>
          <a:r>
            <a:rPr lang="en-GB" dirty="0" smtClean="0"/>
            <a:t>Classification</a:t>
          </a:r>
          <a:endParaRPr lang="en-GB"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6ECD0363-AADB-4D47-9F4C-40D3D67D2C26}" type="parTrans" cxnId="{24281C15-40DF-4EBB-9C92-E7B8081FFEF9}">
      <dgm:prSet/>
      <dgm:spPr/>
      <dgm:t>
        <a:bodyPr/>
        <a:lstStyle/>
        <a:p>
          <a:endParaRPr lang="en-GB"/>
        </a:p>
      </dgm:t>
    </dgm:pt>
    <dgm:pt modelId="{2AA02724-2874-4992-AADA-893F824DE3C7}" type="sibTrans" cxnId="{24281C15-40DF-4EBB-9C92-E7B8081FFEF9}">
      <dgm:prSet/>
      <dgm:spPr/>
      <dgm:t>
        <a:bodyPr/>
        <a:lstStyle/>
        <a:p>
          <a:endParaRPr lang="en-GB"/>
        </a:p>
      </dgm:t>
    </dgm:pt>
    <dgm:pt modelId="{D0510C2D-9C12-4D9C-94B8-63D49BDE73C9}">
      <dgm:prSet custT="1"/>
      <dgm:spPr/>
      <dgm:t>
        <a:bodyPr/>
        <a:lstStyle/>
        <a:p>
          <a:r>
            <a:rPr lang="en-GB" sz="1400" dirty="0" smtClean="0"/>
            <a:t>Interdependence</a:t>
          </a:r>
          <a:endParaRPr lang="en-GB" sz="1400" dirty="0"/>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A49A29AC-694B-4207-8958-B0A27BB19A67}" type="parTrans" cxnId="{754D863B-BE38-4E92-AF17-FBEC09492DE7}">
      <dgm:prSet/>
      <dgm:spPr/>
      <dgm:t>
        <a:bodyPr/>
        <a:lstStyle/>
        <a:p>
          <a:endParaRPr lang="en-GB"/>
        </a:p>
      </dgm:t>
    </dgm:pt>
    <dgm:pt modelId="{4D5FAAFA-7C8A-44CB-A93C-A3F56DDFED46}" type="sibTrans" cxnId="{754D863B-BE38-4E92-AF17-FBEC09492DE7}">
      <dgm:prSet/>
      <dgm:spPr/>
      <dgm:t>
        <a:bodyPr/>
        <a:lstStyle/>
        <a:p>
          <a:endParaRPr lang="en-GB"/>
        </a:p>
      </dgm:t>
    </dgm:pt>
    <dgm:pt modelId="{E713F387-CC0B-4EB3-AED7-8E6AAA7DF9B5}">
      <dgm:prSet custT="1"/>
      <dgm:spPr/>
      <dgm:t>
        <a:bodyPr/>
        <a:lstStyle/>
        <a:p>
          <a:r>
            <a:rPr lang="en-GB" sz="1600" dirty="0" smtClean="0"/>
            <a:t>Adaptations</a:t>
          </a:r>
          <a:endParaRPr lang="en-GB" sz="1600" dirty="0"/>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5CBB806B-B34D-4CA8-BDA5-C19A2B95C45A}" type="parTrans" cxnId="{16068EB7-4064-4768-B08D-F9BAAA1CB13D}">
      <dgm:prSet/>
      <dgm:spPr/>
      <dgm:t>
        <a:bodyPr/>
        <a:lstStyle/>
        <a:p>
          <a:endParaRPr lang="en-GB"/>
        </a:p>
      </dgm:t>
    </dgm:pt>
    <dgm:pt modelId="{37E490F3-E1D8-4607-A605-B89023A0EF5F}" type="sibTrans" cxnId="{16068EB7-4064-4768-B08D-F9BAAA1CB13D}">
      <dgm:prSet/>
      <dgm:spPr/>
      <dgm:t>
        <a:bodyPr/>
        <a:lstStyle/>
        <a:p>
          <a:endParaRPr lang="en-GB"/>
        </a:p>
      </dgm:t>
    </dgm:pt>
    <dgm:pt modelId="{D469E13E-07C1-4E1A-8323-92274923055D}">
      <dgm:prSet custT="1"/>
      <dgm:spPr/>
      <dgm:t>
        <a:bodyPr/>
        <a:lstStyle/>
        <a:p>
          <a:r>
            <a:rPr lang="en-GB" sz="1800" dirty="0" smtClean="0"/>
            <a:t>Natural</a:t>
          </a:r>
          <a:endParaRPr lang="en-GB" sz="1600" dirty="0" smtClean="0"/>
        </a:p>
        <a:p>
          <a:r>
            <a:rPr lang="en-GB" sz="1600" dirty="0" smtClean="0"/>
            <a:t>Selection</a:t>
          </a:r>
          <a:endParaRPr lang="en-GB" sz="1600" dirty="0"/>
        </a:p>
      </dgm:t>
      <dgm:extLst>
        <a:ext uri="{E40237B7-FDA0-4F09-8148-C483321AD2D9}">
          <dgm14:cNvPr xmlns:dgm14="http://schemas.microsoft.com/office/drawing/2010/diagram" id="0" name="">
            <a:hlinkClick xmlns:r="http://schemas.openxmlformats.org/officeDocument/2006/relationships" r:id="rId8" action="ppaction://hlinksldjump"/>
          </dgm14:cNvPr>
        </a:ext>
      </dgm:extLst>
    </dgm:pt>
    <dgm:pt modelId="{4583C053-1387-4B2A-AA39-B5E6F90E149F}" type="parTrans" cxnId="{076A5EDB-3178-47F5-8FFA-7DC1328FD4AA}">
      <dgm:prSet/>
      <dgm:spPr/>
      <dgm:t>
        <a:bodyPr/>
        <a:lstStyle/>
        <a:p>
          <a:endParaRPr lang="en-GB"/>
        </a:p>
      </dgm:t>
    </dgm:pt>
    <dgm:pt modelId="{F3B05FB6-4B8D-44ED-8C10-969FFDD6346A}" type="sibTrans" cxnId="{076A5EDB-3178-47F5-8FFA-7DC1328FD4AA}">
      <dgm:prSet/>
      <dgm:spPr/>
      <dgm:t>
        <a:bodyPr/>
        <a:lstStyle/>
        <a:p>
          <a:endParaRPr lang="en-GB"/>
        </a:p>
      </dgm:t>
    </dgm:pt>
    <dgm:pt modelId="{6ABAF4D7-3E67-48DF-89F0-C8B05B6A5801}" type="pres">
      <dgm:prSet presAssocID="{08A4AB97-8535-42C1-BAD9-74BAF3664014}" presName="cycle" presStyleCnt="0">
        <dgm:presLayoutVars>
          <dgm:chMax val="1"/>
          <dgm:dir/>
          <dgm:animLvl val="ctr"/>
          <dgm:resizeHandles val="exact"/>
        </dgm:presLayoutVars>
      </dgm:prSet>
      <dgm:spPr/>
      <dgm:t>
        <a:bodyPr/>
        <a:lstStyle/>
        <a:p>
          <a:endParaRPr lang="en-GB"/>
        </a:p>
      </dgm:t>
    </dgm:pt>
    <dgm:pt modelId="{5FBB38B1-FE3F-48FA-B695-EEAF4A9A3545}" type="pres">
      <dgm:prSet presAssocID="{A975B405-40BB-44E2-808B-A63EC51D5C58}" presName="centerShape" presStyleLbl="node0" presStyleIdx="0" presStyleCnt="1"/>
      <dgm:spPr/>
      <dgm:t>
        <a:bodyPr/>
        <a:lstStyle/>
        <a:p>
          <a:endParaRPr lang="en-GB"/>
        </a:p>
      </dgm:t>
    </dgm:pt>
    <dgm:pt modelId="{A7D01914-38FA-403C-904F-D39FBA996E17}" type="pres">
      <dgm:prSet presAssocID="{B0086349-0B0A-4AAF-AC0C-F95C8FA28CE0}" presName="Name9" presStyleLbl="parChTrans1D2" presStyleIdx="0" presStyleCnt="8"/>
      <dgm:spPr/>
      <dgm:t>
        <a:bodyPr/>
        <a:lstStyle/>
        <a:p>
          <a:endParaRPr lang="en-GB"/>
        </a:p>
      </dgm:t>
    </dgm:pt>
    <dgm:pt modelId="{0EC9351C-DA42-4E88-8218-225B5D36E8B4}" type="pres">
      <dgm:prSet presAssocID="{B0086349-0B0A-4AAF-AC0C-F95C8FA28CE0}" presName="connTx" presStyleLbl="parChTrans1D2" presStyleIdx="0" presStyleCnt="8"/>
      <dgm:spPr/>
      <dgm:t>
        <a:bodyPr/>
        <a:lstStyle/>
        <a:p>
          <a:endParaRPr lang="en-GB"/>
        </a:p>
      </dgm:t>
    </dgm:pt>
    <dgm:pt modelId="{DD271CB4-7252-4CFC-8673-BB00615722EC}" type="pres">
      <dgm:prSet presAssocID="{23F796F1-3636-4825-A2C1-267BD6AD2E21}" presName="node" presStyleLbl="node1" presStyleIdx="0" presStyleCnt="8" custScaleX="123518" custScaleY="104238">
        <dgm:presLayoutVars>
          <dgm:bulletEnabled val="1"/>
        </dgm:presLayoutVars>
      </dgm:prSet>
      <dgm:spPr/>
      <dgm:t>
        <a:bodyPr/>
        <a:lstStyle/>
        <a:p>
          <a:endParaRPr lang="en-GB"/>
        </a:p>
      </dgm:t>
    </dgm:pt>
    <dgm:pt modelId="{7CD4AECD-739D-45D7-B5B1-F3BDC075DF17}" type="pres">
      <dgm:prSet presAssocID="{6ECD0363-AADB-4D47-9F4C-40D3D67D2C26}" presName="Name9" presStyleLbl="parChTrans1D2" presStyleIdx="1" presStyleCnt="8"/>
      <dgm:spPr/>
      <dgm:t>
        <a:bodyPr/>
        <a:lstStyle/>
        <a:p>
          <a:endParaRPr lang="en-GB"/>
        </a:p>
      </dgm:t>
    </dgm:pt>
    <dgm:pt modelId="{7A8BBD7C-9DDA-4139-95E9-D3CBD57D97D5}" type="pres">
      <dgm:prSet presAssocID="{6ECD0363-AADB-4D47-9F4C-40D3D67D2C26}" presName="connTx" presStyleLbl="parChTrans1D2" presStyleIdx="1" presStyleCnt="8"/>
      <dgm:spPr/>
      <dgm:t>
        <a:bodyPr/>
        <a:lstStyle/>
        <a:p>
          <a:endParaRPr lang="en-GB"/>
        </a:p>
      </dgm:t>
    </dgm:pt>
    <dgm:pt modelId="{D89B9C5A-0B2C-4488-9BEB-5380785FF186}" type="pres">
      <dgm:prSet presAssocID="{EA3D8B51-CD0E-4825-A331-41CC4BB8CBF7}" presName="node" presStyleLbl="node1" presStyleIdx="1" presStyleCnt="8" custScaleX="123069" custScaleY="105633">
        <dgm:presLayoutVars>
          <dgm:bulletEnabled val="1"/>
        </dgm:presLayoutVars>
      </dgm:prSet>
      <dgm:spPr/>
      <dgm:t>
        <a:bodyPr/>
        <a:lstStyle/>
        <a:p>
          <a:endParaRPr lang="en-GB"/>
        </a:p>
      </dgm:t>
    </dgm:pt>
    <dgm:pt modelId="{5803204E-DABF-48E9-B00B-16C8EEE2B108}" type="pres">
      <dgm:prSet presAssocID="{5A8A5065-BA4D-4B04-92EC-2C157B2EDCDD}" presName="Name9" presStyleLbl="parChTrans1D2" presStyleIdx="2" presStyleCnt="8"/>
      <dgm:spPr/>
      <dgm:t>
        <a:bodyPr/>
        <a:lstStyle/>
        <a:p>
          <a:endParaRPr lang="en-GB"/>
        </a:p>
      </dgm:t>
    </dgm:pt>
    <dgm:pt modelId="{14923CC9-6982-452E-8A26-8CC0FE78C4E8}" type="pres">
      <dgm:prSet presAssocID="{5A8A5065-BA4D-4B04-92EC-2C157B2EDCDD}" presName="connTx" presStyleLbl="parChTrans1D2" presStyleIdx="2" presStyleCnt="8"/>
      <dgm:spPr/>
      <dgm:t>
        <a:bodyPr/>
        <a:lstStyle/>
        <a:p>
          <a:endParaRPr lang="en-GB"/>
        </a:p>
      </dgm:t>
    </dgm:pt>
    <dgm:pt modelId="{E8078C30-AF03-44F5-8DE0-357D64189517}" type="pres">
      <dgm:prSet presAssocID="{E8EB0AEA-8CFA-414E-AB02-22D3BA576972}" presName="node" presStyleLbl="node1" presStyleIdx="2" presStyleCnt="8" custScaleX="117384" custScaleY="113074">
        <dgm:presLayoutVars>
          <dgm:bulletEnabled val="1"/>
        </dgm:presLayoutVars>
      </dgm:prSet>
      <dgm:spPr/>
      <dgm:t>
        <a:bodyPr/>
        <a:lstStyle/>
        <a:p>
          <a:endParaRPr lang="en-GB"/>
        </a:p>
      </dgm:t>
    </dgm:pt>
    <dgm:pt modelId="{26EC5609-B10A-4AB4-9A15-19E3FAA4BC61}" type="pres">
      <dgm:prSet presAssocID="{43D019A3-6AF7-41D4-BA96-CCF41E645D85}" presName="Name9" presStyleLbl="parChTrans1D2" presStyleIdx="3" presStyleCnt="8"/>
      <dgm:spPr/>
      <dgm:t>
        <a:bodyPr/>
        <a:lstStyle/>
        <a:p>
          <a:endParaRPr lang="en-GB"/>
        </a:p>
      </dgm:t>
    </dgm:pt>
    <dgm:pt modelId="{338B41E2-FBED-4B5A-9A1D-FD1FB995A794}" type="pres">
      <dgm:prSet presAssocID="{43D019A3-6AF7-41D4-BA96-CCF41E645D85}" presName="connTx" presStyleLbl="parChTrans1D2" presStyleIdx="3" presStyleCnt="8"/>
      <dgm:spPr/>
      <dgm:t>
        <a:bodyPr/>
        <a:lstStyle/>
        <a:p>
          <a:endParaRPr lang="en-GB"/>
        </a:p>
      </dgm:t>
    </dgm:pt>
    <dgm:pt modelId="{E3F7225F-DD00-4A30-9E8F-9B097735AEF7}" type="pres">
      <dgm:prSet presAssocID="{72B9A021-BCD5-4F37-94B5-A78919A95BDF}" presName="node" presStyleLbl="node1" presStyleIdx="3" presStyleCnt="8">
        <dgm:presLayoutVars>
          <dgm:bulletEnabled val="1"/>
        </dgm:presLayoutVars>
      </dgm:prSet>
      <dgm:spPr/>
      <dgm:t>
        <a:bodyPr/>
        <a:lstStyle/>
        <a:p>
          <a:endParaRPr lang="en-GB"/>
        </a:p>
      </dgm:t>
    </dgm:pt>
    <dgm:pt modelId="{FD3950EF-1BD3-475B-943C-662118064AA4}" type="pres">
      <dgm:prSet presAssocID="{7875179F-94E6-461D-82F4-01CB7053F105}" presName="Name9" presStyleLbl="parChTrans1D2" presStyleIdx="4" presStyleCnt="8"/>
      <dgm:spPr/>
      <dgm:t>
        <a:bodyPr/>
        <a:lstStyle/>
        <a:p>
          <a:endParaRPr lang="en-GB"/>
        </a:p>
      </dgm:t>
    </dgm:pt>
    <dgm:pt modelId="{79A9A9FE-4F10-4DBA-9725-8DC27B7CA3BF}" type="pres">
      <dgm:prSet presAssocID="{7875179F-94E6-461D-82F4-01CB7053F105}" presName="connTx" presStyleLbl="parChTrans1D2" presStyleIdx="4" presStyleCnt="8"/>
      <dgm:spPr/>
      <dgm:t>
        <a:bodyPr/>
        <a:lstStyle/>
        <a:p>
          <a:endParaRPr lang="en-GB"/>
        </a:p>
      </dgm:t>
    </dgm:pt>
    <dgm:pt modelId="{7C06363F-D1F5-4B42-B776-50A118FF0366}" type="pres">
      <dgm:prSet presAssocID="{070A3001-9FAC-47FD-A49E-646DE527ECC4}" presName="node" presStyleLbl="node1" presStyleIdx="4" presStyleCnt="8" custRadScaleRad="100447" custRadScaleInc="577">
        <dgm:presLayoutVars>
          <dgm:bulletEnabled val="1"/>
        </dgm:presLayoutVars>
      </dgm:prSet>
      <dgm:spPr/>
      <dgm:t>
        <a:bodyPr/>
        <a:lstStyle/>
        <a:p>
          <a:endParaRPr lang="en-GB"/>
        </a:p>
      </dgm:t>
    </dgm:pt>
    <dgm:pt modelId="{D30F559B-DDF3-4B0F-B31A-B8C7EBC7CA30}" type="pres">
      <dgm:prSet presAssocID="{A49A29AC-694B-4207-8958-B0A27BB19A67}" presName="Name9" presStyleLbl="parChTrans1D2" presStyleIdx="5" presStyleCnt="8"/>
      <dgm:spPr/>
      <dgm:t>
        <a:bodyPr/>
        <a:lstStyle/>
        <a:p>
          <a:endParaRPr lang="en-GB"/>
        </a:p>
      </dgm:t>
    </dgm:pt>
    <dgm:pt modelId="{88F3846F-32A3-41F3-BADF-FFD99CE83579}" type="pres">
      <dgm:prSet presAssocID="{A49A29AC-694B-4207-8958-B0A27BB19A67}" presName="connTx" presStyleLbl="parChTrans1D2" presStyleIdx="5" presStyleCnt="8"/>
      <dgm:spPr/>
      <dgm:t>
        <a:bodyPr/>
        <a:lstStyle/>
        <a:p>
          <a:endParaRPr lang="en-GB"/>
        </a:p>
      </dgm:t>
    </dgm:pt>
    <dgm:pt modelId="{F008EA24-EF23-4450-BF8C-6868291D6B49}" type="pres">
      <dgm:prSet presAssocID="{D0510C2D-9C12-4D9C-94B8-63D49BDE73C9}" presName="node" presStyleLbl="node1" presStyleIdx="5" presStyleCnt="8" custScaleX="121098" custScaleY="102175" custRadScaleRad="99861" custRadScaleInc="354">
        <dgm:presLayoutVars>
          <dgm:bulletEnabled val="1"/>
        </dgm:presLayoutVars>
      </dgm:prSet>
      <dgm:spPr/>
      <dgm:t>
        <a:bodyPr/>
        <a:lstStyle/>
        <a:p>
          <a:endParaRPr lang="en-GB"/>
        </a:p>
      </dgm:t>
    </dgm:pt>
    <dgm:pt modelId="{4320A92D-FA82-4538-96EA-F3781F0E44F0}" type="pres">
      <dgm:prSet presAssocID="{5CBB806B-B34D-4CA8-BDA5-C19A2B95C45A}" presName="Name9" presStyleLbl="parChTrans1D2" presStyleIdx="6" presStyleCnt="8"/>
      <dgm:spPr/>
      <dgm:t>
        <a:bodyPr/>
        <a:lstStyle/>
        <a:p>
          <a:endParaRPr lang="en-GB"/>
        </a:p>
      </dgm:t>
    </dgm:pt>
    <dgm:pt modelId="{2E77A94B-4E8D-4A69-AC2F-17E8FBC3934E}" type="pres">
      <dgm:prSet presAssocID="{5CBB806B-B34D-4CA8-BDA5-C19A2B95C45A}" presName="connTx" presStyleLbl="parChTrans1D2" presStyleIdx="6" presStyleCnt="8"/>
      <dgm:spPr/>
      <dgm:t>
        <a:bodyPr/>
        <a:lstStyle/>
        <a:p>
          <a:endParaRPr lang="en-GB"/>
        </a:p>
      </dgm:t>
    </dgm:pt>
    <dgm:pt modelId="{7557619F-9B09-4153-BA63-3F78463ABA54}" type="pres">
      <dgm:prSet presAssocID="{E713F387-CC0B-4EB3-AED7-8E6AAA7DF9B5}" presName="node" presStyleLbl="node1" presStyleIdx="6" presStyleCnt="8">
        <dgm:presLayoutVars>
          <dgm:bulletEnabled val="1"/>
        </dgm:presLayoutVars>
      </dgm:prSet>
      <dgm:spPr/>
      <dgm:t>
        <a:bodyPr/>
        <a:lstStyle/>
        <a:p>
          <a:endParaRPr lang="en-GB"/>
        </a:p>
      </dgm:t>
    </dgm:pt>
    <dgm:pt modelId="{CC3EDA72-7272-4F3A-B702-107C88BB9F50}" type="pres">
      <dgm:prSet presAssocID="{4583C053-1387-4B2A-AA39-B5E6F90E149F}" presName="Name9" presStyleLbl="parChTrans1D2" presStyleIdx="7" presStyleCnt="8"/>
      <dgm:spPr/>
      <dgm:t>
        <a:bodyPr/>
        <a:lstStyle/>
        <a:p>
          <a:endParaRPr lang="en-GB"/>
        </a:p>
      </dgm:t>
    </dgm:pt>
    <dgm:pt modelId="{42D7BFF4-EA8A-479A-9B31-C05AB8A3F06C}" type="pres">
      <dgm:prSet presAssocID="{4583C053-1387-4B2A-AA39-B5E6F90E149F}" presName="connTx" presStyleLbl="parChTrans1D2" presStyleIdx="7" presStyleCnt="8"/>
      <dgm:spPr/>
      <dgm:t>
        <a:bodyPr/>
        <a:lstStyle/>
        <a:p>
          <a:endParaRPr lang="en-GB"/>
        </a:p>
      </dgm:t>
    </dgm:pt>
    <dgm:pt modelId="{1C0C49AA-E280-4A9A-949C-440687DB1055}" type="pres">
      <dgm:prSet presAssocID="{D469E13E-07C1-4E1A-8323-92274923055D}" presName="node" presStyleLbl="node1" presStyleIdx="7" presStyleCnt="8" custScaleX="126498" custScaleY="119565">
        <dgm:presLayoutVars>
          <dgm:bulletEnabled val="1"/>
        </dgm:presLayoutVars>
      </dgm:prSet>
      <dgm:spPr/>
      <dgm:t>
        <a:bodyPr/>
        <a:lstStyle/>
        <a:p>
          <a:endParaRPr lang="en-GB"/>
        </a:p>
      </dgm:t>
    </dgm:pt>
  </dgm:ptLst>
  <dgm:cxnLst>
    <dgm:cxn modelId="{FC007A13-563D-476B-B65E-504091E3E475}" type="presOf" srcId="{070A3001-9FAC-47FD-A49E-646DE527ECC4}" destId="{7C06363F-D1F5-4B42-B776-50A118FF0366}" srcOrd="0" destOrd="0" presId="urn:microsoft.com/office/officeart/2005/8/layout/radial1"/>
    <dgm:cxn modelId="{26AB16FA-652A-4A61-A52E-2000CCE0FBDB}" type="presOf" srcId="{5CBB806B-B34D-4CA8-BDA5-C19A2B95C45A}" destId="{2E77A94B-4E8D-4A69-AC2F-17E8FBC3934E}" srcOrd="1" destOrd="0" presId="urn:microsoft.com/office/officeart/2005/8/layout/radial1"/>
    <dgm:cxn modelId="{A1D79983-7B6F-4ED7-8F01-49B1D95111B0}" type="presOf" srcId="{A975B405-40BB-44E2-808B-A63EC51D5C58}" destId="{5FBB38B1-FE3F-48FA-B695-EEAF4A9A3545}" srcOrd="0" destOrd="0" presId="urn:microsoft.com/office/officeart/2005/8/layout/radial1"/>
    <dgm:cxn modelId="{E9BB4FD9-042A-403D-8638-9983822523A8}" type="presOf" srcId="{08A4AB97-8535-42C1-BAD9-74BAF3664014}" destId="{6ABAF4D7-3E67-48DF-89F0-C8B05B6A5801}" srcOrd="0" destOrd="0" presId="urn:microsoft.com/office/officeart/2005/8/layout/radial1"/>
    <dgm:cxn modelId="{4E037902-9940-4083-B63F-E5AEB4A5472E}" type="presOf" srcId="{5CBB806B-B34D-4CA8-BDA5-C19A2B95C45A}" destId="{4320A92D-FA82-4538-96EA-F3781F0E44F0}" srcOrd="0" destOrd="0" presId="urn:microsoft.com/office/officeart/2005/8/layout/radial1"/>
    <dgm:cxn modelId="{18D8ADBD-429B-4872-B1B5-7BCFB0A22C1D}" type="presOf" srcId="{23F796F1-3636-4825-A2C1-267BD6AD2E21}" destId="{DD271CB4-7252-4CFC-8673-BB00615722EC}" srcOrd="0" destOrd="0" presId="urn:microsoft.com/office/officeart/2005/8/layout/radial1"/>
    <dgm:cxn modelId="{606E0787-43BE-4A1E-9C73-D094D421DFA8}" type="presOf" srcId="{B0086349-0B0A-4AAF-AC0C-F95C8FA28CE0}" destId="{A7D01914-38FA-403C-904F-D39FBA996E17}" srcOrd="0" destOrd="0" presId="urn:microsoft.com/office/officeart/2005/8/layout/radial1"/>
    <dgm:cxn modelId="{FE8F3B8A-10E0-47E5-8A17-EBC04D225EB6}" type="presOf" srcId="{43D019A3-6AF7-41D4-BA96-CCF41E645D85}" destId="{338B41E2-FBED-4B5A-9A1D-FD1FB995A794}" srcOrd="1" destOrd="0" presId="urn:microsoft.com/office/officeart/2005/8/layout/radial1"/>
    <dgm:cxn modelId="{076A5EDB-3178-47F5-8FFA-7DC1328FD4AA}" srcId="{A975B405-40BB-44E2-808B-A63EC51D5C58}" destId="{D469E13E-07C1-4E1A-8323-92274923055D}" srcOrd="7" destOrd="0" parTransId="{4583C053-1387-4B2A-AA39-B5E6F90E149F}" sibTransId="{F3B05FB6-4B8D-44ED-8C10-969FFDD6346A}"/>
    <dgm:cxn modelId="{8EE2B007-7E4C-4F3C-AC87-5FFB4F074B49}" type="presOf" srcId="{7875179F-94E6-461D-82F4-01CB7053F105}" destId="{79A9A9FE-4F10-4DBA-9725-8DC27B7CA3BF}" srcOrd="1" destOrd="0" presId="urn:microsoft.com/office/officeart/2005/8/layout/radial1"/>
    <dgm:cxn modelId="{3041A636-0606-4C21-934C-C7010CE246B4}" srcId="{A975B405-40BB-44E2-808B-A63EC51D5C58}" destId="{23F796F1-3636-4825-A2C1-267BD6AD2E21}" srcOrd="0" destOrd="0" parTransId="{B0086349-0B0A-4AAF-AC0C-F95C8FA28CE0}" sibTransId="{B66AAB72-E721-4AF1-9A2D-8821B5570A3F}"/>
    <dgm:cxn modelId="{C1F33176-13E1-4B13-86FF-1E52552FFBC3}" type="presOf" srcId="{4583C053-1387-4B2A-AA39-B5E6F90E149F}" destId="{CC3EDA72-7272-4F3A-B702-107C88BB9F50}" srcOrd="0" destOrd="0" presId="urn:microsoft.com/office/officeart/2005/8/layout/radial1"/>
    <dgm:cxn modelId="{721C2DC3-53CA-4C99-9E16-719BDD6A4A4E}" type="presOf" srcId="{B0086349-0B0A-4AAF-AC0C-F95C8FA28CE0}" destId="{0EC9351C-DA42-4E88-8218-225B5D36E8B4}" srcOrd="1" destOrd="0" presId="urn:microsoft.com/office/officeart/2005/8/layout/radial1"/>
    <dgm:cxn modelId="{25CF0633-6851-47B9-852E-6E383B0D34B1}" srcId="{A975B405-40BB-44E2-808B-A63EC51D5C58}" destId="{070A3001-9FAC-47FD-A49E-646DE527ECC4}" srcOrd="4" destOrd="0" parTransId="{7875179F-94E6-461D-82F4-01CB7053F105}" sibTransId="{EC15DA9C-37C2-468E-A3CB-46186F81F571}"/>
    <dgm:cxn modelId="{24281C15-40DF-4EBB-9C92-E7B8081FFEF9}" srcId="{A975B405-40BB-44E2-808B-A63EC51D5C58}" destId="{EA3D8B51-CD0E-4825-A331-41CC4BB8CBF7}" srcOrd="1" destOrd="0" parTransId="{6ECD0363-AADB-4D47-9F4C-40D3D67D2C26}" sibTransId="{2AA02724-2874-4992-AADA-893F824DE3C7}"/>
    <dgm:cxn modelId="{9CFE7A5D-F918-4B2B-B00A-16E8B1EE422A}" srcId="{A975B405-40BB-44E2-808B-A63EC51D5C58}" destId="{72B9A021-BCD5-4F37-94B5-A78919A95BDF}" srcOrd="3" destOrd="0" parTransId="{43D019A3-6AF7-41D4-BA96-CCF41E645D85}" sibTransId="{DA2E34C9-BA65-4655-8A95-FE935466078E}"/>
    <dgm:cxn modelId="{98B04A8A-BE8E-41BB-A154-7FA4264F1512}" type="presOf" srcId="{D469E13E-07C1-4E1A-8323-92274923055D}" destId="{1C0C49AA-E280-4A9A-949C-440687DB1055}" srcOrd="0" destOrd="0" presId="urn:microsoft.com/office/officeart/2005/8/layout/radial1"/>
    <dgm:cxn modelId="{0D54E9DB-75EF-4BCC-8DA5-AE9317CD79B0}" type="presOf" srcId="{6ECD0363-AADB-4D47-9F4C-40D3D67D2C26}" destId="{7A8BBD7C-9DDA-4139-95E9-D3CBD57D97D5}" srcOrd="1" destOrd="0" presId="urn:microsoft.com/office/officeart/2005/8/layout/radial1"/>
    <dgm:cxn modelId="{CA4CF158-AB2A-4D32-94A5-8BBD35F52148}" srcId="{A975B405-40BB-44E2-808B-A63EC51D5C58}" destId="{E8EB0AEA-8CFA-414E-AB02-22D3BA576972}" srcOrd="2" destOrd="0" parTransId="{5A8A5065-BA4D-4B04-92EC-2C157B2EDCDD}" sibTransId="{90B78655-5973-4D3F-A37B-511E05A60436}"/>
    <dgm:cxn modelId="{0FAD34F3-B5AC-49A6-8E6D-A38820B64D27}" type="presOf" srcId="{6ECD0363-AADB-4D47-9F4C-40D3D67D2C26}" destId="{7CD4AECD-739D-45D7-B5B1-F3BDC075DF17}" srcOrd="0" destOrd="0" presId="urn:microsoft.com/office/officeart/2005/8/layout/radial1"/>
    <dgm:cxn modelId="{6BA23EC0-3F99-41C3-8D96-B06068E65D51}" srcId="{08A4AB97-8535-42C1-BAD9-74BAF3664014}" destId="{A975B405-40BB-44E2-808B-A63EC51D5C58}" srcOrd="0" destOrd="0" parTransId="{DF5F0216-90D2-46F6-82F2-E5D77F75EF50}" sibTransId="{FE2F9E30-0571-4F7B-A5B4-6D1BDE032DA2}"/>
    <dgm:cxn modelId="{86010E29-A261-4D3D-944B-D1FBDAE5CAEB}" type="presOf" srcId="{E713F387-CC0B-4EB3-AED7-8E6AAA7DF9B5}" destId="{7557619F-9B09-4153-BA63-3F78463ABA54}" srcOrd="0" destOrd="0" presId="urn:microsoft.com/office/officeart/2005/8/layout/radial1"/>
    <dgm:cxn modelId="{0CBF6A24-4B65-473F-B97B-0EBEC55E58C6}" type="presOf" srcId="{5A8A5065-BA4D-4B04-92EC-2C157B2EDCDD}" destId="{5803204E-DABF-48E9-B00B-16C8EEE2B108}" srcOrd="0" destOrd="0" presId="urn:microsoft.com/office/officeart/2005/8/layout/radial1"/>
    <dgm:cxn modelId="{B21771C7-D76B-4F13-A7F5-50C7862DB8E3}" type="presOf" srcId="{7875179F-94E6-461D-82F4-01CB7053F105}" destId="{FD3950EF-1BD3-475B-943C-662118064AA4}" srcOrd="0" destOrd="0" presId="urn:microsoft.com/office/officeart/2005/8/layout/radial1"/>
    <dgm:cxn modelId="{BCF4F86E-2564-4920-B2A7-3A08888B6C1B}" type="presOf" srcId="{E8EB0AEA-8CFA-414E-AB02-22D3BA576972}" destId="{E8078C30-AF03-44F5-8DE0-357D64189517}" srcOrd="0" destOrd="0" presId="urn:microsoft.com/office/officeart/2005/8/layout/radial1"/>
    <dgm:cxn modelId="{CCDDB2CC-847E-4FA7-90F6-7BFE588707A5}" type="presOf" srcId="{43D019A3-6AF7-41D4-BA96-CCF41E645D85}" destId="{26EC5609-B10A-4AB4-9A15-19E3FAA4BC61}" srcOrd="0" destOrd="0" presId="urn:microsoft.com/office/officeart/2005/8/layout/radial1"/>
    <dgm:cxn modelId="{8F1761E2-3AF3-4C28-8BEF-6BFB6C29D7A6}" type="presOf" srcId="{4583C053-1387-4B2A-AA39-B5E6F90E149F}" destId="{42D7BFF4-EA8A-479A-9B31-C05AB8A3F06C}" srcOrd="1" destOrd="0" presId="urn:microsoft.com/office/officeart/2005/8/layout/radial1"/>
    <dgm:cxn modelId="{4EC26AB9-2A85-435C-96F0-04DA08FE1E21}" type="presOf" srcId="{EA3D8B51-CD0E-4825-A331-41CC4BB8CBF7}" destId="{D89B9C5A-0B2C-4488-9BEB-5380785FF186}" srcOrd="0" destOrd="0" presId="urn:microsoft.com/office/officeart/2005/8/layout/radial1"/>
    <dgm:cxn modelId="{FA9463EA-F0B7-4AA2-8649-55450D6D319B}" type="presOf" srcId="{A49A29AC-694B-4207-8958-B0A27BB19A67}" destId="{D30F559B-DDF3-4B0F-B31A-B8C7EBC7CA30}" srcOrd="0" destOrd="0" presId="urn:microsoft.com/office/officeart/2005/8/layout/radial1"/>
    <dgm:cxn modelId="{E334E758-7F23-4245-BB64-05B821C52A5B}" type="presOf" srcId="{D0510C2D-9C12-4D9C-94B8-63D49BDE73C9}" destId="{F008EA24-EF23-4450-BF8C-6868291D6B49}" srcOrd="0" destOrd="0" presId="urn:microsoft.com/office/officeart/2005/8/layout/radial1"/>
    <dgm:cxn modelId="{16068EB7-4064-4768-B08D-F9BAAA1CB13D}" srcId="{A975B405-40BB-44E2-808B-A63EC51D5C58}" destId="{E713F387-CC0B-4EB3-AED7-8E6AAA7DF9B5}" srcOrd="6" destOrd="0" parTransId="{5CBB806B-B34D-4CA8-BDA5-C19A2B95C45A}" sibTransId="{37E490F3-E1D8-4607-A605-B89023A0EF5F}"/>
    <dgm:cxn modelId="{754D863B-BE38-4E92-AF17-FBEC09492DE7}" srcId="{A975B405-40BB-44E2-808B-A63EC51D5C58}" destId="{D0510C2D-9C12-4D9C-94B8-63D49BDE73C9}" srcOrd="5" destOrd="0" parTransId="{A49A29AC-694B-4207-8958-B0A27BB19A67}" sibTransId="{4D5FAAFA-7C8A-44CB-A93C-A3F56DDFED46}"/>
    <dgm:cxn modelId="{64A993D9-A9D8-4B06-AB8C-192883673D0E}" type="presOf" srcId="{5A8A5065-BA4D-4B04-92EC-2C157B2EDCDD}" destId="{14923CC9-6982-452E-8A26-8CC0FE78C4E8}" srcOrd="1" destOrd="0" presId="urn:microsoft.com/office/officeart/2005/8/layout/radial1"/>
    <dgm:cxn modelId="{A372218C-F608-42D7-A2DA-84E2F79154A8}" type="presOf" srcId="{A49A29AC-694B-4207-8958-B0A27BB19A67}" destId="{88F3846F-32A3-41F3-BADF-FFD99CE83579}" srcOrd="1" destOrd="0" presId="urn:microsoft.com/office/officeart/2005/8/layout/radial1"/>
    <dgm:cxn modelId="{95CA675E-0461-47A6-A0ED-144A5CF887EB}" type="presOf" srcId="{72B9A021-BCD5-4F37-94B5-A78919A95BDF}" destId="{E3F7225F-DD00-4A30-9E8F-9B097735AEF7}" srcOrd="0" destOrd="0" presId="urn:microsoft.com/office/officeart/2005/8/layout/radial1"/>
    <dgm:cxn modelId="{E02DBFDE-111F-4369-AB9F-408105186E42}" type="presParOf" srcId="{6ABAF4D7-3E67-48DF-89F0-C8B05B6A5801}" destId="{5FBB38B1-FE3F-48FA-B695-EEAF4A9A3545}" srcOrd="0" destOrd="0" presId="urn:microsoft.com/office/officeart/2005/8/layout/radial1"/>
    <dgm:cxn modelId="{C60BD5C1-9D1A-40F4-9B4C-3124A961059C}" type="presParOf" srcId="{6ABAF4D7-3E67-48DF-89F0-C8B05B6A5801}" destId="{A7D01914-38FA-403C-904F-D39FBA996E17}" srcOrd="1" destOrd="0" presId="urn:microsoft.com/office/officeart/2005/8/layout/radial1"/>
    <dgm:cxn modelId="{26E1AF4D-8CE5-4C0B-899D-EDDD80DC35E0}" type="presParOf" srcId="{A7D01914-38FA-403C-904F-D39FBA996E17}" destId="{0EC9351C-DA42-4E88-8218-225B5D36E8B4}" srcOrd="0" destOrd="0" presId="urn:microsoft.com/office/officeart/2005/8/layout/radial1"/>
    <dgm:cxn modelId="{B83282DF-4B67-4BA7-9041-964B653F4367}" type="presParOf" srcId="{6ABAF4D7-3E67-48DF-89F0-C8B05B6A5801}" destId="{DD271CB4-7252-4CFC-8673-BB00615722EC}" srcOrd="2" destOrd="0" presId="urn:microsoft.com/office/officeart/2005/8/layout/radial1"/>
    <dgm:cxn modelId="{A406C86D-DBBE-40FD-8E98-617489B53E85}" type="presParOf" srcId="{6ABAF4D7-3E67-48DF-89F0-C8B05B6A5801}" destId="{7CD4AECD-739D-45D7-B5B1-F3BDC075DF17}" srcOrd="3" destOrd="0" presId="urn:microsoft.com/office/officeart/2005/8/layout/radial1"/>
    <dgm:cxn modelId="{1796CA76-703F-4021-B8F4-04C1C3A5D0C4}" type="presParOf" srcId="{7CD4AECD-739D-45D7-B5B1-F3BDC075DF17}" destId="{7A8BBD7C-9DDA-4139-95E9-D3CBD57D97D5}" srcOrd="0" destOrd="0" presId="urn:microsoft.com/office/officeart/2005/8/layout/radial1"/>
    <dgm:cxn modelId="{B71E6A4F-2574-4590-A868-37CD32E80209}" type="presParOf" srcId="{6ABAF4D7-3E67-48DF-89F0-C8B05B6A5801}" destId="{D89B9C5A-0B2C-4488-9BEB-5380785FF186}" srcOrd="4" destOrd="0" presId="urn:microsoft.com/office/officeart/2005/8/layout/radial1"/>
    <dgm:cxn modelId="{B687E566-FDA4-4646-AC37-8F8C309B47FB}" type="presParOf" srcId="{6ABAF4D7-3E67-48DF-89F0-C8B05B6A5801}" destId="{5803204E-DABF-48E9-B00B-16C8EEE2B108}" srcOrd="5" destOrd="0" presId="urn:microsoft.com/office/officeart/2005/8/layout/radial1"/>
    <dgm:cxn modelId="{43179FF7-583B-4F74-8251-B173D192E0F6}" type="presParOf" srcId="{5803204E-DABF-48E9-B00B-16C8EEE2B108}" destId="{14923CC9-6982-452E-8A26-8CC0FE78C4E8}" srcOrd="0" destOrd="0" presId="urn:microsoft.com/office/officeart/2005/8/layout/radial1"/>
    <dgm:cxn modelId="{3C32A580-A0C0-4CE1-A9B1-A8AA4B21BA5F}" type="presParOf" srcId="{6ABAF4D7-3E67-48DF-89F0-C8B05B6A5801}" destId="{E8078C30-AF03-44F5-8DE0-357D64189517}" srcOrd="6" destOrd="0" presId="urn:microsoft.com/office/officeart/2005/8/layout/radial1"/>
    <dgm:cxn modelId="{71CD9056-8D8E-486F-B395-20FF30F3E959}" type="presParOf" srcId="{6ABAF4D7-3E67-48DF-89F0-C8B05B6A5801}" destId="{26EC5609-B10A-4AB4-9A15-19E3FAA4BC61}" srcOrd="7" destOrd="0" presId="urn:microsoft.com/office/officeart/2005/8/layout/radial1"/>
    <dgm:cxn modelId="{5D80B952-B388-4417-B01F-3B0C0607A85E}" type="presParOf" srcId="{26EC5609-B10A-4AB4-9A15-19E3FAA4BC61}" destId="{338B41E2-FBED-4B5A-9A1D-FD1FB995A794}" srcOrd="0" destOrd="0" presId="urn:microsoft.com/office/officeart/2005/8/layout/radial1"/>
    <dgm:cxn modelId="{10093E79-E12E-438C-A466-0D2A2E43B0FE}" type="presParOf" srcId="{6ABAF4D7-3E67-48DF-89F0-C8B05B6A5801}" destId="{E3F7225F-DD00-4A30-9E8F-9B097735AEF7}" srcOrd="8" destOrd="0" presId="urn:microsoft.com/office/officeart/2005/8/layout/radial1"/>
    <dgm:cxn modelId="{4BC53E19-84B7-4F38-A998-52DD3E69B0F5}" type="presParOf" srcId="{6ABAF4D7-3E67-48DF-89F0-C8B05B6A5801}" destId="{FD3950EF-1BD3-475B-943C-662118064AA4}" srcOrd="9" destOrd="0" presId="urn:microsoft.com/office/officeart/2005/8/layout/radial1"/>
    <dgm:cxn modelId="{369F88BA-6D7F-44EE-9A14-968D23D9622F}" type="presParOf" srcId="{FD3950EF-1BD3-475B-943C-662118064AA4}" destId="{79A9A9FE-4F10-4DBA-9725-8DC27B7CA3BF}" srcOrd="0" destOrd="0" presId="urn:microsoft.com/office/officeart/2005/8/layout/radial1"/>
    <dgm:cxn modelId="{2E31E4C1-D7B6-4CB4-8C6A-F94440FA2116}" type="presParOf" srcId="{6ABAF4D7-3E67-48DF-89F0-C8B05B6A5801}" destId="{7C06363F-D1F5-4B42-B776-50A118FF0366}" srcOrd="10" destOrd="0" presId="urn:microsoft.com/office/officeart/2005/8/layout/radial1"/>
    <dgm:cxn modelId="{8AF0BEA0-C4BA-4ACC-99A0-14E5A70B2E1E}" type="presParOf" srcId="{6ABAF4D7-3E67-48DF-89F0-C8B05B6A5801}" destId="{D30F559B-DDF3-4B0F-B31A-B8C7EBC7CA30}" srcOrd="11" destOrd="0" presId="urn:microsoft.com/office/officeart/2005/8/layout/radial1"/>
    <dgm:cxn modelId="{89213104-21DF-4B97-A1C7-47E7F16B08FD}" type="presParOf" srcId="{D30F559B-DDF3-4B0F-B31A-B8C7EBC7CA30}" destId="{88F3846F-32A3-41F3-BADF-FFD99CE83579}" srcOrd="0" destOrd="0" presId="urn:microsoft.com/office/officeart/2005/8/layout/radial1"/>
    <dgm:cxn modelId="{57D74E76-978F-4033-ADFA-CCFC9AEEA1AA}" type="presParOf" srcId="{6ABAF4D7-3E67-48DF-89F0-C8B05B6A5801}" destId="{F008EA24-EF23-4450-BF8C-6868291D6B49}" srcOrd="12" destOrd="0" presId="urn:microsoft.com/office/officeart/2005/8/layout/radial1"/>
    <dgm:cxn modelId="{AD377B92-590F-4F0D-A30D-EB2559815D55}" type="presParOf" srcId="{6ABAF4D7-3E67-48DF-89F0-C8B05B6A5801}" destId="{4320A92D-FA82-4538-96EA-F3781F0E44F0}" srcOrd="13" destOrd="0" presId="urn:microsoft.com/office/officeart/2005/8/layout/radial1"/>
    <dgm:cxn modelId="{976D3838-FB80-41AB-BDAC-8FBAB5DFAF8A}" type="presParOf" srcId="{4320A92D-FA82-4538-96EA-F3781F0E44F0}" destId="{2E77A94B-4E8D-4A69-AC2F-17E8FBC3934E}" srcOrd="0" destOrd="0" presId="urn:microsoft.com/office/officeart/2005/8/layout/radial1"/>
    <dgm:cxn modelId="{75D6F9B3-356A-407A-B2A3-D45117E17039}" type="presParOf" srcId="{6ABAF4D7-3E67-48DF-89F0-C8B05B6A5801}" destId="{7557619F-9B09-4153-BA63-3F78463ABA54}" srcOrd="14" destOrd="0" presId="urn:microsoft.com/office/officeart/2005/8/layout/radial1"/>
    <dgm:cxn modelId="{544DCDDE-C7A4-461E-B994-0B2BDA5E4397}" type="presParOf" srcId="{6ABAF4D7-3E67-48DF-89F0-C8B05B6A5801}" destId="{CC3EDA72-7272-4F3A-B702-107C88BB9F50}" srcOrd="15" destOrd="0" presId="urn:microsoft.com/office/officeart/2005/8/layout/radial1"/>
    <dgm:cxn modelId="{844874D3-5274-4E22-9F7C-1B91D00ED92F}" type="presParOf" srcId="{CC3EDA72-7272-4F3A-B702-107C88BB9F50}" destId="{42D7BFF4-EA8A-479A-9B31-C05AB8A3F06C}" srcOrd="0" destOrd="0" presId="urn:microsoft.com/office/officeart/2005/8/layout/radial1"/>
    <dgm:cxn modelId="{EA933343-899B-4156-9325-F2DFBD4D7CC5}" type="presParOf" srcId="{6ABAF4D7-3E67-48DF-89F0-C8B05B6A5801}" destId="{1C0C49AA-E280-4A9A-949C-440687DB1055}"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7017F7-D72E-4E1A-9851-2618C0153A4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GB"/>
        </a:p>
      </dgm:t>
    </dgm:pt>
    <dgm:pt modelId="{48260B07-77DA-487F-A842-AEA3158B70A1}">
      <dgm:prSet phldrT="[Text]"/>
      <dgm:spPr/>
      <dgm:t>
        <a:bodyPr/>
        <a:lstStyle/>
        <a:p>
          <a:r>
            <a:rPr lang="en-GB" dirty="0" smtClean="0"/>
            <a:t>More prey means predator population grows</a:t>
          </a:r>
          <a:endParaRPr lang="en-GB" dirty="0"/>
        </a:p>
      </dgm:t>
    </dgm:pt>
    <dgm:pt modelId="{EA9313B9-5EEA-4753-A5E3-8FD249774183}" type="parTrans" cxnId="{19567354-0417-4121-95C7-537698CC0D22}">
      <dgm:prSet/>
      <dgm:spPr/>
      <dgm:t>
        <a:bodyPr/>
        <a:lstStyle/>
        <a:p>
          <a:endParaRPr lang="en-GB"/>
        </a:p>
      </dgm:t>
    </dgm:pt>
    <dgm:pt modelId="{FFE2CB95-A17E-4E61-801A-C0A8CE876981}" type="sibTrans" cxnId="{19567354-0417-4121-95C7-537698CC0D22}">
      <dgm:prSet/>
      <dgm:spPr/>
      <dgm:t>
        <a:bodyPr/>
        <a:lstStyle/>
        <a:p>
          <a:endParaRPr lang="en-GB"/>
        </a:p>
      </dgm:t>
    </dgm:pt>
    <dgm:pt modelId="{EFA998FA-5726-4028-95A9-7041E97D0761}">
      <dgm:prSet phldrT="[Text]"/>
      <dgm:spPr/>
      <dgm:t>
        <a:bodyPr/>
        <a:lstStyle/>
        <a:p>
          <a:r>
            <a:rPr lang="en-GB" dirty="0" smtClean="0"/>
            <a:t>More predators means fewer prey</a:t>
          </a:r>
          <a:endParaRPr lang="en-GB" dirty="0"/>
        </a:p>
      </dgm:t>
    </dgm:pt>
    <dgm:pt modelId="{C7F3823D-7FAC-4418-AE67-5B0C6D6CD12A}" type="parTrans" cxnId="{B9FB2D5B-9B98-407E-924C-5B68AF6D09A6}">
      <dgm:prSet/>
      <dgm:spPr/>
      <dgm:t>
        <a:bodyPr/>
        <a:lstStyle/>
        <a:p>
          <a:endParaRPr lang="en-GB"/>
        </a:p>
      </dgm:t>
    </dgm:pt>
    <dgm:pt modelId="{4117F760-7009-40BD-ABFE-E08CCBE09F5A}" type="sibTrans" cxnId="{B9FB2D5B-9B98-407E-924C-5B68AF6D09A6}">
      <dgm:prSet/>
      <dgm:spPr/>
      <dgm:t>
        <a:bodyPr/>
        <a:lstStyle/>
        <a:p>
          <a:endParaRPr lang="en-GB"/>
        </a:p>
      </dgm:t>
    </dgm:pt>
    <dgm:pt modelId="{E6F731EE-66FA-4FB4-B149-3746363A5A0B}">
      <dgm:prSet phldrT="[Text]"/>
      <dgm:spPr/>
      <dgm:t>
        <a:bodyPr/>
        <a:lstStyle/>
        <a:p>
          <a:r>
            <a:rPr lang="en-GB" dirty="0" smtClean="0"/>
            <a:t>Predators starve, numbers reduce</a:t>
          </a:r>
          <a:endParaRPr lang="en-GB" dirty="0"/>
        </a:p>
      </dgm:t>
    </dgm:pt>
    <dgm:pt modelId="{C2E47300-25C2-4F4D-BA1D-369361ACF63F}" type="parTrans" cxnId="{5E756FC5-5EA4-44AA-A72B-CD5F1A94EE01}">
      <dgm:prSet/>
      <dgm:spPr/>
      <dgm:t>
        <a:bodyPr/>
        <a:lstStyle/>
        <a:p>
          <a:endParaRPr lang="en-GB"/>
        </a:p>
      </dgm:t>
    </dgm:pt>
    <dgm:pt modelId="{3E5DBCB4-C21B-47E2-97FA-A267B3D8052F}" type="sibTrans" cxnId="{5E756FC5-5EA4-44AA-A72B-CD5F1A94EE01}">
      <dgm:prSet/>
      <dgm:spPr/>
      <dgm:t>
        <a:bodyPr/>
        <a:lstStyle/>
        <a:p>
          <a:endParaRPr lang="en-GB"/>
        </a:p>
      </dgm:t>
    </dgm:pt>
    <dgm:pt modelId="{CC495618-3CC7-42DA-AA4D-43B1B60E6995}">
      <dgm:prSet phldrT="[Text]"/>
      <dgm:spPr/>
      <dgm:t>
        <a:bodyPr/>
        <a:lstStyle/>
        <a:p>
          <a:r>
            <a:rPr lang="en-GB" dirty="0" smtClean="0"/>
            <a:t>Prey numbers increase due to fewer predators</a:t>
          </a:r>
          <a:endParaRPr lang="en-GB" dirty="0"/>
        </a:p>
      </dgm:t>
    </dgm:pt>
    <dgm:pt modelId="{572E8C38-177A-4897-BE3B-3CC2296127DA}" type="parTrans" cxnId="{82275D3E-98A4-4827-B1EA-5A917BCEF865}">
      <dgm:prSet/>
      <dgm:spPr/>
      <dgm:t>
        <a:bodyPr/>
        <a:lstStyle/>
        <a:p>
          <a:endParaRPr lang="en-GB"/>
        </a:p>
      </dgm:t>
    </dgm:pt>
    <dgm:pt modelId="{C3E5D86F-2675-4A84-B467-13454144724E}" type="sibTrans" cxnId="{82275D3E-98A4-4827-B1EA-5A917BCEF865}">
      <dgm:prSet/>
      <dgm:spPr/>
      <dgm:t>
        <a:bodyPr/>
        <a:lstStyle/>
        <a:p>
          <a:endParaRPr lang="en-GB"/>
        </a:p>
      </dgm:t>
    </dgm:pt>
    <dgm:pt modelId="{D298F4AC-8B07-4265-AEA2-BAEA86181410}" type="pres">
      <dgm:prSet presAssocID="{2D7017F7-D72E-4E1A-9851-2618C0153A46}" presName="cycle" presStyleCnt="0">
        <dgm:presLayoutVars>
          <dgm:dir/>
          <dgm:resizeHandles val="exact"/>
        </dgm:presLayoutVars>
      </dgm:prSet>
      <dgm:spPr/>
      <dgm:t>
        <a:bodyPr/>
        <a:lstStyle/>
        <a:p>
          <a:endParaRPr lang="en-GB"/>
        </a:p>
      </dgm:t>
    </dgm:pt>
    <dgm:pt modelId="{76EE2943-656A-40D1-9DAD-894C1798551B}" type="pres">
      <dgm:prSet presAssocID="{48260B07-77DA-487F-A842-AEA3158B70A1}" presName="node" presStyleLbl="node1" presStyleIdx="0" presStyleCnt="4" custScaleX="141514" custScaleY="112091">
        <dgm:presLayoutVars>
          <dgm:bulletEnabled val="1"/>
        </dgm:presLayoutVars>
      </dgm:prSet>
      <dgm:spPr/>
      <dgm:t>
        <a:bodyPr/>
        <a:lstStyle/>
        <a:p>
          <a:endParaRPr lang="en-GB"/>
        </a:p>
      </dgm:t>
    </dgm:pt>
    <dgm:pt modelId="{334C87D1-2D9A-41B3-8882-87DA0ED46443}" type="pres">
      <dgm:prSet presAssocID="{48260B07-77DA-487F-A842-AEA3158B70A1}" presName="spNode" presStyleCnt="0"/>
      <dgm:spPr/>
    </dgm:pt>
    <dgm:pt modelId="{7AE65803-1B32-4942-990E-99B3BBCBE2B5}" type="pres">
      <dgm:prSet presAssocID="{FFE2CB95-A17E-4E61-801A-C0A8CE876981}" presName="sibTrans" presStyleLbl="sibTrans1D1" presStyleIdx="0" presStyleCnt="4"/>
      <dgm:spPr/>
      <dgm:t>
        <a:bodyPr/>
        <a:lstStyle/>
        <a:p>
          <a:endParaRPr lang="en-GB"/>
        </a:p>
      </dgm:t>
    </dgm:pt>
    <dgm:pt modelId="{32DA88CD-1CAF-4171-AE50-7301F4C1F9C3}" type="pres">
      <dgm:prSet presAssocID="{EFA998FA-5726-4028-95A9-7041E97D0761}" presName="node" presStyleLbl="node1" presStyleIdx="1" presStyleCnt="4" custScaleX="148999" custScaleY="164203">
        <dgm:presLayoutVars>
          <dgm:bulletEnabled val="1"/>
        </dgm:presLayoutVars>
      </dgm:prSet>
      <dgm:spPr/>
      <dgm:t>
        <a:bodyPr/>
        <a:lstStyle/>
        <a:p>
          <a:endParaRPr lang="en-GB"/>
        </a:p>
      </dgm:t>
    </dgm:pt>
    <dgm:pt modelId="{33AF6C39-2DC2-458B-A9D1-C35D5A3A24AB}" type="pres">
      <dgm:prSet presAssocID="{EFA998FA-5726-4028-95A9-7041E97D0761}" presName="spNode" presStyleCnt="0"/>
      <dgm:spPr/>
    </dgm:pt>
    <dgm:pt modelId="{62930107-B911-45C6-99C1-AC8EC6C5B19B}" type="pres">
      <dgm:prSet presAssocID="{4117F760-7009-40BD-ABFE-E08CCBE09F5A}" presName="sibTrans" presStyleLbl="sibTrans1D1" presStyleIdx="1" presStyleCnt="4"/>
      <dgm:spPr/>
      <dgm:t>
        <a:bodyPr/>
        <a:lstStyle/>
        <a:p>
          <a:endParaRPr lang="en-GB"/>
        </a:p>
      </dgm:t>
    </dgm:pt>
    <dgm:pt modelId="{88FF2F1D-27B4-424F-82BE-25F1A289CDAF}" type="pres">
      <dgm:prSet presAssocID="{E6F731EE-66FA-4FB4-B149-3746363A5A0B}" presName="node" presStyleLbl="node1" presStyleIdx="2" presStyleCnt="4" custScaleX="145708">
        <dgm:presLayoutVars>
          <dgm:bulletEnabled val="1"/>
        </dgm:presLayoutVars>
      </dgm:prSet>
      <dgm:spPr/>
      <dgm:t>
        <a:bodyPr/>
        <a:lstStyle/>
        <a:p>
          <a:endParaRPr lang="en-GB"/>
        </a:p>
      </dgm:t>
    </dgm:pt>
    <dgm:pt modelId="{2A683B32-7F64-4909-BCD1-4FC1B28059B6}" type="pres">
      <dgm:prSet presAssocID="{E6F731EE-66FA-4FB4-B149-3746363A5A0B}" presName="spNode" presStyleCnt="0"/>
      <dgm:spPr/>
    </dgm:pt>
    <dgm:pt modelId="{4C36BA4C-0930-4F1A-858A-594312A04D19}" type="pres">
      <dgm:prSet presAssocID="{3E5DBCB4-C21B-47E2-97FA-A267B3D8052F}" presName="sibTrans" presStyleLbl="sibTrans1D1" presStyleIdx="2" presStyleCnt="4"/>
      <dgm:spPr/>
      <dgm:t>
        <a:bodyPr/>
        <a:lstStyle/>
        <a:p>
          <a:endParaRPr lang="en-GB"/>
        </a:p>
      </dgm:t>
    </dgm:pt>
    <dgm:pt modelId="{0B8EA0FD-4F6D-484F-9DA1-39D6A3AEADEB}" type="pres">
      <dgm:prSet presAssocID="{CC495618-3CC7-42DA-AA4D-43B1B60E6995}" presName="node" presStyleLbl="node1" presStyleIdx="3" presStyleCnt="4" custScaleX="127106" custScaleY="136123">
        <dgm:presLayoutVars>
          <dgm:bulletEnabled val="1"/>
        </dgm:presLayoutVars>
      </dgm:prSet>
      <dgm:spPr/>
      <dgm:t>
        <a:bodyPr/>
        <a:lstStyle/>
        <a:p>
          <a:endParaRPr lang="en-GB"/>
        </a:p>
      </dgm:t>
    </dgm:pt>
    <dgm:pt modelId="{B6BD925C-4775-473E-A16F-EDB092BA01D4}" type="pres">
      <dgm:prSet presAssocID="{CC495618-3CC7-42DA-AA4D-43B1B60E6995}" presName="spNode" presStyleCnt="0"/>
      <dgm:spPr/>
    </dgm:pt>
    <dgm:pt modelId="{0165C206-1111-48A6-A2D5-1F0B049CA1A8}" type="pres">
      <dgm:prSet presAssocID="{C3E5D86F-2675-4A84-B467-13454144724E}" presName="sibTrans" presStyleLbl="sibTrans1D1" presStyleIdx="3" presStyleCnt="4"/>
      <dgm:spPr/>
      <dgm:t>
        <a:bodyPr/>
        <a:lstStyle/>
        <a:p>
          <a:endParaRPr lang="en-GB"/>
        </a:p>
      </dgm:t>
    </dgm:pt>
  </dgm:ptLst>
  <dgm:cxnLst>
    <dgm:cxn modelId="{9D530E96-9B32-431C-999F-B017B2B8ED43}" type="presOf" srcId="{48260B07-77DA-487F-A842-AEA3158B70A1}" destId="{76EE2943-656A-40D1-9DAD-894C1798551B}" srcOrd="0" destOrd="0" presId="urn:microsoft.com/office/officeart/2005/8/layout/cycle5"/>
    <dgm:cxn modelId="{427399B6-1D0D-4F55-9233-2954C18C2DC2}" type="presOf" srcId="{C3E5D86F-2675-4A84-B467-13454144724E}" destId="{0165C206-1111-48A6-A2D5-1F0B049CA1A8}" srcOrd="0" destOrd="0" presId="urn:microsoft.com/office/officeart/2005/8/layout/cycle5"/>
    <dgm:cxn modelId="{178244FD-C42E-4C81-AD82-CE70053DB1B2}" type="presOf" srcId="{CC495618-3CC7-42DA-AA4D-43B1B60E6995}" destId="{0B8EA0FD-4F6D-484F-9DA1-39D6A3AEADEB}" srcOrd="0" destOrd="0" presId="urn:microsoft.com/office/officeart/2005/8/layout/cycle5"/>
    <dgm:cxn modelId="{82275D3E-98A4-4827-B1EA-5A917BCEF865}" srcId="{2D7017F7-D72E-4E1A-9851-2618C0153A46}" destId="{CC495618-3CC7-42DA-AA4D-43B1B60E6995}" srcOrd="3" destOrd="0" parTransId="{572E8C38-177A-4897-BE3B-3CC2296127DA}" sibTransId="{C3E5D86F-2675-4A84-B467-13454144724E}"/>
    <dgm:cxn modelId="{478F7EE6-C7D0-4209-B033-C58F16F24EFD}" type="presOf" srcId="{3E5DBCB4-C21B-47E2-97FA-A267B3D8052F}" destId="{4C36BA4C-0930-4F1A-858A-594312A04D19}" srcOrd="0" destOrd="0" presId="urn:microsoft.com/office/officeart/2005/8/layout/cycle5"/>
    <dgm:cxn modelId="{01E72FEB-E271-4946-B9D4-D663C0A20153}" type="presOf" srcId="{2D7017F7-D72E-4E1A-9851-2618C0153A46}" destId="{D298F4AC-8B07-4265-AEA2-BAEA86181410}" srcOrd="0" destOrd="0" presId="urn:microsoft.com/office/officeart/2005/8/layout/cycle5"/>
    <dgm:cxn modelId="{86AF22D0-B9F8-4DDF-9B2A-9ABC65305AED}" type="presOf" srcId="{EFA998FA-5726-4028-95A9-7041E97D0761}" destId="{32DA88CD-1CAF-4171-AE50-7301F4C1F9C3}" srcOrd="0" destOrd="0" presId="urn:microsoft.com/office/officeart/2005/8/layout/cycle5"/>
    <dgm:cxn modelId="{FD809E5C-6C39-4DC3-9506-4361E9E275ED}" type="presOf" srcId="{FFE2CB95-A17E-4E61-801A-C0A8CE876981}" destId="{7AE65803-1B32-4942-990E-99B3BBCBE2B5}" srcOrd="0" destOrd="0" presId="urn:microsoft.com/office/officeart/2005/8/layout/cycle5"/>
    <dgm:cxn modelId="{2B620A2A-6A71-46AD-9064-98058D3180BE}" type="presOf" srcId="{E6F731EE-66FA-4FB4-B149-3746363A5A0B}" destId="{88FF2F1D-27B4-424F-82BE-25F1A289CDAF}" srcOrd="0" destOrd="0" presId="urn:microsoft.com/office/officeart/2005/8/layout/cycle5"/>
    <dgm:cxn modelId="{00A326BB-BDD2-4C05-912C-FABBDA6CADBC}" type="presOf" srcId="{4117F760-7009-40BD-ABFE-E08CCBE09F5A}" destId="{62930107-B911-45C6-99C1-AC8EC6C5B19B}" srcOrd="0" destOrd="0" presId="urn:microsoft.com/office/officeart/2005/8/layout/cycle5"/>
    <dgm:cxn modelId="{5E756FC5-5EA4-44AA-A72B-CD5F1A94EE01}" srcId="{2D7017F7-D72E-4E1A-9851-2618C0153A46}" destId="{E6F731EE-66FA-4FB4-B149-3746363A5A0B}" srcOrd="2" destOrd="0" parTransId="{C2E47300-25C2-4F4D-BA1D-369361ACF63F}" sibTransId="{3E5DBCB4-C21B-47E2-97FA-A267B3D8052F}"/>
    <dgm:cxn modelId="{B9FB2D5B-9B98-407E-924C-5B68AF6D09A6}" srcId="{2D7017F7-D72E-4E1A-9851-2618C0153A46}" destId="{EFA998FA-5726-4028-95A9-7041E97D0761}" srcOrd="1" destOrd="0" parTransId="{C7F3823D-7FAC-4418-AE67-5B0C6D6CD12A}" sibTransId="{4117F760-7009-40BD-ABFE-E08CCBE09F5A}"/>
    <dgm:cxn modelId="{19567354-0417-4121-95C7-537698CC0D22}" srcId="{2D7017F7-D72E-4E1A-9851-2618C0153A46}" destId="{48260B07-77DA-487F-A842-AEA3158B70A1}" srcOrd="0" destOrd="0" parTransId="{EA9313B9-5EEA-4753-A5E3-8FD249774183}" sibTransId="{FFE2CB95-A17E-4E61-801A-C0A8CE876981}"/>
    <dgm:cxn modelId="{1AFE3EA6-DE0F-40A6-9B4A-DD1CD891C152}" type="presParOf" srcId="{D298F4AC-8B07-4265-AEA2-BAEA86181410}" destId="{76EE2943-656A-40D1-9DAD-894C1798551B}" srcOrd="0" destOrd="0" presId="urn:microsoft.com/office/officeart/2005/8/layout/cycle5"/>
    <dgm:cxn modelId="{F1EEF4C7-97AA-4242-B22E-A8E64A20C156}" type="presParOf" srcId="{D298F4AC-8B07-4265-AEA2-BAEA86181410}" destId="{334C87D1-2D9A-41B3-8882-87DA0ED46443}" srcOrd="1" destOrd="0" presId="urn:microsoft.com/office/officeart/2005/8/layout/cycle5"/>
    <dgm:cxn modelId="{6B85C619-6901-4071-B9C5-E144179A0BDB}" type="presParOf" srcId="{D298F4AC-8B07-4265-AEA2-BAEA86181410}" destId="{7AE65803-1B32-4942-990E-99B3BBCBE2B5}" srcOrd="2" destOrd="0" presId="urn:microsoft.com/office/officeart/2005/8/layout/cycle5"/>
    <dgm:cxn modelId="{593B0BDB-8E72-4F70-8BC6-8599FF5A5F26}" type="presParOf" srcId="{D298F4AC-8B07-4265-AEA2-BAEA86181410}" destId="{32DA88CD-1CAF-4171-AE50-7301F4C1F9C3}" srcOrd="3" destOrd="0" presId="urn:microsoft.com/office/officeart/2005/8/layout/cycle5"/>
    <dgm:cxn modelId="{3BFAB294-EC8F-40DE-879B-7E1A6E37C9D0}" type="presParOf" srcId="{D298F4AC-8B07-4265-AEA2-BAEA86181410}" destId="{33AF6C39-2DC2-458B-A9D1-C35D5A3A24AB}" srcOrd="4" destOrd="0" presId="urn:microsoft.com/office/officeart/2005/8/layout/cycle5"/>
    <dgm:cxn modelId="{3B8EBAB0-7912-46AF-8395-BFC573EB5424}" type="presParOf" srcId="{D298F4AC-8B07-4265-AEA2-BAEA86181410}" destId="{62930107-B911-45C6-99C1-AC8EC6C5B19B}" srcOrd="5" destOrd="0" presId="urn:microsoft.com/office/officeart/2005/8/layout/cycle5"/>
    <dgm:cxn modelId="{E4E8F0AD-8974-4423-BF98-EE0BB12FB322}" type="presParOf" srcId="{D298F4AC-8B07-4265-AEA2-BAEA86181410}" destId="{88FF2F1D-27B4-424F-82BE-25F1A289CDAF}" srcOrd="6" destOrd="0" presId="urn:microsoft.com/office/officeart/2005/8/layout/cycle5"/>
    <dgm:cxn modelId="{29F7168F-0154-4621-946B-C636ECD1BDCD}" type="presParOf" srcId="{D298F4AC-8B07-4265-AEA2-BAEA86181410}" destId="{2A683B32-7F64-4909-BCD1-4FC1B28059B6}" srcOrd="7" destOrd="0" presId="urn:microsoft.com/office/officeart/2005/8/layout/cycle5"/>
    <dgm:cxn modelId="{02C177F3-11BC-4434-BF9C-A3B215FAB658}" type="presParOf" srcId="{D298F4AC-8B07-4265-AEA2-BAEA86181410}" destId="{4C36BA4C-0930-4F1A-858A-594312A04D19}" srcOrd="8" destOrd="0" presId="urn:microsoft.com/office/officeart/2005/8/layout/cycle5"/>
    <dgm:cxn modelId="{C01DDA18-9FB0-49E3-BB8C-4B535A3F430A}" type="presParOf" srcId="{D298F4AC-8B07-4265-AEA2-BAEA86181410}" destId="{0B8EA0FD-4F6D-484F-9DA1-39D6A3AEADEB}" srcOrd="9" destOrd="0" presId="urn:microsoft.com/office/officeart/2005/8/layout/cycle5"/>
    <dgm:cxn modelId="{875B7173-C0CB-47A6-9758-C2E3CBC12999}" type="presParOf" srcId="{D298F4AC-8B07-4265-AEA2-BAEA86181410}" destId="{B6BD925C-4775-473E-A16F-EDB092BA01D4}" srcOrd="10" destOrd="0" presId="urn:microsoft.com/office/officeart/2005/8/layout/cycle5"/>
    <dgm:cxn modelId="{27D071D8-145C-4630-8AB8-A5618C955586}" type="presParOf" srcId="{D298F4AC-8B07-4265-AEA2-BAEA86181410}" destId="{0165C206-1111-48A6-A2D5-1F0B049CA1A8}" srcOrd="11" destOrd="0" presId="urn:microsoft.com/office/officeart/2005/8/layout/cycle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B38B1-FE3F-48FA-B695-EEAF4A9A3545}">
      <dsp:nvSpPr>
        <dsp:cNvPr id="0" name=""/>
        <dsp:cNvSpPr/>
      </dsp:nvSpPr>
      <dsp:spPr>
        <a:xfrm>
          <a:off x="3731779" y="2672352"/>
          <a:ext cx="1546056" cy="1546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GB" sz="6500" kern="1200" smtClean="0"/>
            <a:t>B3</a:t>
          </a:r>
          <a:endParaRPr lang="en-GB" sz="6500" kern="1200" dirty="0"/>
        </a:p>
      </dsp:txBody>
      <dsp:txXfrm>
        <a:off x="3958194" y="2898767"/>
        <a:ext cx="1093226" cy="1093226"/>
      </dsp:txXfrm>
    </dsp:sp>
    <dsp:sp modelId="{A7D01914-38FA-403C-904F-D39FBA996E17}">
      <dsp:nvSpPr>
        <dsp:cNvPr id="0" name=""/>
        <dsp:cNvSpPr/>
      </dsp:nvSpPr>
      <dsp:spPr>
        <a:xfrm rot="16200000">
          <a:off x="3979073" y="2131400"/>
          <a:ext cx="1051468" cy="30434"/>
        </a:xfrm>
        <a:custGeom>
          <a:avLst/>
          <a:gdLst/>
          <a:ahLst/>
          <a:cxnLst/>
          <a:rect l="0" t="0" r="0" b="0"/>
          <a:pathLst>
            <a:path>
              <a:moveTo>
                <a:pt x="0" y="15217"/>
              </a:moveTo>
              <a:lnTo>
                <a:pt x="1051468"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78521" y="2120330"/>
        <a:ext cx="52573" cy="52573"/>
      </dsp:txXfrm>
    </dsp:sp>
    <dsp:sp modelId="{DD271CB4-7252-4CFC-8673-BB00615722EC}">
      <dsp:nvSpPr>
        <dsp:cNvPr id="0" name=""/>
        <dsp:cNvSpPr/>
      </dsp:nvSpPr>
      <dsp:spPr>
        <a:xfrm>
          <a:off x="3549979" y="9304"/>
          <a:ext cx="1909658" cy="16115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Population </a:t>
          </a:r>
        </a:p>
        <a:p>
          <a:pPr lvl="0" algn="ctr" defTabSz="711200">
            <a:lnSpc>
              <a:spcPct val="90000"/>
            </a:lnSpc>
            <a:spcBef>
              <a:spcPct val="0"/>
            </a:spcBef>
            <a:spcAft>
              <a:spcPct val="35000"/>
            </a:spcAft>
          </a:pPr>
          <a:r>
            <a:rPr lang="en-GB" sz="1600" kern="1200" dirty="0" smtClean="0"/>
            <a:t>And</a:t>
          </a:r>
        </a:p>
        <a:p>
          <a:pPr lvl="0" algn="ctr" defTabSz="711200">
            <a:lnSpc>
              <a:spcPct val="90000"/>
            </a:lnSpc>
            <a:spcBef>
              <a:spcPct val="0"/>
            </a:spcBef>
            <a:spcAft>
              <a:spcPct val="35000"/>
            </a:spcAft>
          </a:pPr>
          <a:r>
            <a:rPr lang="en-GB" sz="1600" kern="1200" dirty="0" smtClean="0"/>
            <a:t>Pollution</a:t>
          </a:r>
          <a:endParaRPr lang="en-GB" sz="1600" kern="1200" dirty="0"/>
        </a:p>
      </dsp:txBody>
      <dsp:txXfrm>
        <a:off x="3829642" y="245314"/>
        <a:ext cx="1350332" cy="1139558"/>
      </dsp:txXfrm>
    </dsp:sp>
    <dsp:sp modelId="{7CD4AECD-739D-45D7-B5B1-F3BDC075DF17}">
      <dsp:nvSpPr>
        <dsp:cNvPr id="0" name=""/>
        <dsp:cNvSpPr/>
      </dsp:nvSpPr>
      <dsp:spPr>
        <a:xfrm rot="18900000">
          <a:off x="4907761" y="2536723"/>
          <a:ext cx="980973" cy="30434"/>
        </a:xfrm>
        <a:custGeom>
          <a:avLst/>
          <a:gdLst/>
          <a:ahLst/>
          <a:cxnLst/>
          <a:rect l="0" t="0" r="0" b="0"/>
          <a:pathLst>
            <a:path>
              <a:moveTo>
                <a:pt x="0" y="15217"/>
              </a:moveTo>
              <a:lnTo>
                <a:pt x="980973"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373724" y="2527416"/>
        <a:ext cx="49048" cy="49048"/>
      </dsp:txXfrm>
    </dsp:sp>
    <dsp:sp modelId="{D89B9C5A-0B2C-4488-9BEB-5380785FF186}">
      <dsp:nvSpPr>
        <dsp:cNvPr id="0" name=""/>
        <dsp:cNvSpPr/>
      </dsp:nvSpPr>
      <dsp:spPr>
        <a:xfrm>
          <a:off x="5413343" y="768913"/>
          <a:ext cx="1902716" cy="16331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Classification</a:t>
          </a:r>
          <a:endParaRPr lang="en-GB" sz="1800" kern="1200" dirty="0"/>
        </a:p>
      </dsp:txBody>
      <dsp:txXfrm>
        <a:off x="5691989" y="1008082"/>
        <a:ext cx="1345424" cy="1154808"/>
      </dsp:txXfrm>
    </dsp:sp>
    <dsp:sp modelId="{5803204E-DABF-48E9-B00B-16C8EEE2B108}">
      <dsp:nvSpPr>
        <dsp:cNvPr id="0" name=""/>
        <dsp:cNvSpPr/>
      </dsp:nvSpPr>
      <dsp:spPr>
        <a:xfrm>
          <a:off x="5277836" y="3430163"/>
          <a:ext cx="949846" cy="30434"/>
        </a:xfrm>
        <a:custGeom>
          <a:avLst/>
          <a:gdLst/>
          <a:ahLst/>
          <a:cxnLst/>
          <a:rect l="0" t="0" r="0" b="0"/>
          <a:pathLst>
            <a:path>
              <a:moveTo>
                <a:pt x="0" y="15217"/>
              </a:moveTo>
              <a:lnTo>
                <a:pt x="949846"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729013" y="3421634"/>
        <a:ext cx="47492" cy="47492"/>
      </dsp:txXfrm>
    </dsp:sp>
    <dsp:sp modelId="{E8078C30-AF03-44F5-8DE0-357D64189517}">
      <dsp:nvSpPr>
        <dsp:cNvPr id="0" name=""/>
        <dsp:cNvSpPr/>
      </dsp:nvSpPr>
      <dsp:spPr>
        <a:xfrm>
          <a:off x="6227683" y="2571286"/>
          <a:ext cx="1814823" cy="1748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Sustainability</a:t>
          </a:r>
          <a:endParaRPr lang="en-GB" sz="1800" kern="1200" dirty="0"/>
        </a:p>
      </dsp:txBody>
      <dsp:txXfrm>
        <a:off x="6493458" y="2827302"/>
        <a:ext cx="1283273" cy="1236156"/>
      </dsp:txXfrm>
    </dsp:sp>
    <dsp:sp modelId="{26EC5609-B10A-4AB4-9A15-19E3FAA4BC61}">
      <dsp:nvSpPr>
        <dsp:cNvPr id="0" name=""/>
        <dsp:cNvSpPr/>
      </dsp:nvSpPr>
      <dsp:spPr>
        <a:xfrm rot="2700000">
          <a:off x="4892640" y="4360110"/>
          <a:ext cx="1084229" cy="30434"/>
        </a:xfrm>
        <a:custGeom>
          <a:avLst/>
          <a:gdLst/>
          <a:ahLst/>
          <a:cxnLst/>
          <a:rect l="0" t="0" r="0" b="0"/>
          <a:pathLst>
            <a:path>
              <a:moveTo>
                <a:pt x="0" y="15217"/>
              </a:moveTo>
              <a:lnTo>
                <a:pt x="1084229"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407649" y="4348221"/>
        <a:ext cx="54211" cy="54211"/>
      </dsp:txXfrm>
    </dsp:sp>
    <dsp:sp modelId="{E3F7225F-DD00-4A30-9E8F-9B097735AEF7}">
      <dsp:nvSpPr>
        <dsp:cNvPr id="0" name=""/>
        <dsp:cNvSpPr/>
      </dsp:nvSpPr>
      <dsp:spPr>
        <a:xfrm>
          <a:off x="5591673" y="4532245"/>
          <a:ext cx="1546056" cy="1546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Energy Flow</a:t>
          </a:r>
          <a:endParaRPr lang="en-GB" sz="1800" kern="1200" dirty="0"/>
        </a:p>
      </dsp:txBody>
      <dsp:txXfrm>
        <a:off x="5818088" y="4758660"/>
        <a:ext cx="1093226" cy="1093226"/>
      </dsp:txXfrm>
    </dsp:sp>
    <dsp:sp modelId="{FD3950EF-1BD3-475B-943C-662118064AA4}">
      <dsp:nvSpPr>
        <dsp:cNvPr id="0" name=""/>
        <dsp:cNvSpPr/>
      </dsp:nvSpPr>
      <dsp:spPr>
        <a:xfrm rot="5407797">
          <a:off x="3955044" y="4749958"/>
          <a:ext cx="1093541" cy="30434"/>
        </a:xfrm>
        <a:custGeom>
          <a:avLst/>
          <a:gdLst/>
          <a:ahLst/>
          <a:cxnLst/>
          <a:rect l="0" t="0" r="0" b="0"/>
          <a:pathLst>
            <a:path>
              <a:moveTo>
                <a:pt x="0" y="15217"/>
              </a:moveTo>
              <a:lnTo>
                <a:pt x="1093541"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4474476" y="4737837"/>
        <a:ext cx="54677" cy="54677"/>
      </dsp:txXfrm>
    </dsp:sp>
    <dsp:sp modelId="{7C06363F-D1F5-4B42-B776-50A118FF0366}">
      <dsp:nvSpPr>
        <dsp:cNvPr id="0" name=""/>
        <dsp:cNvSpPr/>
      </dsp:nvSpPr>
      <dsp:spPr>
        <a:xfrm>
          <a:off x="3725793" y="5311943"/>
          <a:ext cx="1546056" cy="1546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Recycling</a:t>
          </a:r>
          <a:endParaRPr lang="en-GB" sz="1800" kern="1200" dirty="0"/>
        </a:p>
      </dsp:txBody>
      <dsp:txXfrm>
        <a:off x="3952208" y="5538358"/>
        <a:ext cx="1093226" cy="1093226"/>
      </dsp:txXfrm>
    </dsp:sp>
    <dsp:sp modelId="{D30F559B-DDF3-4B0F-B31A-B8C7EBC7CA30}">
      <dsp:nvSpPr>
        <dsp:cNvPr id="0" name=""/>
        <dsp:cNvSpPr/>
      </dsp:nvSpPr>
      <dsp:spPr>
        <a:xfrm rot="8104779">
          <a:off x="3103664" y="4328965"/>
          <a:ext cx="999679" cy="30434"/>
        </a:xfrm>
        <a:custGeom>
          <a:avLst/>
          <a:gdLst/>
          <a:ahLst/>
          <a:cxnLst/>
          <a:rect l="0" t="0" r="0" b="0"/>
          <a:pathLst>
            <a:path>
              <a:moveTo>
                <a:pt x="0" y="15217"/>
              </a:moveTo>
              <a:lnTo>
                <a:pt x="999679"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578512" y="4319190"/>
        <a:ext cx="49983" cy="49983"/>
      </dsp:txXfrm>
    </dsp:sp>
    <dsp:sp modelId="{F008EA24-EF23-4450-BF8C-6868291D6B49}">
      <dsp:nvSpPr>
        <dsp:cNvPr id="0" name=""/>
        <dsp:cNvSpPr/>
      </dsp:nvSpPr>
      <dsp:spPr>
        <a:xfrm>
          <a:off x="1708798" y="4510263"/>
          <a:ext cx="1872243" cy="15796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Interdependence</a:t>
          </a:r>
          <a:endParaRPr lang="en-GB" sz="1400" kern="1200" dirty="0"/>
        </a:p>
      </dsp:txBody>
      <dsp:txXfrm>
        <a:off x="1982982" y="4741602"/>
        <a:ext cx="1323875" cy="1117005"/>
      </dsp:txXfrm>
    </dsp:sp>
    <dsp:sp modelId="{4320A92D-FA82-4538-96EA-F3781F0E44F0}">
      <dsp:nvSpPr>
        <dsp:cNvPr id="0" name=""/>
        <dsp:cNvSpPr/>
      </dsp:nvSpPr>
      <dsp:spPr>
        <a:xfrm rot="10800000">
          <a:off x="2647550" y="3430163"/>
          <a:ext cx="1084229" cy="30434"/>
        </a:xfrm>
        <a:custGeom>
          <a:avLst/>
          <a:gdLst/>
          <a:ahLst/>
          <a:cxnLst/>
          <a:rect l="0" t="0" r="0" b="0"/>
          <a:pathLst>
            <a:path>
              <a:moveTo>
                <a:pt x="0" y="15217"/>
              </a:moveTo>
              <a:lnTo>
                <a:pt x="1084229"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162559" y="3418274"/>
        <a:ext cx="54211" cy="54211"/>
      </dsp:txXfrm>
    </dsp:sp>
    <dsp:sp modelId="{7557619F-9B09-4153-BA63-3F78463ABA54}">
      <dsp:nvSpPr>
        <dsp:cNvPr id="0" name=""/>
        <dsp:cNvSpPr/>
      </dsp:nvSpPr>
      <dsp:spPr>
        <a:xfrm>
          <a:off x="1101493" y="2672352"/>
          <a:ext cx="1546056" cy="1546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Adaptations</a:t>
          </a:r>
          <a:endParaRPr lang="en-GB" sz="1600" kern="1200" dirty="0"/>
        </a:p>
      </dsp:txBody>
      <dsp:txXfrm>
        <a:off x="1327908" y="2898767"/>
        <a:ext cx="1093226" cy="1093226"/>
      </dsp:txXfrm>
    </dsp:sp>
    <dsp:sp modelId="{CC3EDA72-7272-4F3A-B702-107C88BB9F50}">
      <dsp:nvSpPr>
        <dsp:cNvPr id="0" name=""/>
        <dsp:cNvSpPr/>
      </dsp:nvSpPr>
      <dsp:spPr>
        <a:xfrm rot="13500000">
          <a:off x="3183747" y="2562763"/>
          <a:ext cx="907321" cy="30434"/>
        </a:xfrm>
        <a:custGeom>
          <a:avLst/>
          <a:gdLst/>
          <a:ahLst/>
          <a:cxnLst/>
          <a:rect l="0" t="0" r="0" b="0"/>
          <a:pathLst>
            <a:path>
              <a:moveTo>
                <a:pt x="0" y="15217"/>
              </a:moveTo>
              <a:lnTo>
                <a:pt x="907321" y="15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614725" y="2555297"/>
        <a:ext cx="45366" cy="45366"/>
      </dsp:txXfrm>
    </dsp:sp>
    <dsp:sp modelId="{1C0C49AA-E280-4A9A-949C-440687DB1055}">
      <dsp:nvSpPr>
        <dsp:cNvPr id="0" name=""/>
        <dsp:cNvSpPr/>
      </dsp:nvSpPr>
      <dsp:spPr>
        <a:xfrm>
          <a:off x="1667049" y="661215"/>
          <a:ext cx="1955730" cy="18485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Natural</a:t>
          </a:r>
          <a:endParaRPr lang="en-GB" sz="1600" kern="1200" dirty="0" smtClean="0"/>
        </a:p>
        <a:p>
          <a:pPr lvl="0" algn="ctr" defTabSz="800100">
            <a:lnSpc>
              <a:spcPct val="90000"/>
            </a:lnSpc>
            <a:spcBef>
              <a:spcPct val="0"/>
            </a:spcBef>
            <a:spcAft>
              <a:spcPct val="35000"/>
            </a:spcAft>
          </a:pPr>
          <a:r>
            <a:rPr lang="en-GB" sz="1600" kern="1200" dirty="0" smtClean="0"/>
            <a:t>Selection</a:t>
          </a:r>
          <a:endParaRPr lang="en-GB" sz="1600" kern="1200" dirty="0"/>
        </a:p>
      </dsp:txBody>
      <dsp:txXfrm>
        <a:off x="1953459" y="931928"/>
        <a:ext cx="1382910" cy="1307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E2943-656A-40D1-9DAD-894C1798551B}">
      <dsp:nvSpPr>
        <dsp:cNvPr id="0" name=""/>
        <dsp:cNvSpPr/>
      </dsp:nvSpPr>
      <dsp:spPr>
        <a:xfrm>
          <a:off x="1639210" y="-19483"/>
          <a:ext cx="1422943" cy="732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More prey means predator population grows</a:t>
          </a:r>
          <a:endParaRPr lang="en-GB" sz="1300" kern="1200" dirty="0"/>
        </a:p>
      </dsp:txBody>
      <dsp:txXfrm>
        <a:off x="1674973" y="16280"/>
        <a:ext cx="1351417" cy="661083"/>
      </dsp:txXfrm>
    </dsp:sp>
    <dsp:sp modelId="{7AE65803-1B32-4942-990E-99B3BBCBE2B5}">
      <dsp:nvSpPr>
        <dsp:cNvPr id="0" name=""/>
        <dsp:cNvSpPr/>
      </dsp:nvSpPr>
      <dsp:spPr>
        <a:xfrm>
          <a:off x="1270133" y="346820"/>
          <a:ext cx="2161097" cy="2161097"/>
        </a:xfrm>
        <a:custGeom>
          <a:avLst/>
          <a:gdLst/>
          <a:ahLst/>
          <a:cxnLst/>
          <a:rect l="0" t="0" r="0" b="0"/>
          <a:pathLst>
            <a:path>
              <a:moveTo>
                <a:pt x="1844237" y="316111"/>
              </a:moveTo>
              <a:arcTo wR="1080548" hR="1080548" stAng="18898317" swAng="68768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2DA88CD-1CAF-4171-AE50-7301F4C1F9C3}">
      <dsp:nvSpPr>
        <dsp:cNvPr id="0" name=""/>
        <dsp:cNvSpPr/>
      </dsp:nvSpPr>
      <dsp:spPr>
        <a:xfrm>
          <a:off x="2682127" y="890766"/>
          <a:ext cx="1498206" cy="10732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More predators means fewer prey</a:t>
          </a:r>
          <a:endParaRPr lang="en-GB" sz="1300" kern="1200" dirty="0"/>
        </a:p>
      </dsp:txBody>
      <dsp:txXfrm>
        <a:off x="2734517" y="943156"/>
        <a:ext cx="1393426" cy="968425"/>
      </dsp:txXfrm>
    </dsp:sp>
    <dsp:sp modelId="{62930107-B911-45C6-99C1-AC8EC6C5B19B}">
      <dsp:nvSpPr>
        <dsp:cNvPr id="0" name=""/>
        <dsp:cNvSpPr/>
      </dsp:nvSpPr>
      <dsp:spPr>
        <a:xfrm>
          <a:off x="1270133" y="346820"/>
          <a:ext cx="2161097" cy="2161097"/>
        </a:xfrm>
        <a:custGeom>
          <a:avLst/>
          <a:gdLst/>
          <a:ahLst/>
          <a:cxnLst/>
          <a:rect l="0" t="0" r="0" b="0"/>
          <a:pathLst>
            <a:path>
              <a:moveTo>
                <a:pt x="1983990" y="1673320"/>
              </a:moveTo>
              <a:arcTo wR="1080548" hR="1080548" stAng="1996197" swAng="63311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8FF2F1D-27B4-424F-82BE-25F1A289CDAF}">
      <dsp:nvSpPr>
        <dsp:cNvPr id="0" name=""/>
        <dsp:cNvSpPr/>
      </dsp:nvSpPr>
      <dsp:spPr>
        <a:xfrm>
          <a:off x="1618124" y="2181125"/>
          <a:ext cx="1465114" cy="6535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Predators starve, numbers reduce</a:t>
          </a:r>
          <a:endParaRPr lang="en-GB" sz="1300" kern="1200" dirty="0"/>
        </a:p>
      </dsp:txBody>
      <dsp:txXfrm>
        <a:off x="1650029" y="2213030"/>
        <a:ext cx="1401304" cy="589774"/>
      </dsp:txXfrm>
    </dsp:sp>
    <dsp:sp modelId="{4C36BA4C-0930-4F1A-858A-594312A04D19}">
      <dsp:nvSpPr>
        <dsp:cNvPr id="0" name=""/>
        <dsp:cNvSpPr/>
      </dsp:nvSpPr>
      <dsp:spPr>
        <a:xfrm>
          <a:off x="1270133" y="346820"/>
          <a:ext cx="2161097" cy="2161097"/>
        </a:xfrm>
        <a:custGeom>
          <a:avLst/>
          <a:gdLst/>
          <a:ahLst/>
          <a:cxnLst/>
          <a:rect l="0" t="0" r="0" b="0"/>
          <a:pathLst>
            <a:path>
              <a:moveTo>
                <a:pt x="287026" y="1813970"/>
              </a:moveTo>
              <a:arcTo wR="1080548" hR="1080548" stAng="8235239" swAng="8319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8EA0FD-4F6D-484F-9DA1-39D6A3AEADEB}">
      <dsp:nvSpPr>
        <dsp:cNvPr id="0" name=""/>
        <dsp:cNvSpPr/>
      </dsp:nvSpPr>
      <dsp:spPr>
        <a:xfrm>
          <a:off x="631099" y="982529"/>
          <a:ext cx="1278069" cy="889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Prey numbers increase due to fewer predators</a:t>
          </a:r>
          <a:endParaRPr lang="en-GB" sz="1300" kern="1200" dirty="0"/>
        </a:p>
      </dsp:txBody>
      <dsp:txXfrm>
        <a:off x="674530" y="1025960"/>
        <a:ext cx="1191207" cy="802816"/>
      </dsp:txXfrm>
    </dsp:sp>
    <dsp:sp modelId="{0165C206-1111-48A6-A2D5-1F0B049CA1A8}">
      <dsp:nvSpPr>
        <dsp:cNvPr id="0" name=""/>
        <dsp:cNvSpPr/>
      </dsp:nvSpPr>
      <dsp:spPr>
        <a:xfrm>
          <a:off x="1270133" y="346820"/>
          <a:ext cx="2161097" cy="2161097"/>
        </a:xfrm>
        <a:custGeom>
          <a:avLst/>
          <a:gdLst/>
          <a:ahLst/>
          <a:cxnLst/>
          <a:rect l="0" t="0" r="0" b="0"/>
          <a:pathLst>
            <a:path>
              <a:moveTo>
                <a:pt x="137082" y="553806"/>
              </a:moveTo>
              <a:arcTo wR="1080548" hR="1080548" stAng="12550492" swAng="88679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F19DA-D0AC-40F1-B602-ED00108EDA6A}" type="datetimeFigureOut">
              <a:rPr lang="en-GB" smtClean="0"/>
              <a:pPr/>
              <a:t>24/02/2015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09FB9-CF0F-4BE8-A04F-909DCF34601F}" type="slidenum">
              <a:rPr lang="en-GB" smtClean="0"/>
              <a:pPr/>
              <a:t>‹#›</a:t>
            </a:fld>
            <a:endParaRPr lang="en-GB"/>
          </a:p>
        </p:txBody>
      </p:sp>
    </p:spTree>
    <p:extLst>
      <p:ext uri="{BB962C8B-B14F-4D97-AF65-F5344CB8AC3E}">
        <p14:creationId xmlns:p14="http://schemas.microsoft.com/office/powerpoint/2010/main" val="2015850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209FB9-CF0F-4BE8-A04F-909DCF34601F}" type="slidenum">
              <a:rPr lang="en-GB" smtClean="0"/>
              <a:pPr/>
              <a:t>5</a:t>
            </a:fld>
            <a:endParaRPr lang="en-GB"/>
          </a:p>
        </p:txBody>
      </p:sp>
    </p:spTree>
    <p:extLst>
      <p:ext uri="{BB962C8B-B14F-4D97-AF65-F5344CB8AC3E}">
        <p14:creationId xmlns:p14="http://schemas.microsoft.com/office/powerpoint/2010/main" val="4856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53838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174411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380184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382426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55870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206653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280399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85060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288612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34190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FC9C4-FDC3-4301-BF51-6E53690A0E7B}"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E0AB4-3292-4C02-B8B8-305E4C21748D}" type="slidenum">
              <a:rPr lang="en-GB" smtClean="0"/>
              <a:pPr/>
              <a:t>‹#›</a:t>
            </a:fld>
            <a:endParaRPr lang="en-GB"/>
          </a:p>
        </p:txBody>
      </p:sp>
    </p:spTree>
    <p:extLst>
      <p:ext uri="{BB962C8B-B14F-4D97-AF65-F5344CB8AC3E}">
        <p14:creationId xmlns:p14="http://schemas.microsoft.com/office/powerpoint/2010/main" val="220188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FC9C4-FDC3-4301-BF51-6E53690A0E7B}" type="datetimeFigureOut">
              <a:rPr lang="en-GB" smtClean="0"/>
              <a:pPr/>
              <a:t>24/02/2015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E0AB4-3292-4C02-B8B8-305E4C21748D}" type="slidenum">
              <a:rPr lang="en-GB" smtClean="0"/>
              <a:pPr/>
              <a:t>‹#›</a:t>
            </a:fld>
            <a:endParaRPr lang="en-GB"/>
          </a:p>
        </p:txBody>
      </p:sp>
    </p:spTree>
    <p:extLst>
      <p:ext uri="{BB962C8B-B14F-4D97-AF65-F5344CB8AC3E}">
        <p14:creationId xmlns:p14="http://schemas.microsoft.com/office/powerpoint/2010/main" val="3395396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gif"/><Relationship Id="rId11" Type="http://schemas.openxmlformats.org/officeDocument/2006/relationships/slide" Target="slide1.xml"/><Relationship Id="rId5" Type="http://schemas.openxmlformats.org/officeDocument/2006/relationships/image" Target="../media/image6.gif"/><Relationship Id="rId10" Type="http://schemas.openxmlformats.org/officeDocument/2006/relationships/image" Target="../media/image11.gif"/><Relationship Id="rId4" Type="http://schemas.openxmlformats.org/officeDocument/2006/relationships/image" Target="../media/image5.gif"/><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2.jpeg"/><Relationship Id="rId7"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3.jpe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9735645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82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Classification</a:t>
            </a:r>
            <a:endParaRPr lang="en-GB" dirty="0"/>
          </a:p>
        </p:txBody>
      </p:sp>
      <p:sp>
        <p:nvSpPr>
          <p:cNvPr id="4" name="TextBox 3">
            <a:hlinkClick r:id="rId2" action="ppaction://hlinksldjump"/>
          </p:cNvPr>
          <p:cNvSpPr txBox="1"/>
          <p:nvPr/>
        </p:nvSpPr>
        <p:spPr>
          <a:xfrm>
            <a:off x="7884366" y="6381328"/>
            <a:ext cx="122627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dirty="0" smtClean="0"/>
              <a:t>HOME</a:t>
            </a:r>
            <a:endParaRPr lang="en-GB" dirty="0"/>
          </a:p>
        </p:txBody>
      </p:sp>
      <p:cxnSp>
        <p:nvCxnSpPr>
          <p:cNvPr id="19" name="Straight Connector 18"/>
          <p:cNvCxnSpPr/>
          <p:nvPr/>
        </p:nvCxnSpPr>
        <p:spPr>
          <a:xfrm flipV="1">
            <a:off x="486213" y="4419886"/>
            <a:ext cx="4013779" cy="1722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419872" y="1415279"/>
            <a:ext cx="0" cy="30243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73873" y="1412776"/>
            <a:ext cx="8078" cy="33799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499992" y="4419886"/>
            <a:ext cx="4196145" cy="702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483768" y="620688"/>
            <a:ext cx="3888432"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3200" dirty="0" smtClean="0"/>
              <a:t>Species</a:t>
            </a:r>
          </a:p>
        </p:txBody>
      </p:sp>
      <p:sp>
        <p:nvSpPr>
          <p:cNvPr id="72" name="Rectangular Callout 71"/>
          <p:cNvSpPr/>
          <p:nvPr/>
        </p:nvSpPr>
        <p:spPr>
          <a:xfrm>
            <a:off x="2843808" y="1772816"/>
            <a:ext cx="3312368" cy="1492462"/>
          </a:xfrm>
          <a:prstGeom prst="wedge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 species is a group of organisms that can interbreed to produce fertile offspring. Individuals of the same species have more characteristics in common than they do with organisms of a different species</a:t>
            </a:r>
          </a:p>
        </p:txBody>
      </p:sp>
      <p:sp>
        <p:nvSpPr>
          <p:cNvPr id="74" name="Rectangle 73"/>
          <p:cNvSpPr/>
          <p:nvPr/>
        </p:nvSpPr>
        <p:spPr>
          <a:xfrm>
            <a:off x="3786241" y="4423400"/>
            <a:ext cx="1748492"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GB" b="1" dirty="0"/>
              <a:t>Binomial system</a:t>
            </a:r>
          </a:p>
        </p:txBody>
      </p:sp>
      <p:sp>
        <p:nvSpPr>
          <p:cNvPr id="75" name="Rectangular Callout 74"/>
          <p:cNvSpPr/>
          <p:nvPr/>
        </p:nvSpPr>
        <p:spPr>
          <a:xfrm>
            <a:off x="3786241" y="4797831"/>
            <a:ext cx="1748492" cy="1492462"/>
          </a:xfrm>
          <a:prstGeom prst="wedge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Each </a:t>
            </a:r>
            <a:r>
              <a:rPr lang="en-GB" sz="1400" dirty="0"/>
              <a:t>species is given a name using Latin words, so that the same name can be used all over the world.</a:t>
            </a:r>
          </a:p>
        </p:txBody>
      </p:sp>
      <p:pic>
        <p:nvPicPr>
          <p:cNvPr id="1026" name="Picture 2" descr="A cladograp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797152"/>
            <a:ext cx="1512168" cy="1512168"/>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p:cNvSpPr/>
          <p:nvPr/>
        </p:nvSpPr>
        <p:spPr>
          <a:xfrm>
            <a:off x="5534733" y="4428499"/>
            <a:ext cx="316140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b="1" dirty="0" smtClean="0"/>
              <a:t>Evolutionary Tree</a:t>
            </a:r>
            <a:endParaRPr lang="en-GB" b="1" dirty="0"/>
          </a:p>
        </p:txBody>
      </p:sp>
      <p:sp>
        <p:nvSpPr>
          <p:cNvPr id="78" name="Rectangular Callout 77"/>
          <p:cNvSpPr/>
          <p:nvPr/>
        </p:nvSpPr>
        <p:spPr>
          <a:xfrm>
            <a:off x="7236296" y="4817717"/>
            <a:ext cx="1459841" cy="1492462"/>
          </a:xfrm>
          <a:prstGeom prst="wedge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species A and B share a common ancestor. Species F and G share a common ancestor, which itself shared a common ancestor with species E.</a:t>
            </a:r>
            <a:r>
              <a:rPr lang="en-GB" sz="1100" dirty="0" smtClean="0"/>
              <a:t>.</a:t>
            </a:r>
            <a:endParaRPr lang="en-GB" sz="1100" dirty="0"/>
          </a:p>
        </p:txBody>
      </p:sp>
      <p:cxnSp>
        <p:nvCxnSpPr>
          <p:cNvPr id="80" name="Straight Connector 79"/>
          <p:cNvCxnSpPr/>
          <p:nvPr/>
        </p:nvCxnSpPr>
        <p:spPr>
          <a:xfrm>
            <a:off x="5534733" y="6290293"/>
            <a:ext cx="1701563" cy="1138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6228184" y="1415279"/>
            <a:ext cx="0" cy="30243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8696137" y="1386297"/>
            <a:ext cx="0" cy="343142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8" name="Content Placeholder 37"/>
          <p:cNvSpPr>
            <a:spLocks noGrp="1"/>
          </p:cNvSpPr>
          <p:nvPr>
            <p:ph idx="1"/>
          </p:nvPr>
        </p:nvSpPr>
        <p:spPr>
          <a:xfrm>
            <a:off x="539552" y="6858000"/>
            <a:ext cx="8229600" cy="4525963"/>
          </a:xfrm>
        </p:spPr>
        <p:txBody>
          <a:bodyPr/>
          <a:lstStyle/>
          <a:p>
            <a:pPr>
              <a:buNone/>
            </a:pPr>
            <a:endParaRPr lang="en-GB" dirty="0"/>
          </a:p>
        </p:txBody>
      </p:sp>
    </p:spTree>
    <p:extLst>
      <p:ext uri="{BB962C8B-B14F-4D97-AF65-F5344CB8AC3E}">
        <p14:creationId xmlns:p14="http://schemas.microsoft.com/office/powerpoint/2010/main" val="145357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706851" y="4682780"/>
            <a:ext cx="3272351"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smtClean="0"/>
              <a:t>Biomass Pyramid</a:t>
            </a:r>
            <a:endParaRPr lang="en-GB" sz="1600" dirty="0"/>
          </a:p>
        </p:txBody>
      </p:sp>
      <p:pic>
        <p:nvPicPr>
          <p:cNvPr id="2052" name="Picture 4" descr="An example of a food we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3834" y="2852936"/>
            <a:ext cx="3527990" cy="18733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Energy Flow</a:t>
            </a:r>
            <a:endParaRPr lang="en-GB" dirty="0"/>
          </a:p>
        </p:txBody>
      </p:sp>
      <p:sp>
        <p:nvSpPr>
          <p:cNvPr id="5" name="TextBox 4"/>
          <p:cNvSpPr txBox="1"/>
          <p:nvPr/>
        </p:nvSpPr>
        <p:spPr>
          <a:xfrm>
            <a:off x="450776" y="1412776"/>
            <a:ext cx="453650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a:t>Food Chains - feeding relationships in a </a:t>
            </a:r>
            <a:r>
              <a:rPr lang="en-GB" sz="1600" dirty="0" smtClean="0"/>
              <a:t>habitat.</a:t>
            </a:r>
            <a:endParaRPr lang="en-GB" sz="1600" dirty="0"/>
          </a:p>
        </p:txBody>
      </p:sp>
      <p:graphicFrame>
        <p:nvGraphicFramePr>
          <p:cNvPr id="6" name="Table 5"/>
          <p:cNvGraphicFramePr>
            <a:graphicFrameLocks noGrp="1"/>
          </p:cNvGraphicFramePr>
          <p:nvPr>
            <p:extLst>
              <p:ext uri="{D42A27DB-BD31-4B8C-83A1-F6EECF244321}">
                <p14:modId xmlns:p14="http://schemas.microsoft.com/office/powerpoint/2010/main" val="2418958340"/>
              </p:ext>
            </p:extLst>
          </p:nvPr>
        </p:nvGraphicFramePr>
        <p:xfrm>
          <a:off x="474548" y="1751330"/>
          <a:ext cx="4512732" cy="2921430"/>
        </p:xfrm>
        <a:graphic>
          <a:graphicData uri="http://schemas.openxmlformats.org/drawingml/2006/table">
            <a:tbl>
              <a:tblPr>
                <a:tableStyleId>{3C2FFA5D-87B4-456A-9821-1D502468CF0F}</a:tableStyleId>
              </a:tblPr>
              <a:tblGrid>
                <a:gridCol w="2256366"/>
                <a:gridCol w="2256366"/>
              </a:tblGrid>
              <a:tr h="219856">
                <a:tc>
                  <a:txBody>
                    <a:bodyPr/>
                    <a:lstStyle/>
                    <a:p>
                      <a:pPr algn="ctr" fontAlgn="t"/>
                      <a:r>
                        <a:rPr lang="en-GB" sz="1050" dirty="0" smtClean="0">
                          <a:effectLst/>
                        </a:rPr>
                        <a:t>Word</a:t>
                      </a:r>
                      <a:endParaRPr lang="en-GB" sz="1050" b="1" i="0" dirty="0">
                        <a:effectLst/>
                      </a:endParaRPr>
                    </a:p>
                  </a:txBody>
                  <a:tcPr marL="63567" marR="39729" marT="63567" marB="15892"/>
                </a:tc>
                <a:tc>
                  <a:txBody>
                    <a:bodyPr/>
                    <a:lstStyle/>
                    <a:p>
                      <a:pPr algn="ctr" fontAlgn="t"/>
                      <a:r>
                        <a:rPr lang="en-GB" sz="1050" dirty="0" smtClean="0">
                          <a:effectLst/>
                        </a:rPr>
                        <a:t>Meaning</a:t>
                      </a:r>
                      <a:endParaRPr lang="en-GB" sz="1050" b="1" i="0" dirty="0">
                        <a:effectLst/>
                      </a:endParaRPr>
                    </a:p>
                  </a:txBody>
                  <a:tcPr marL="63567" marR="39729" marT="63567" marB="15892"/>
                </a:tc>
              </a:tr>
              <a:tr h="359066">
                <a:tc>
                  <a:txBody>
                    <a:bodyPr/>
                    <a:lstStyle/>
                    <a:p>
                      <a:pPr algn="ctr" fontAlgn="t"/>
                      <a:r>
                        <a:rPr lang="en-GB" sz="900" dirty="0">
                          <a:effectLst/>
                        </a:rPr>
                        <a:t>producers</a:t>
                      </a:r>
                    </a:p>
                  </a:txBody>
                  <a:tcPr marL="63567" marR="39729" marT="63567" marB="15892"/>
                </a:tc>
                <a:tc>
                  <a:txBody>
                    <a:bodyPr/>
                    <a:lstStyle/>
                    <a:p>
                      <a:pPr algn="l" fontAlgn="t"/>
                      <a:r>
                        <a:rPr lang="en-GB" sz="900" dirty="0">
                          <a:effectLst/>
                        </a:rPr>
                        <a:t>Green </a:t>
                      </a:r>
                      <a:r>
                        <a:rPr lang="en-GB" sz="900" dirty="0" smtClean="0">
                          <a:effectLst/>
                        </a:rPr>
                        <a:t>plants, phytoplankton </a:t>
                      </a:r>
                      <a:r>
                        <a:rPr lang="en-GB" sz="900" dirty="0">
                          <a:effectLst/>
                        </a:rPr>
                        <a:t>and algae. They make food by photosynthesis.</a:t>
                      </a:r>
                    </a:p>
                  </a:txBody>
                  <a:tcPr marL="63567" marR="39729" marT="63567" marB="15892"/>
                </a:tc>
              </a:tr>
              <a:tr h="498275">
                <a:tc>
                  <a:txBody>
                    <a:bodyPr/>
                    <a:lstStyle/>
                    <a:p>
                      <a:pPr algn="ctr" fontAlgn="t"/>
                      <a:r>
                        <a:rPr lang="en-GB" sz="900" dirty="0">
                          <a:effectLst/>
                        </a:rPr>
                        <a:t>primary consumers</a:t>
                      </a:r>
                    </a:p>
                  </a:txBody>
                  <a:tcPr marL="63567" marR="39729" marT="63567" marB="15892"/>
                </a:tc>
                <a:tc>
                  <a:txBody>
                    <a:bodyPr/>
                    <a:lstStyle/>
                    <a:p>
                      <a:pPr algn="l" fontAlgn="t"/>
                      <a:r>
                        <a:rPr lang="en-GB" sz="900">
                          <a:effectLst/>
                        </a:rPr>
                        <a:t>Usually eat plant material - they are herbivores. For example rabbits, caterpillars, cows and sheep.</a:t>
                      </a:r>
                    </a:p>
                  </a:txBody>
                  <a:tcPr marL="63567" marR="39729" marT="63567" marB="15892"/>
                </a:tc>
              </a:tr>
              <a:tr h="388347">
                <a:tc>
                  <a:txBody>
                    <a:bodyPr/>
                    <a:lstStyle/>
                    <a:p>
                      <a:pPr algn="ctr" fontAlgn="t"/>
                      <a:r>
                        <a:rPr lang="en-GB" sz="900" dirty="0">
                          <a:effectLst/>
                        </a:rPr>
                        <a:t>secondary consumers</a:t>
                      </a:r>
                    </a:p>
                  </a:txBody>
                  <a:tcPr marL="63567" marR="39729" marT="63567" marB="15892"/>
                </a:tc>
                <a:tc>
                  <a:txBody>
                    <a:bodyPr/>
                    <a:lstStyle/>
                    <a:p>
                      <a:pPr algn="l" fontAlgn="t"/>
                      <a:r>
                        <a:rPr lang="en-GB" sz="900">
                          <a:effectLst/>
                        </a:rPr>
                        <a:t>Usually eat animal material - they are carnivores. For example cats, dogs and lions.</a:t>
                      </a:r>
                    </a:p>
                  </a:txBody>
                  <a:tcPr marL="63567" marR="39729" marT="63567" marB="15892"/>
                </a:tc>
              </a:tr>
              <a:tr h="359066">
                <a:tc>
                  <a:txBody>
                    <a:bodyPr/>
                    <a:lstStyle/>
                    <a:p>
                      <a:pPr algn="ctr" fontAlgn="t"/>
                      <a:r>
                        <a:rPr lang="en-GB" sz="900">
                          <a:effectLst/>
                        </a:rPr>
                        <a:t>predators</a:t>
                      </a:r>
                    </a:p>
                  </a:txBody>
                  <a:tcPr marL="63567" marR="39729" marT="63567" marB="15892"/>
                </a:tc>
                <a:tc>
                  <a:txBody>
                    <a:bodyPr/>
                    <a:lstStyle/>
                    <a:p>
                      <a:pPr algn="l" fontAlgn="t"/>
                      <a:r>
                        <a:rPr lang="en-GB" sz="900">
                          <a:effectLst/>
                        </a:rPr>
                        <a:t>Kill for food. They are either secondary or tertiary consumers</a:t>
                      </a:r>
                    </a:p>
                  </a:txBody>
                  <a:tcPr marL="63567" marR="39729" marT="63567" marB="15892"/>
                </a:tc>
              </a:tr>
              <a:tr h="219856">
                <a:tc>
                  <a:txBody>
                    <a:bodyPr/>
                    <a:lstStyle/>
                    <a:p>
                      <a:pPr algn="ctr" fontAlgn="t"/>
                      <a:r>
                        <a:rPr lang="en-GB" sz="900" dirty="0">
                          <a:effectLst/>
                        </a:rPr>
                        <a:t>prey</a:t>
                      </a:r>
                    </a:p>
                  </a:txBody>
                  <a:tcPr marL="63567" marR="39729" marT="63567" marB="15892"/>
                </a:tc>
                <a:tc>
                  <a:txBody>
                    <a:bodyPr/>
                    <a:lstStyle/>
                    <a:p>
                      <a:pPr algn="l" fontAlgn="t"/>
                      <a:r>
                        <a:rPr lang="en-GB" sz="900" dirty="0">
                          <a:effectLst/>
                        </a:rPr>
                        <a:t>The animals </a:t>
                      </a:r>
                      <a:r>
                        <a:rPr lang="en-GB" sz="900" dirty="0" smtClean="0">
                          <a:effectLst/>
                        </a:rPr>
                        <a:t> that </a:t>
                      </a:r>
                      <a:r>
                        <a:rPr lang="en-GB" sz="900" dirty="0">
                          <a:effectLst/>
                        </a:rPr>
                        <a:t>predators feed on.</a:t>
                      </a:r>
                    </a:p>
                  </a:txBody>
                  <a:tcPr marL="63567" marR="39729" marT="63567" marB="15892"/>
                </a:tc>
              </a:tr>
              <a:tr h="359066">
                <a:tc>
                  <a:txBody>
                    <a:bodyPr/>
                    <a:lstStyle/>
                    <a:p>
                      <a:pPr algn="ctr" fontAlgn="t"/>
                      <a:r>
                        <a:rPr lang="en-GB" sz="900">
                          <a:effectLst/>
                        </a:rPr>
                        <a:t>scavengers</a:t>
                      </a:r>
                    </a:p>
                  </a:txBody>
                  <a:tcPr marL="63567" marR="39729" marT="63567" marB="15892"/>
                </a:tc>
                <a:tc>
                  <a:txBody>
                    <a:bodyPr/>
                    <a:lstStyle/>
                    <a:p>
                      <a:pPr algn="l" fontAlgn="t"/>
                      <a:r>
                        <a:rPr lang="en-GB" sz="900">
                          <a:effectLst/>
                        </a:rPr>
                        <a:t>Feed on dead animals. For example, crows, vultures and hyenas are scavengers.</a:t>
                      </a:r>
                    </a:p>
                  </a:txBody>
                  <a:tcPr marL="63567" marR="39729" marT="63567" marB="15892"/>
                </a:tc>
              </a:tr>
              <a:tr h="498275">
                <a:tc>
                  <a:txBody>
                    <a:bodyPr/>
                    <a:lstStyle/>
                    <a:p>
                      <a:pPr algn="ctr" fontAlgn="t"/>
                      <a:r>
                        <a:rPr lang="en-GB" sz="900" dirty="0">
                          <a:effectLst/>
                        </a:rPr>
                        <a:t>decomposers</a:t>
                      </a:r>
                    </a:p>
                  </a:txBody>
                  <a:tcPr marL="63567" marR="39729" marT="63567" marB="15892"/>
                </a:tc>
                <a:tc>
                  <a:txBody>
                    <a:bodyPr/>
                    <a:lstStyle/>
                    <a:p>
                      <a:pPr algn="l" fontAlgn="t"/>
                      <a:r>
                        <a:rPr lang="en-GB" sz="900" dirty="0">
                          <a:effectLst/>
                        </a:rPr>
                        <a:t>Feed on dead and decaying organisms, and on the undigested parts of plant and animal matter in faeces.</a:t>
                      </a:r>
                    </a:p>
                  </a:txBody>
                  <a:tcPr marL="63567" marR="39729" marT="63567" marB="15892"/>
                </a:tc>
              </a:tr>
            </a:tbl>
          </a:graphicData>
        </a:graphic>
      </p:graphicFrame>
      <p:cxnSp>
        <p:nvCxnSpPr>
          <p:cNvPr id="8" name="Straight Connector 7"/>
          <p:cNvCxnSpPr/>
          <p:nvPr/>
        </p:nvCxnSpPr>
        <p:spPr>
          <a:xfrm flipV="1">
            <a:off x="450776" y="1412776"/>
            <a:ext cx="23097" cy="54349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979202" y="1412776"/>
            <a:ext cx="8078" cy="5400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776" y="4653136"/>
            <a:ext cx="823398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79202" y="1412776"/>
            <a:ext cx="369725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smtClean="0"/>
              <a:t>Food Webs</a:t>
            </a:r>
            <a:endParaRPr lang="en-GB" sz="1600" dirty="0"/>
          </a:p>
        </p:txBody>
      </p:sp>
      <p:cxnSp>
        <p:nvCxnSpPr>
          <p:cNvPr id="18" name="Straight Connector 17"/>
          <p:cNvCxnSpPr/>
          <p:nvPr/>
        </p:nvCxnSpPr>
        <p:spPr>
          <a:xfrm flipV="1">
            <a:off x="8680718" y="1412776"/>
            <a:ext cx="4039" cy="54006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ular Callout 15"/>
          <p:cNvSpPr/>
          <p:nvPr/>
        </p:nvSpPr>
        <p:spPr>
          <a:xfrm>
            <a:off x="4987280" y="1751330"/>
            <a:ext cx="3689176" cy="88558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all the food chains in a habitat are joined up together they form a food web.</a:t>
            </a:r>
          </a:p>
        </p:txBody>
      </p:sp>
      <p:cxnSp>
        <p:nvCxnSpPr>
          <p:cNvPr id="28" name="Straight Connector 27"/>
          <p:cNvCxnSpPr/>
          <p:nvPr/>
        </p:nvCxnSpPr>
        <p:spPr>
          <a:xfrm flipV="1">
            <a:off x="462324" y="6847764"/>
            <a:ext cx="8220413" cy="102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979202" y="5037498"/>
            <a:ext cx="3697254"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250" dirty="0"/>
              <a:t>Some of the available energy goes into growth and the production of offspring. This energy becomes available to the next stage, but most of the available energy is used up in other ways. For example:</a:t>
            </a:r>
          </a:p>
          <a:p>
            <a:pPr marL="171450" indent="-171450">
              <a:buFont typeface="Arial" pitchFamily="34" charset="0"/>
              <a:buChar char="•"/>
            </a:pPr>
            <a:r>
              <a:rPr lang="en-GB" sz="1250" dirty="0"/>
              <a:t>energy released by respiration is used for movement and other life processes, and is eventually lost as heat to the surroundings</a:t>
            </a:r>
          </a:p>
          <a:p>
            <a:pPr marL="171450" indent="-171450">
              <a:buFont typeface="Arial" pitchFamily="34" charset="0"/>
              <a:buChar char="•"/>
            </a:pPr>
            <a:r>
              <a:rPr lang="en-GB" sz="1250" dirty="0"/>
              <a:t>energy is lost in waste materials, such as faeces</a:t>
            </a:r>
            <a:r>
              <a:rPr lang="en-GB" sz="1250" dirty="0" smtClean="0"/>
              <a:t>.</a:t>
            </a:r>
          </a:p>
          <a:p>
            <a:pPr marL="171450" indent="-171450">
              <a:buFont typeface="Arial" pitchFamily="34" charset="0"/>
              <a:buChar char="•"/>
            </a:pPr>
            <a:endParaRPr lang="en-GB" sz="1200" dirty="0"/>
          </a:p>
        </p:txBody>
      </p:sp>
      <p:sp>
        <p:nvSpPr>
          <p:cNvPr id="31" name="TextBox 30"/>
          <p:cNvSpPr txBox="1"/>
          <p:nvPr/>
        </p:nvSpPr>
        <p:spPr>
          <a:xfrm>
            <a:off x="4987503" y="4666480"/>
            <a:ext cx="369725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smtClean="0"/>
              <a:t>Energy Transfer</a:t>
            </a:r>
            <a:endParaRPr lang="en-GB" sz="1600" dirty="0"/>
          </a:p>
        </p:txBody>
      </p:sp>
      <p:sp>
        <p:nvSpPr>
          <p:cNvPr id="4" name="TextBox 3">
            <a:hlinkClick r:id="rId3" action="ppaction://hlinksldjump"/>
          </p:cNvPr>
          <p:cNvSpPr txBox="1"/>
          <p:nvPr/>
        </p:nvSpPr>
        <p:spPr>
          <a:xfrm>
            <a:off x="7652747" y="6602584"/>
            <a:ext cx="1509470" cy="26161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1100" dirty="0" smtClean="0"/>
              <a:t>HOME</a:t>
            </a:r>
            <a:endParaRPr lang="en-GB" sz="1100" dirty="0"/>
          </a:p>
        </p:txBody>
      </p:sp>
    </p:spTree>
    <p:extLst>
      <p:ext uri="{BB962C8B-B14F-4D97-AF65-F5344CB8AC3E}">
        <p14:creationId xmlns:p14="http://schemas.microsoft.com/office/powerpoint/2010/main" val="2469385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5537921" y="1819557"/>
            <a:ext cx="3133913" cy="4552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41" name="Rectangle 40"/>
          <p:cNvSpPr/>
          <p:nvPr/>
        </p:nvSpPr>
        <p:spPr>
          <a:xfrm>
            <a:off x="5619718" y="1819557"/>
            <a:ext cx="3061905" cy="7848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900" dirty="0"/>
              <a:t>Nitrogen gas is converted to nitrate compounds by nitrogen-fixing bacteria in soil or root nodules. Lightning also converts nitrogen gas to nitrate compounds. The Haber process converts nitrogen gas into ammonia </a:t>
            </a:r>
            <a:r>
              <a:rPr lang="en-GB" sz="900" dirty="0" smtClean="0"/>
              <a:t>. Ammonia </a:t>
            </a:r>
            <a:r>
              <a:rPr lang="en-GB" sz="900" dirty="0"/>
              <a:t>is converted to nitrates by nitrifying bacteria in the </a:t>
            </a:r>
            <a:r>
              <a:rPr lang="en-GB" sz="900" dirty="0" smtClean="0"/>
              <a:t>soil.</a:t>
            </a:r>
          </a:p>
        </p:txBody>
      </p:sp>
      <p:sp>
        <p:nvSpPr>
          <p:cNvPr id="11" name="Rectangle 10"/>
          <p:cNvSpPr/>
          <p:nvPr/>
        </p:nvSpPr>
        <p:spPr>
          <a:xfrm>
            <a:off x="2199593" y="1812885"/>
            <a:ext cx="1746463" cy="4559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Recycling</a:t>
            </a:r>
            <a:endParaRPr lang="en-GB" dirty="0"/>
          </a:p>
        </p:txBody>
      </p:sp>
      <p:sp>
        <p:nvSpPr>
          <p:cNvPr id="5" name="Rectangle 4"/>
          <p:cNvSpPr/>
          <p:nvPr/>
        </p:nvSpPr>
        <p:spPr>
          <a:xfrm>
            <a:off x="467543" y="1412776"/>
            <a:ext cx="3478513"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sz="2000" b="1" dirty="0"/>
              <a:t>Carbon </a:t>
            </a:r>
            <a:r>
              <a:rPr lang="en-GB" sz="2000" b="1" dirty="0" smtClean="0"/>
              <a:t>Cycle</a:t>
            </a:r>
            <a:endParaRPr lang="en-GB" sz="2000" b="1" dirty="0"/>
          </a:p>
        </p:txBody>
      </p:sp>
      <p:pic>
        <p:nvPicPr>
          <p:cNvPr id="3074" name="Picture 2" descr="Step 1 - carbon in the atmosphere can come from the respiration of plants and animals, and combustion (burning of fue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031" y="1812886"/>
            <a:ext cx="1732585" cy="93610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tep 2 - plants perform photosynthesis which removes carbon from the air. Plants are eaten by animal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2" y="2852936"/>
            <a:ext cx="1732585" cy="93610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tep 3 - animals die and decay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1" y="3958340"/>
            <a:ext cx="1732585" cy="98539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Step 4 - decay of animals goes back into the earth, fossilisation occurs under suitable conditions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071" y="5232272"/>
            <a:ext cx="1732215" cy="1139705"/>
          </a:xfrm>
          <a:prstGeom prst="rect">
            <a:avLst/>
          </a:prstGeom>
          <a:noFill/>
          <a:extLst>
            <a:ext uri="{909E8E84-426E-40DD-AFC4-6F175D3DCCD1}">
              <a14:hiddenFill xmlns:a14="http://schemas.microsoft.com/office/drawing/2010/main">
                <a:solidFill>
                  <a:srgbClr val="FFFFFF"/>
                </a:solidFill>
              </a14:hiddenFill>
            </a:ext>
          </a:extLst>
        </p:spPr>
      </p:pic>
      <p:sp>
        <p:nvSpPr>
          <p:cNvPr id="6" name="Snip Single Corner Rectangle 5"/>
          <p:cNvSpPr/>
          <p:nvPr/>
        </p:nvSpPr>
        <p:spPr>
          <a:xfrm>
            <a:off x="2217864" y="1896187"/>
            <a:ext cx="1728192" cy="769501"/>
          </a:xfrm>
          <a:prstGeom prst="snip1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000" dirty="0"/>
              <a:t>Carbon enters the atmosphere as carbon dioxide from respiration and combustion</a:t>
            </a:r>
            <a:r>
              <a:rPr lang="en-GB" sz="1000" dirty="0" smtClean="0"/>
              <a:t>.</a:t>
            </a:r>
          </a:p>
        </p:txBody>
      </p:sp>
      <p:sp>
        <p:nvSpPr>
          <p:cNvPr id="7" name="Snip Single Corner Rectangle 6"/>
          <p:cNvSpPr/>
          <p:nvPr/>
        </p:nvSpPr>
        <p:spPr>
          <a:xfrm>
            <a:off x="2238396" y="2848825"/>
            <a:ext cx="1671123" cy="869871"/>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100" dirty="0"/>
              <a:t>Carbon dioxide is absorbed by producers to make </a:t>
            </a:r>
            <a:r>
              <a:rPr lang="en-GB" sz="1050" dirty="0"/>
              <a:t>carbohydrates</a:t>
            </a:r>
            <a:r>
              <a:rPr lang="en-GB" sz="1100" dirty="0"/>
              <a:t> in photosynthesis</a:t>
            </a:r>
            <a:r>
              <a:rPr lang="en-GB" sz="1100" dirty="0" smtClean="0"/>
              <a:t>.</a:t>
            </a:r>
            <a:endParaRPr lang="en-GB" sz="1050" dirty="0"/>
          </a:p>
        </p:txBody>
      </p:sp>
      <p:sp>
        <p:nvSpPr>
          <p:cNvPr id="8" name="Rectangle 7"/>
          <p:cNvSpPr/>
          <p:nvPr/>
        </p:nvSpPr>
        <p:spPr>
          <a:xfrm>
            <a:off x="2231578" y="3883936"/>
            <a:ext cx="1646344" cy="1084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900" dirty="0"/>
              <a:t>Animals feed on the plant passing the carbon compounds along the food chain. Most of the carbon </a:t>
            </a:r>
            <a:r>
              <a:rPr lang="en-GB" sz="900" dirty="0" smtClean="0"/>
              <a:t>is </a:t>
            </a:r>
            <a:r>
              <a:rPr lang="en-GB" sz="900" dirty="0"/>
              <a:t>exhaled as carbon dioxide formed during respiration. The animals and plants eventually die</a:t>
            </a:r>
            <a:r>
              <a:rPr lang="en-GB" sz="1100" dirty="0"/>
              <a:t>.</a:t>
            </a:r>
          </a:p>
        </p:txBody>
      </p:sp>
      <p:sp>
        <p:nvSpPr>
          <p:cNvPr id="9" name="Rectangle 8"/>
          <p:cNvSpPr/>
          <p:nvPr/>
        </p:nvSpPr>
        <p:spPr>
          <a:xfrm>
            <a:off x="2231578" y="5085184"/>
            <a:ext cx="1714478" cy="12003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900" dirty="0"/>
              <a:t>The dead organisms are eaten by decomposers and </a:t>
            </a:r>
            <a:r>
              <a:rPr lang="en-GB" sz="900" dirty="0" smtClean="0"/>
              <a:t> carbon </a:t>
            </a:r>
            <a:r>
              <a:rPr lang="en-GB" sz="900" dirty="0"/>
              <a:t>in </a:t>
            </a:r>
            <a:r>
              <a:rPr lang="en-GB" sz="900" dirty="0" smtClean="0"/>
              <a:t>bodies </a:t>
            </a:r>
            <a:r>
              <a:rPr lang="en-GB" sz="900" dirty="0"/>
              <a:t>is returned to the atmosphere as carbon dioxide. </a:t>
            </a:r>
            <a:r>
              <a:rPr lang="en-GB" sz="900" dirty="0" smtClean="0"/>
              <a:t>Sometimes decomposition </a:t>
            </a:r>
            <a:r>
              <a:rPr lang="en-GB" sz="900" dirty="0"/>
              <a:t>is blocked. The plant and animal material may </a:t>
            </a:r>
            <a:r>
              <a:rPr lang="en-GB" sz="900" dirty="0" smtClean="0"/>
              <a:t>be </a:t>
            </a:r>
            <a:r>
              <a:rPr lang="en-GB" sz="900" dirty="0"/>
              <a:t>available as fossil fuel in the future </a:t>
            </a:r>
          </a:p>
        </p:txBody>
      </p:sp>
      <p:cxnSp>
        <p:nvCxnSpPr>
          <p:cNvPr id="16" name="Straight Connector 15"/>
          <p:cNvCxnSpPr/>
          <p:nvPr/>
        </p:nvCxnSpPr>
        <p:spPr>
          <a:xfrm flipV="1">
            <a:off x="453131" y="1413016"/>
            <a:ext cx="14410" cy="49687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41762" y="6371979"/>
            <a:ext cx="3492925" cy="2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11560" y="2809589"/>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63960" y="3881052"/>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63960" y="5085184"/>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946056" y="1413016"/>
            <a:ext cx="4730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sz="2000" b="1" dirty="0" smtClean="0"/>
              <a:t>Nitrogen Cycle</a:t>
            </a:r>
            <a:endParaRPr lang="en-GB" sz="2000" b="1" dirty="0"/>
          </a:p>
        </p:txBody>
      </p:sp>
      <p:cxnSp>
        <p:nvCxnSpPr>
          <p:cNvPr id="28" name="Straight Connector 27"/>
          <p:cNvCxnSpPr/>
          <p:nvPr/>
        </p:nvCxnSpPr>
        <p:spPr>
          <a:xfrm flipV="1">
            <a:off x="3934687" y="1422322"/>
            <a:ext cx="25779" cy="4949897"/>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3960466" y="6372219"/>
            <a:ext cx="4735567" cy="9546"/>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3082" name="Picture 10" descr="Diagram showing the 3 different ways of nitrogen fix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71050" y="1819557"/>
            <a:ext cx="1571385" cy="84613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how nitrogen compounds are passed on by animals eating plant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83697" y="2740358"/>
            <a:ext cx="1558738" cy="839321"/>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Diagram showing how nitrogen compounds are returned to the soil by excretion and egestion from animal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69414" y="3642730"/>
            <a:ext cx="1549681" cy="834443"/>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Diagram showing how nitrogen compounds are returned to the soil when plants and animals die and decay."/>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71050" y="4551837"/>
            <a:ext cx="1548898" cy="834022"/>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Step 5 - conversion of nitrates to nitrogen by dentrifying bacteria"/>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60357" y="5487477"/>
            <a:ext cx="1558738" cy="884501"/>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Straight Connector 41"/>
          <p:cNvCxnSpPr/>
          <p:nvPr/>
        </p:nvCxnSpPr>
        <p:spPr>
          <a:xfrm>
            <a:off x="5361537" y="2728238"/>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542544" y="2748990"/>
            <a:ext cx="3153490" cy="553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1000" dirty="0"/>
              <a:t>Plants absorb nitrates from the soil and use these to build up proteins. The plant may be eaten by an animal, and its biomass used to produce animal protein</a:t>
            </a:r>
          </a:p>
        </p:txBody>
      </p:sp>
      <p:cxnSp>
        <p:nvCxnSpPr>
          <p:cNvPr id="44" name="Straight Connector 43"/>
          <p:cNvCxnSpPr/>
          <p:nvPr/>
        </p:nvCxnSpPr>
        <p:spPr>
          <a:xfrm>
            <a:off x="5557984" y="3579679"/>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 name="TextBox 3">
            <a:hlinkClick r:id="rId11" action="ppaction://hlinksldjump"/>
          </p:cNvPr>
          <p:cNvSpPr txBox="1"/>
          <p:nvPr/>
        </p:nvSpPr>
        <p:spPr>
          <a:xfrm>
            <a:off x="7524328" y="6391885"/>
            <a:ext cx="136815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dirty="0" smtClean="0"/>
              <a:t>HOME</a:t>
            </a:r>
            <a:endParaRPr lang="en-GB" dirty="0"/>
          </a:p>
        </p:txBody>
      </p:sp>
      <p:sp>
        <p:nvSpPr>
          <p:cNvPr id="46" name="Rectangle 45"/>
          <p:cNvSpPr/>
          <p:nvPr/>
        </p:nvSpPr>
        <p:spPr>
          <a:xfrm>
            <a:off x="5544706" y="3718696"/>
            <a:ext cx="3153490" cy="577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1050" dirty="0"/>
              <a:t>Urea and egested material is broken down by decomposers. This results in nitrogen being returned to the soil as ammonia</a:t>
            </a:r>
          </a:p>
        </p:txBody>
      </p:sp>
      <p:cxnSp>
        <p:nvCxnSpPr>
          <p:cNvPr id="48" name="Straight Connector 47"/>
          <p:cNvCxnSpPr/>
          <p:nvPr/>
        </p:nvCxnSpPr>
        <p:spPr>
          <a:xfrm>
            <a:off x="5442251" y="4531674"/>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5544706" y="4655192"/>
            <a:ext cx="3153490" cy="577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1050" dirty="0"/>
              <a:t>Decomposers also break down the bodies of dead organisms resulting in nitrogen being returned to the soil as ammonia</a:t>
            </a:r>
          </a:p>
        </p:txBody>
      </p:sp>
      <p:sp>
        <p:nvSpPr>
          <p:cNvPr id="50" name="Rectangle 49"/>
          <p:cNvSpPr/>
          <p:nvPr/>
        </p:nvSpPr>
        <p:spPr>
          <a:xfrm>
            <a:off x="5528133" y="5610257"/>
            <a:ext cx="3153490" cy="7078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1000" dirty="0"/>
              <a:t>In some conditions denitrifying bacteria in the soil break down nitrates and return nitrogen to the air. This is usually in waterlogged soil. Improving drainage reduces this effect, making the soil more fertile.</a:t>
            </a:r>
          </a:p>
        </p:txBody>
      </p:sp>
      <p:cxnSp>
        <p:nvCxnSpPr>
          <p:cNvPr id="51" name="Straight Connector 50"/>
          <p:cNvCxnSpPr/>
          <p:nvPr/>
        </p:nvCxnSpPr>
        <p:spPr>
          <a:xfrm>
            <a:off x="5341960" y="5479478"/>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676456" y="1412776"/>
            <a:ext cx="19577" cy="49592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590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7544" y="1782107"/>
            <a:ext cx="3384376" cy="2970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0653" y="269776"/>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Interdependence</a:t>
            </a:r>
            <a:endParaRPr lang="en-GB" dirty="0"/>
          </a:p>
        </p:txBody>
      </p:sp>
      <p:sp>
        <p:nvSpPr>
          <p:cNvPr id="5" name="TextBox 4"/>
          <p:cNvSpPr txBox="1"/>
          <p:nvPr/>
        </p:nvSpPr>
        <p:spPr>
          <a:xfrm>
            <a:off x="467544" y="1412776"/>
            <a:ext cx="338437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Competition</a:t>
            </a:r>
            <a:endParaRPr lang="en-GB" dirty="0"/>
          </a:p>
        </p:txBody>
      </p:sp>
      <p:sp>
        <p:nvSpPr>
          <p:cNvPr id="6" name="TextBox 5"/>
          <p:cNvSpPr txBox="1"/>
          <p:nvPr/>
        </p:nvSpPr>
        <p:spPr>
          <a:xfrm>
            <a:off x="467544" y="1782108"/>
            <a:ext cx="1512168" cy="369332"/>
          </a:xfrm>
          <a:prstGeom prst="rect">
            <a:avLst/>
          </a:prstGeom>
          <a:noFill/>
        </p:spPr>
        <p:txBody>
          <a:bodyPr wrap="square" rtlCol="0">
            <a:spAutoFit/>
          </a:bodyPr>
          <a:lstStyle/>
          <a:p>
            <a:pPr algn="ctr"/>
            <a:r>
              <a:rPr lang="en-GB" dirty="0" smtClean="0">
                <a:solidFill>
                  <a:schemeClr val="bg1"/>
                </a:solidFill>
              </a:rPr>
              <a:t>Animals</a:t>
            </a:r>
            <a:endParaRPr lang="en-GB" dirty="0">
              <a:solidFill>
                <a:schemeClr val="bg1"/>
              </a:solidFill>
            </a:endParaRPr>
          </a:p>
        </p:txBody>
      </p:sp>
      <p:sp>
        <p:nvSpPr>
          <p:cNvPr id="7" name="TextBox 6"/>
          <p:cNvSpPr txBox="1"/>
          <p:nvPr/>
        </p:nvSpPr>
        <p:spPr>
          <a:xfrm>
            <a:off x="1979712" y="1782108"/>
            <a:ext cx="1728192" cy="120032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itchFamily="34" charset="0"/>
              <a:buChar char="•"/>
            </a:pPr>
            <a:r>
              <a:rPr lang="en-GB" dirty="0">
                <a:solidFill>
                  <a:schemeClr val="bg1"/>
                </a:solidFill>
              </a:rPr>
              <a:t>m</a:t>
            </a:r>
            <a:r>
              <a:rPr lang="en-GB" dirty="0" smtClean="0">
                <a:solidFill>
                  <a:schemeClr val="bg1"/>
                </a:solidFill>
              </a:rPr>
              <a:t>ates</a:t>
            </a:r>
          </a:p>
          <a:p>
            <a:pPr marL="285750" indent="-285750">
              <a:buFont typeface="Arial" pitchFamily="34" charset="0"/>
              <a:buChar char="•"/>
            </a:pPr>
            <a:r>
              <a:rPr lang="en-GB" dirty="0" smtClean="0">
                <a:solidFill>
                  <a:schemeClr val="bg1"/>
                </a:solidFill>
              </a:rPr>
              <a:t>food</a:t>
            </a:r>
            <a:endParaRPr lang="en-GB" dirty="0">
              <a:solidFill>
                <a:schemeClr val="bg1"/>
              </a:solidFill>
            </a:endParaRPr>
          </a:p>
          <a:p>
            <a:pPr marL="285750" indent="-285750">
              <a:buFont typeface="Arial" pitchFamily="34" charset="0"/>
              <a:buChar char="•"/>
            </a:pPr>
            <a:r>
              <a:rPr lang="en-GB" dirty="0">
                <a:solidFill>
                  <a:schemeClr val="bg1"/>
                </a:solidFill>
              </a:rPr>
              <a:t>water</a:t>
            </a:r>
          </a:p>
          <a:p>
            <a:pPr marL="285750" indent="-285750">
              <a:buFont typeface="Arial" pitchFamily="34" charset="0"/>
              <a:buChar char="•"/>
            </a:pPr>
            <a:r>
              <a:rPr lang="en-GB" dirty="0" smtClean="0">
                <a:solidFill>
                  <a:schemeClr val="bg1"/>
                </a:solidFill>
              </a:rPr>
              <a:t>space</a:t>
            </a:r>
            <a:endParaRPr lang="en-GB" dirty="0">
              <a:solidFill>
                <a:schemeClr val="bg1"/>
              </a:solidFill>
            </a:endParaRPr>
          </a:p>
        </p:txBody>
      </p:sp>
      <p:pic>
        <p:nvPicPr>
          <p:cNvPr id="4098" name="Picture 2" descr="http://www.eclectech.co.uk/b3ta/2011-04-22-giraff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373" y="2151440"/>
            <a:ext cx="1231315" cy="773504"/>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492484" y="3068960"/>
            <a:ext cx="3334496" cy="0"/>
          </a:xfrm>
          <a:prstGeom prst="line">
            <a:avLst/>
          </a:prstGeom>
          <a:ln w="63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9558" y="3068960"/>
            <a:ext cx="1512168" cy="369332"/>
          </a:xfrm>
          <a:prstGeom prst="rect">
            <a:avLst/>
          </a:prstGeom>
          <a:noFill/>
        </p:spPr>
        <p:txBody>
          <a:bodyPr wrap="square" rtlCol="0">
            <a:spAutoFit/>
          </a:bodyPr>
          <a:lstStyle/>
          <a:p>
            <a:pPr algn="ctr"/>
            <a:r>
              <a:rPr lang="en-GB" dirty="0" smtClean="0">
                <a:solidFill>
                  <a:schemeClr val="bg1"/>
                </a:solidFill>
              </a:rPr>
              <a:t>Plants</a:t>
            </a:r>
            <a:endParaRPr lang="en-GB" dirty="0">
              <a:solidFill>
                <a:schemeClr val="bg1"/>
              </a:solidFill>
            </a:endParaRPr>
          </a:p>
        </p:txBody>
      </p:sp>
      <p:pic>
        <p:nvPicPr>
          <p:cNvPr id="4100" name="Picture 4" descr="http://t0.gstatic.com/images?q=tbn:ANd9GcT2XGQ9Byw4GELuVXQ5Jm4kL-wjkqbgFbE3NEGnwKM8F2xafj36SQ:adaffodil.files.wordpress.com/2011/05/daffodil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156" y="3497730"/>
            <a:ext cx="1269689" cy="95104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979712" y="3490499"/>
            <a:ext cx="1872208" cy="116955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itchFamily="34" charset="0"/>
              <a:buChar char="•"/>
            </a:pPr>
            <a:r>
              <a:rPr lang="en-GB" dirty="0">
                <a:solidFill>
                  <a:schemeClr val="bg1"/>
                </a:solidFill>
              </a:rPr>
              <a:t>light</a:t>
            </a:r>
          </a:p>
          <a:p>
            <a:pPr marL="285750" indent="-285750">
              <a:buFont typeface="Arial" pitchFamily="34" charset="0"/>
              <a:buChar char="•"/>
            </a:pPr>
            <a:r>
              <a:rPr lang="en-GB" dirty="0">
                <a:solidFill>
                  <a:schemeClr val="bg1"/>
                </a:solidFill>
              </a:rPr>
              <a:t>water</a:t>
            </a:r>
          </a:p>
          <a:p>
            <a:pPr marL="285750" indent="-285750">
              <a:buFont typeface="Arial" pitchFamily="34" charset="0"/>
              <a:buChar char="•"/>
            </a:pPr>
            <a:r>
              <a:rPr lang="en-GB" dirty="0" smtClean="0">
                <a:solidFill>
                  <a:schemeClr val="bg1"/>
                </a:solidFill>
              </a:rPr>
              <a:t>Minerals</a:t>
            </a:r>
          </a:p>
          <a:p>
            <a:r>
              <a:rPr lang="en-GB" sz="1600" dirty="0" smtClean="0">
                <a:solidFill>
                  <a:schemeClr val="bg1"/>
                </a:solidFill>
              </a:rPr>
              <a:t>(for photosynthesis)</a:t>
            </a:r>
            <a:endParaRPr lang="en-GB" sz="1600" dirty="0">
              <a:solidFill>
                <a:schemeClr val="bg1"/>
              </a:solidFill>
            </a:endParaRPr>
          </a:p>
        </p:txBody>
      </p:sp>
      <p:sp>
        <p:nvSpPr>
          <p:cNvPr id="14" name="TextBox 13"/>
          <p:cNvSpPr txBox="1"/>
          <p:nvPr/>
        </p:nvSpPr>
        <p:spPr>
          <a:xfrm>
            <a:off x="3851920" y="1412776"/>
            <a:ext cx="482453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Predators and Prey</a:t>
            </a:r>
            <a:endParaRPr lang="en-GB" dirty="0"/>
          </a:p>
        </p:txBody>
      </p:sp>
      <p:graphicFrame>
        <p:nvGraphicFramePr>
          <p:cNvPr id="9" name="Diagram 8"/>
          <p:cNvGraphicFramePr/>
          <p:nvPr>
            <p:extLst>
              <p:ext uri="{D42A27DB-BD31-4B8C-83A1-F6EECF244321}">
                <p14:modId xmlns:p14="http://schemas.microsoft.com/office/powerpoint/2010/main" val="4132975980"/>
              </p:ext>
            </p:extLst>
          </p:nvPr>
        </p:nvGraphicFramePr>
        <p:xfrm>
          <a:off x="3865023" y="1844824"/>
          <a:ext cx="4811433" cy="28152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16" name="Straight Connector 15"/>
          <p:cNvCxnSpPr/>
          <p:nvPr/>
        </p:nvCxnSpPr>
        <p:spPr>
          <a:xfrm flipV="1">
            <a:off x="3856767" y="4752901"/>
            <a:ext cx="4847576" cy="34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699496" y="1412777"/>
            <a:ext cx="0" cy="331928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67544" y="5133840"/>
            <a:ext cx="3389224" cy="369332"/>
          </a:xfrm>
          <a:prstGeom prst="rect">
            <a:avLst/>
          </a:prstGeom>
        </p:spPr>
        <p:txBody>
          <a:bodyPr wrap="square">
            <a:spAutoFit/>
          </a:bodyPr>
          <a:lstStyle/>
          <a:p>
            <a:pPr algn="ctr"/>
            <a:r>
              <a:rPr lang="en-GB" b="1" dirty="0">
                <a:solidFill>
                  <a:schemeClr val="bg1"/>
                </a:solidFill>
              </a:rPr>
              <a:t>Mutualism</a:t>
            </a:r>
          </a:p>
        </p:txBody>
      </p:sp>
      <p:sp>
        <p:nvSpPr>
          <p:cNvPr id="34" name="Rectangle 33"/>
          <p:cNvSpPr/>
          <p:nvPr/>
        </p:nvSpPr>
        <p:spPr>
          <a:xfrm>
            <a:off x="3839342" y="5148488"/>
            <a:ext cx="4837114" cy="369332"/>
          </a:xfrm>
          <a:prstGeom prst="rect">
            <a:avLst/>
          </a:prstGeom>
        </p:spPr>
        <p:txBody>
          <a:bodyPr wrap="square">
            <a:spAutoFit/>
          </a:bodyPr>
          <a:lstStyle/>
          <a:p>
            <a:pPr algn="ctr"/>
            <a:r>
              <a:rPr lang="en-GB" b="1" dirty="0">
                <a:solidFill>
                  <a:schemeClr val="bg1"/>
                </a:solidFill>
              </a:rPr>
              <a:t>Parasitism</a:t>
            </a:r>
          </a:p>
        </p:txBody>
      </p:sp>
    </p:spTree>
    <p:extLst>
      <p:ext uri="{BB962C8B-B14F-4D97-AF65-F5344CB8AC3E}">
        <p14:creationId xmlns:p14="http://schemas.microsoft.com/office/powerpoint/2010/main" val="605878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bbc.co.uk/schools/gcsebitesize/science/images/spl_polarbe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275098"/>
            <a:ext cx="1369846" cy="15095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Adaptations</a:t>
            </a:r>
            <a:endParaRPr lang="en-GB" dirty="0"/>
          </a:p>
        </p:txBody>
      </p:sp>
      <p:sp>
        <p:nvSpPr>
          <p:cNvPr id="5" name="TextBox 4"/>
          <p:cNvSpPr txBox="1"/>
          <p:nvPr/>
        </p:nvSpPr>
        <p:spPr>
          <a:xfrm>
            <a:off x="467544" y="1412776"/>
            <a:ext cx="259228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b="1" dirty="0" smtClean="0"/>
              <a:t>Cold Climates</a:t>
            </a:r>
            <a:endParaRPr lang="en-GB" b="1" dirty="0"/>
          </a:p>
        </p:txBody>
      </p:sp>
      <p:sp>
        <p:nvSpPr>
          <p:cNvPr id="6" name="TextBox 5"/>
          <p:cNvSpPr txBox="1"/>
          <p:nvPr/>
        </p:nvSpPr>
        <p:spPr>
          <a:xfrm>
            <a:off x="467544" y="1782108"/>
            <a:ext cx="2592288" cy="2492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200" dirty="0"/>
              <a:t>Polar bears are well adapted for survival in the Arctic. Their adaptations include:</a:t>
            </a:r>
          </a:p>
          <a:p>
            <a:pPr marL="171450" indent="-171450">
              <a:buFont typeface="Wingdings" pitchFamily="2" charset="2"/>
              <a:buChar char="Ø"/>
            </a:pPr>
            <a:r>
              <a:rPr lang="en-GB" sz="1200" dirty="0"/>
              <a:t>a white appearance as camouflage from prey on the snow and ice</a:t>
            </a:r>
          </a:p>
          <a:p>
            <a:pPr marL="171450" indent="-171450">
              <a:buFont typeface="Wingdings" pitchFamily="2" charset="2"/>
              <a:buChar char="Ø"/>
            </a:pPr>
            <a:r>
              <a:rPr lang="en-GB" sz="1200" dirty="0"/>
              <a:t>thick layers of fat and fur for insulation against the cold</a:t>
            </a:r>
          </a:p>
          <a:p>
            <a:pPr marL="171450" indent="-171450">
              <a:buFont typeface="Wingdings" pitchFamily="2" charset="2"/>
              <a:buChar char="Ø"/>
            </a:pPr>
            <a:r>
              <a:rPr lang="en-GB" sz="1200" dirty="0"/>
              <a:t>a small surface area to volume ratio, to minimise heat loss</a:t>
            </a:r>
          </a:p>
          <a:p>
            <a:pPr marL="171450" indent="-171450">
              <a:buFont typeface="Wingdings" pitchFamily="2" charset="2"/>
              <a:buChar char="Ø"/>
            </a:pPr>
            <a:r>
              <a:rPr lang="en-GB" sz="1200" dirty="0"/>
              <a:t>a greasy coat that sheds water after swimming</a:t>
            </a:r>
          </a:p>
          <a:p>
            <a:pPr marL="171450" indent="-171450">
              <a:buFont typeface="Wingdings" pitchFamily="2" charset="2"/>
              <a:buChar char="Ø"/>
            </a:pPr>
            <a:r>
              <a:rPr lang="en-GB" sz="1200" dirty="0"/>
              <a:t>large furry feet to distribute their load and increase grip on the ice.</a:t>
            </a:r>
          </a:p>
        </p:txBody>
      </p:sp>
      <p:sp>
        <p:nvSpPr>
          <p:cNvPr id="7" name="Rectangle 6"/>
          <p:cNvSpPr/>
          <p:nvPr/>
        </p:nvSpPr>
        <p:spPr>
          <a:xfrm>
            <a:off x="3050417" y="1411756"/>
            <a:ext cx="260170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b="1" dirty="0"/>
              <a:t>Hot and dry climates</a:t>
            </a:r>
          </a:p>
        </p:txBody>
      </p:sp>
      <p:sp>
        <p:nvSpPr>
          <p:cNvPr id="9" name="TextBox 8"/>
          <p:cNvSpPr txBox="1"/>
          <p:nvPr/>
        </p:nvSpPr>
        <p:spPr>
          <a:xfrm>
            <a:off x="3040709" y="1781088"/>
            <a:ext cx="2621117" cy="3970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171450" lvl="0" indent="-171450" eaLnBrk="0" fontAlgn="base" hangingPunct="0">
              <a:spcBef>
                <a:spcPct val="0"/>
              </a:spcBef>
              <a:spcAft>
                <a:spcPct val="0"/>
              </a:spcAft>
              <a:buFont typeface="Wingdings" pitchFamily="2" charset="2"/>
              <a:buChar char="Ø"/>
            </a:pPr>
            <a:r>
              <a:rPr lang="en-US" sz="1200" dirty="0" smtClean="0"/>
              <a:t>slit-like nostrils and two rows of eyelashes to help keep sand out.</a:t>
            </a:r>
          </a:p>
          <a:p>
            <a:pPr lvl="0" eaLnBrk="0" fontAlgn="base" hangingPunct="0">
              <a:spcBef>
                <a:spcPct val="0"/>
              </a:spcBef>
              <a:spcAft>
                <a:spcPct val="0"/>
              </a:spcAft>
            </a:pPr>
            <a:r>
              <a:rPr lang="en-US" sz="1200" dirty="0" smtClean="0"/>
              <a:t>Camels </a:t>
            </a:r>
            <a:r>
              <a:rPr lang="en-US" sz="1200" dirty="0"/>
              <a:t>live in deserts that are hot and dry during the day, but cold at night. </a:t>
            </a:r>
            <a:endParaRPr lang="en-US" sz="1200" dirty="0" smtClean="0"/>
          </a:p>
          <a:p>
            <a:pPr lvl="0" eaLnBrk="0" fontAlgn="base" hangingPunct="0">
              <a:spcBef>
                <a:spcPct val="0"/>
              </a:spcBef>
              <a:spcAft>
                <a:spcPct val="0"/>
              </a:spcAft>
            </a:pPr>
            <a:endParaRPr lang="en-US" sz="1200" dirty="0"/>
          </a:p>
          <a:p>
            <a:pPr lvl="0" eaLnBrk="0" fontAlgn="base" hangingPunct="0">
              <a:spcBef>
                <a:spcPct val="0"/>
              </a:spcBef>
              <a:spcAft>
                <a:spcPct val="0"/>
              </a:spcAft>
            </a:pPr>
            <a:r>
              <a:rPr lang="en-US" sz="1200" dirty="0" smtClean="0"/>
              <a:t>Their </a:t>
            </a:r>
            <a:r>
              <a:rPr lang="en-US" sz="1200" dirty="0"/>
              <a:t>adaptations include:</a:t>
            </a:r>
          </a:p>
          <a:p>
            <a:pPr marL="171450" lvl="0" indent="-171450" eaLnBrk="0" fontAlgn="base" hangingPunct="0">
              <a:spcBef>
                <a:spcPct val="0"/>
              </a:spcBef>
              <a:spcAft>
                <a:spcPct val="0"/>
              </a:spcAft>
              <a:buFont typeface="Wingdings" pitchFamily="2" charset="2"/>
              <a:buChar char="Ø"/>
            </a:pPr>
            <a:r>
              <a:rPr lang="en-US" sz="1200" dirty="0"/>
              <a:t>large, flat feet to spread their weight on the sand</a:t>
            </a:r>
          </a:p>
          <a:p>
            <a:pPr marL="171450" lvl="0" indent="-171450" eaLnBrk="0" fontAlgn="base" hangingPunct="0">
              <a:spcBef>
                <a:spcPct val="0"/>
              </a:spcBef>
              <a:spcAft>
                <a:spcPct val="0"/>
              </a:spcAft>
              <a:buFont typeface="Wingdings" pitchFamily="2" charset="2"/>
              <a:buChar char="Ø"/>
            </a:pPr>
            <a:r>
              <a:rPr lang="en-US" sz="1200" dirty="0"/>
              <a:t>thick fur on the top of the body for shade, and thin fur elsewhere to allow easy heat loss</a:t>
            </a:r>
          </a:p>
          <a:p>
            <a:pPr marL="171450" lvl="0" indent="-171450" eaLnBrk="0" fontAlgn="base" hangingPunct="0">
              <a:spcBef>
                <a:spcPct val="0"/>
              </a:spcBef>
              <a:spcAft>
                <a:spcPct val="0"/>
              </a:spcAft>
              <a:buFont typeface="Wingdings" pitchFamily="2" charset="2"/>
              <a:buChar char="Ø"/>
            </a:pPr>
            <a:r>
              <a:rPr lang="en-US" sz="1200" dirty="0"/>
              <a:t>a large surface area to volume ratio to maximise heat loss</a:t>
            </a:r>
          </a:p>
          <a:p>
            <a:pPr marL="171450" lvl="0" indent="-171450" eaLnBrk="0" fontAlgn="base" hangingPunct="0">
              <a:spcBef>
                <a:spcPct val="0"/>
              </a:spcBef>
              <a:spcAft>
                <a:spcPct val="0"/>
              </a:spcAft>
              <a:buFont typeface="Wingdings" pitchFamily="2" charset="2"/>
              <a:buChar char="Ø"/>
            </a:pPr>
            <a:r>
              <a:rPr lang="en-US" sz="1200" dirty="0"/>
              <a:t>the ability to go for a long time without water - they don't store water in their humps, but they lose very little through urination and sweating</a:t>
            </a:r>
          </a:p>
          <a:p>
            <a:pPr marL="171450" lvl="0" indent="-171450" eaLnBrk="0" fontAlgn="base" hangingPunct="0">
              <a:spcBef>
                <a:spcPct val="0"/>
              </a:spcBef>
              <a:spcAft>
                <a:spcPct val="0"/>
              </a:spcAft>
              <a:buFont typeface="Wingdings" pitchFamily="2" charset="2"/>
              <a:buChar char="Ø"/>
            </a:pPr>
            <a:r>
              <a:rPr lang="en-US" sz="1200" dirty="0"/>
              <a:t>the ability to tolerate body temperatures up to 42°C</a:t>
            </a:r>
          </a:p>
          <a:p>
            <a:pPr marL="171450" lvl="0" indent="-171450" eaLnBrk="0" fontAlgn="base" hangingPunct="0">
              <a:spcBef>
                <a:spcPct val="0"/>
              </a:spcBef>
              <a:spcAft>
                <a:spcPct val="0"/>
              </a:spcAft>
              <a:buFont typeface="Wingdings" pitchFamily="2" charset="2"/>
              <a:buChar char="Ø"/>
            </a:pPr>
            <a:endParaRPr lang="en-US" sz="1200" dirty="0"/>
          </a:p>
        </p:txBody>
      </p:sp>
      <p:pic>
        <p:nvPicPr>
          <p:cNvPr id="8196" name="Picture 4" descr="single-humped camel in the dese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4149080"/>
            <a:ext cx="1213026" cy="1476306"/>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flipV="1">
            <a:off x="453131" y="5751406"/>
            <a:ext cx="2570762" cy="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3131" y="1413017"/>
            <a:ext cx="14410" cy="43716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837390" y="4275098"/>
            <a:ext cx="1" cy="14763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040633" y="1413018"/>
            <a:ext cx="7205" cy="43383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661826" y="1416229"/>
            <a:ext cx="301463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b="1" dirty="0" smtClean="0"/>
              <a:t>Predators and Prey</a:t>
            </a:r>
            <a:endParaRPr lang="en-GB" b="1" dirty="0"/>
          </a:p>
        </p:txBody>
      </p:sp>
      <p:cxnSp>
        <p:nvCxnSpPr>
          <p:cNvPr id="24" name="Straight Connector 23"/>
          <p:cNvCxnSpPr/>
          <p:nvPr/>
        </p:nvCxnSpPr>
        <p:spPr>
          <a:xfrm flipV="1">
            <a:off x="8696033" y="1396392"/>
            <a:ext cx="0" cy="472194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665910" y="1778903"/>
            <a:ext cx="3004776" cy="3946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b="1" dirty="0"/>
              <a:t>Predators</a:t>
            </a:r>
          </a:p>
          <a:p>
            <a:r>
              <a:rPr lang="en-GB" sz="1200" dirty="0" smtClean="0"/>
              <a:t>Here </a:t>
            </a:r>
            <a:r>
              <a:rPr lang="en-GB" sz="1200" dirty="0"/>
              <a:t>are some adaptations that make animals successful predators:</a:t>
            </a:r>
          </a:p>
          <a:p>
            <a:pPr marL="171450" indent="-171450">
              <a:buFont typeface="Wingdings" pitchFamily="2" charset="2"/>
              <a:buChar char="Ø"/>
            </a:pPr>
            <a:r>
              <a:rPr lang="en-GB" sz="1200" dirty="0"/>
              <a:t>built for speed</a:t>
            </a:r>
          </a:p>
          <a:p>
            <a:pPr marL="171450" indent="-171450">
              <a:buFont typeface="Wingdings" pitchFamily="2" charset="2"/>
              <a:buChar char="Ø"/>
            </a:pPr>
            <a:r>
              <a:rPr lang="en-GB" sz="1200" dirty="0"/>
              <a:t>sharp teeth and claws</a:t>
            </a:r>
          </a:p>
          <a:p>
            <a:pPr marL="171450" indent="-171450">
              <a:buFont typeface="Wingdings" pitchFamily="2" charset="2"/>
              <a:buChar char="Ø"/>
            </a:pPr>
            <a:r>
              <a:rPr lang="en-GB" sz="1200" dirty="0"/>
              <a:t>camouflage to avoid being seen by prey</a:t>
            </a:r>
          </a:p>
          <a:p>
            <a:pPr marL="171450" indent="-171450">
              <a:buFont typeface="Wingdings" pitchFamily="2" charset="2"/>
              <a:buChar char="Ø"/>
            </a:pPr>
            <a:r>
              <a:rPr lang="en-GB" sz="1200" dirty="0"/>
              <a:t>eyes to the front of the head to judge size and distance well (binocular vision).</a:t>
            </a:r>
          </a:p>
          <a:p>
            <a:pPr marL="171450" lvl="0" indent="-171450" eaLnBrk="0" fontAlgn="base" hangingPunct="0">
              <a:spcBef>
                <a:spcPct val="0"/>
              </a:spcBef>
              <a:spcAft>
                <a:spcPct val="0"/>
              </a:spcAft>
              <a:buFont typeface="Wingdings" pitchFamily="2" charset="2"/>
              <a:buChar char="Ø"/>
            </a:pPr>
            <a:endParaRPr lang="en-US" sz="1200" dirty="0" smtClean="0"/>
          </a:p>
          <a:p>
            <a:r>
              <a:rPr lang="en-GB" b="1" dirty="0"/>
              <a:t>Prey</a:t>
            </a:r>
          </a:p>
          <a:p>
            <a:r>
              <a:rPr lang="en-GB" sz="1200" dirty="0" smtClean="0"/>
              <a:t>Here </a:t>
            </a:r>
            <a:r>
              <a:rPr lang="en-GB" sz="1200" dirty="0"/>
              <a:t>are some adaptations that help animals avoid being caught as prey</a:t>
            </a:r>
            <a:r>
              <a:rPr lang="en-GB" sz="1200" dirty="0" smtClean="0"/>
              <a:t>:</a:t>
            </a:r>
            <a:endParaRPr lang="en-GB" sz="1200" dirty="0"/>
          </a:p>
          <a:p>
            <a:pPr marL="171450" indent="-171450">
              <a:buFont typeface="Wingdings" pitchFamily="2" charset="2"/>
              <a:buChar char="Ø"/>
            </a:pPr>
            <a:r>
              <a:rPr lang="en-GB" sz="1200" dirty="0"/>
              <a:t>live in groups (herds or shoals)</a:t>
            </a:r>
          </a:p>
          <a:p>
            <a:pPr marL="171450" indent="-171450">
              <a:buFont typeface="Wingdings" pitchFamily="2" charset="2"/>
              <a:buChar char="Ø"/>
            </a:pPr>
            <a:r>
              <a:rPr lang="en-GB" sz="1200" dirty="0"/>
              <a:t>built for speed</a:t>
            </a:r>
          </a:p>
          <a:p>
            <a:pPr marL="171450" indent="-171450">
              <a:buFont typeface="Wingdings" pitchFamily="2" charset="2"/>
              <a:buChar char="Ø"/>
            </a:pPr>
            <a:r>
              <a:rPr lang="en-GB" sz="1200" dirty="0"/>
              <a:t>defences such as poison or stings</a:t>
            </a:r>
          </a:p>
          <a:p>
            <a:pPr marL="171450" indent="-171450">
              <a:buFont typeface="Wingdings" pitchFamily="2" charset="2"/>
              <a:buChar char="Ø"/>
            </a:pPr>
            <a:r>
              <a:rPr lang="en-GB" sz="1200" dirty="0"/>
              <a:t>camouflage to avoid being seen by predators</a:t>
            </a:r>
          </a:p>
          <a:p>
            <a:pPr marL="171450" indent="-171450">
              <a:buFont typeface="Wingdings" pitchFamily="2" charset="2"/>
              <a:buChar char="Ø"/>
            </a:pPr>
            <a:r>
              <a:rPr lang="en-GB" sz="1200" dirty="0"/>
              <a:t>eyes to the side of the head to get a wide field of view (monocular vision).</a:t>
            </a:r>
          </a:p>
          <a:p>
            <a:pPr marL="171450" lvl="0" indent="-171450" eaLnBrk="0" fontAlgn="base" hangingPunct="0">
              <a:spcBef>
                <a:spcPct val="0"/>
              </a:spcBef>
              <a:spcAft>
                <a:spcPct val="0"/>
              </a:spcAft>
              <a:buFont typeface="Wingdings" pitchFamily="2" charset="2"/>
              <a:buChar char="Ø"/>
            </a:pPr>
            <a:endParaRPr lang="en-US" sz="1200" dirty="0"/>
          </a:p>
        </p:txBody>
      </p:sp>
      <p:sp>
        <p:nvSpPr>
          <p:cNvPr id="21" name="TextBox 20"/>
          <p:cNvSpPr txBox="1"/>
          <p:nvPr/>
        </p:nvSpPr>
        <p:spPr>
          <a:xfrm>
            <a:off x="439277" y="5739321"/>
            <a:ext cx="8256756" cy="1061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050" b="1" dirty="0"/>
              <a:t>Extremophiles</a:t>
            </a:r>
          </a:p>
          <a:p>
            <a:r>
              <a:rPr lang="en-GB" sz="1050" dirty="0"/>
              <a:t>Extremophiles live in very extreme environments. </a:t>
            </a:r>
            <a:endParaRPr lang="en-GB" sz="1050" dirty="0" smtClean="0"/>
          </a:p>
          <a:p>
            <a:r>
              <a:rPr lang="en-GB" sz="1050" dirty="0" smtClean="0"/>
              <a:t>They </a:t>
            </a:r>
            <a:r>
              <a:rPr lang="en-GB" sz="1050" dirty="0"/>
              <a:t>can survive conditions that would kill most other organisms</a:t>
            </a:r>
            <a:r>
              <a:rPr lang="en-GB" sz="1050" dirty="0" smtClean="0"/>
              <a:t>.</a:t>
            </a:r>
          </a:p>
          <a:p>
            <a:r>
              <a:rPr lang="en-GB" sz="1050" dirty="0" smtClean="0"/>
              <a:t>The </a:t>
            </a:r>
            <a:r>
              <a:rPr lang="en-GB" sz="1050" dirty="0"/>
              <a:t>extreme conditions can include:</a:t>
            </a:r>
          </a:p>
          <a:p>
            <a:pPr marL="171450" indent="-171450">
              <a:buFont typeface="Wingdings" pitchFamily="2" charset="2"/>
              <a:buChar char="Ø"/>
            </a:pPr>
            <a:r>
              <a:rPr lang="en-GB" sz="1050" dirty="0"/>
              <a:t>very high or very low temperatures</a:t>
            </a:r>
          </a:p>
          <a:p>
            <a:pPr marL="171450" indent="-171450">
              <a:buFont typeface="Wingdings" pitchFamily="2" charset="2"/>
              <a:buChar char="Ø"/>
            </a:pPr>
            <a:r>
              <a:rPr lang="en-GB" sz="1050" dirty="0"/>
              <a:t>high concentrations of salt in water</a:t>
            </a:r>
            <a:r>
              <a:rPr lang="en-GB" sz="1050" dirty="0" smtClean="0"/>
              <a:t>.</a:t>
            </a:r>
            <a:endParaRPr lang="en-GB" sz="1050" dirty="0"/>
          </a:p>
        </p:txBody>
      </p:sp>
    </p:spTree>
    <p:extLst>
      <p:ext uri="{BB962C8B-B14F-4D97-AF65-F5344CB8AC3E}">
        <p14:creationId xmlns:p14="http://schemas.microsoft.com/office/powerpoint/2010/main" val="1064611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73873" y="1412775"/>
            <a:ext cx="4548903" cy="4065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Natural Selection</a:t>
            </a:r>
            <a:endParaRPr lang="en-GB" dirty="0"/>
          </a:p>
        </p:txBody>
      </p:sp>
      <p:pic>
        <p:nvPicPr>
          <p:cNvPr id="5122" name="Picture 2" descr="Photograph of Charles Darw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873" y="1412775"/>
            <a:ext cx="1296143" cy="156408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flipV="1">
            <a:off x="462324" y="1412776"/>
            <a:ext cx="11549" cy="52658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696269" y="1412776"/>
            <a:ext cx="698018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Darwin’s Theory of Natural Selection</a:t>
            </a:r>
            <a:endParaRPr lang="en-GB" dirty="0"/>
          </a:p>
        </p:txBody>
      </p:sp>
      <p:cxnSp>
        <p:nvCxnSpPr>
          <p:cNvPr id="8" name="Straight Connector 7"/>
          <p:cNvCxnSpPr/>
          <p:nvPr/>
        </p:nvCxnSpPr>
        <p:spPr>
          <a:xfrm flipV="1">
            <a:off x="8704677" y="1412776"/>
            <a:ext cx="0" cy="52658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Rectangular Callout 6"/>
          <p:cNvSpPr/>
          <p:nvPr/>
        </p:nvSpPr>
        <p:spPr>
          <a:xfrm>
            <a:off x="450776" y="5478323"/>
            <a:ext cx="4572000" cy="1200329"/>
          </a:xfrm>
          <a:prstGeom prst="wedgeRectCallout">
            <a:avLst>
              <a:gd name="adj1" fmla="val -21035"/>
              <a:gd name="adj2" fmla="val 50188"/>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n-GB" b="1" dirty="0" smtClean="0"/>
              <a:t>                                Evolution</a:t>
            </a:r>
            <a:endParaRPr lang="en-GB" b="1" dirty="0"/>
          </a:p>
          <a:p>
            <a:pPr algn="ctr"/>
            <a:r>
              <a:rPr lang="en-GB" dirty="0"/>
              <a:t>The basic idea behind the theory of evolution is that all the different species have developed over time from simple life forms.</a:t>
            </a:r>
          </a:p>
        </p:txBody>
      </p:sp>
      <p:sp>
        <p:nvSpPr>
          <p:cNvPr id="11" name="Rectangle 10"/>
          <p:cNvSpPr/>
          <p:nvPr/>
        </p:nvSpPr>
        <p:spPr>
          <a:xfrm>
            <a:off x="1696269" y="1782108"/>
            <a:ext cx="6980186" cy="2123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600" dirty="0"/>
              <a:t>Key points of evolution by natural selection</a:t>
            </a:r>
            <a:r>
              <a:rPr lang="en-GB" sz="1600" dirty="0" smtClean="0"/>
              <a:t>:</a:t>
            </a:r>
          </a:p>
          <a:p>
            <a:endParaRPr lang="en-GB" sz="1600" dirty="0"/>
          </a:p>
          <a:p>
            <a:pPr marL="285750" indent="-285750">
              <a:buFont typeface="Wingdings" pitchFamily="2" charset="2"/>
              <a:buChar char="Ø"/>
            </a:pPr>
            <a:r>
              <a:rPr lang="en-GB" sz="1600" dirty="0"/>
              <a:t>individuals in a species show a wide range of variation</a:t>
            </a:r>
          </a:p>
          <a:p>
            <a:pPr marL="285750" indent="-285750">
              <a:buFont typeface="Wingdings" pitchFamily="2" charset="2"/>
              <a:buChar char="Ø"/>
            </a:pPr>
            <a:r>
              <a:rPr lang="en-GB" sz="1600" dirty="0"/>
              <a:t>this variation is because of differences in their genes</a:t>
            </a:r>
          </a:p>
          <a:p>
            <a:pPr marL="285750" indent="-285750">
              <a:buFont typeface="Wingdings" pitchFamily="2" charset="2"/>
              <a:buChar char="Ø"/>
            </a:pPr>
            <a:r>
              <a:rPr lang="en-GB" sz="1600" dirty="0"/>
              <a:t>individuals with characteristics most suited to the environment are more likely to survive and reproduce</a:t>
            </a:r>
          </a:p>
          <a:p>
            <a:pPr marL="285750" indent="-285750">
              <a:buFont typeface="Wingdings" pitchFamily="2" charset="2"/>
              <a:buChar char="Ø"/>
            </a:pPr>
            <a:r>
              <a:rPr lang="en-GB" sz="1600" dirty="0"/>
              <a:t>the genes that allow these individuals to be successful are passed to their offspring.</a:t>
            </a:r>
          </a:p>
        </p:txBody>
      </p:sp>
      <p:sp>
        <p:nvSpPr>
          <p:cNvPr id="13" name="TextBox 12"/>
          <p:cNvSpPr txBox="1"/>
          <p:nvPr/>
        </p:nvSpPr>
        <p:spPr>
          <a:xfrm>
            <a:off x="473873" y="2976862"/>
            <a:ext cx="1222396"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dirty="0" smtClean="0">
                <a:solidFill>
                  <a:schemeClr val="bg1"/>
                </a:solidFill>
              </a:rPr>
              <a:t>Charles Darwin 1809-1882</a:t>
            </a:r>
            <a:endParaRPr lang="en-GB" dirty="0">
              <a:solidFill>
                <a:schemeClr val="bg1"/>
              </a:solidFill>
            </a:endParaRPr>
          </a:p>
        </p:txBody>
      </p:sp>
      <p:sp>
        <p:nvSpPr>
          <p:cNvPr id="14" name="Rectangular Callout 13"/>
          <p:cNvSpPr/>
          <p:nvPr/>
        </p:nvSpPr>
        <p:spPr>
          <a:xfrm>
            <a:off x="5022775" y="4274649"/>
            <a:ext cx="3681901" cy="2400657"/>
          </a:xfrm>
          <a:prstGeom prst="wedgeRectCallout">
            <a:avLst>
              <a:gd name="adj1" fmla="val -21084"/>
              <a:gd name="adj2" fmla="val 50690"/>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250" dirty="0"/>
              <a:t>Some people do not believe </a:t>
            </a:r>
            <a:r>
              <a:rPr lang="en-GB" sz="1250" dirty="0" smtClean="0"/>
              <a:t>the theory. </a:t>
            </a:r>
            <a:r>
              <a:rPr lang="en-GB" sz="1250" dirty="0"/>
              <a:t>Some of the reasons for this include</a:t>
            </a:r>
            <a:r>
              <a:rPr lang="en-GB" sz="1250" dirty="0" smtClean="0"/>
              <a:t>:</a:t>
            </a:r>
          </a:p>
          <a:p>
            <a:endParaRPr lang="en-GB" sz="1250" dirty="0"/>
          </a:p>
          <a:p>
            <a:pPr marL="171450" indent="-171450">
              <a:buFont typeface="Arial" pitchFamily="34" charset="0"/>
              <a:buChar char="•"/>
            </a:pPr>
            <a:r>
              <a:rPr lang="en-GB" sz="1250" dirty="0"/>
              <a:t>Darwin’s theory conflicted with religious views that God had made all the animals and plants on Earth</a:t>
            </a:r>
          </a:p>
          <a:p>
            <a:pPr marL="171450" indent="-171450">
              <a:buFont typeface="Arial" pitchFamily="34" charset="0"/>
              <a:buChar char="•"/>
            </a:pPr>
            <a:r>
              <a:rPr lang="en-GB" sz="1250" dirty="0"/>
              <a:t>Darwin did not have enough evidence at the time to convince many scientists</a:t>
            </a:r>
          </a:p>
          <a:p>
            <a:pPr marL="171450" indent="-171450">
              <a:buFont typeface="Arial" pitchFamily="34" charset="0"/>
              <a:buChar char="•"/>
            </a:pPr>
            <a:r>
              <a:rPr lang="en-GB" sz="1250" dirty="0"/>
              <a:t>It was 50 years after Darwin’s theory was published that the way that inheritance and variation worked was discovered</a:t>
            </a:r>
          </a:p>
          <a:p>
            <a:pPr marL="171450" indent="-171450">
              <a:buFont typeface="Arial" pitchFamily="34" charset="0"/>
              <a:buChar char="•"/>
            </a:pPr>
            <a:r>
              <a:rPr lang="en-GB" sz="1250" dirty="0"/>
              <a:t>the genes that allow these individuals to be successful are passed to their offspring.</a:t>
            </a:r>
          </a:p>
        </p:txBody>
      </p:sp>
      <p:sp>
        <p:nvSpPr>
          <p:cNvPr id="17" name="TextBox 16"/>
          <p:cNvSpPr txBox="1"/>
          <p:nvPr/>
        </p:nvSpPr>
        <p:spPr>
          <a:xfrm>
            <a:off x="5036885" y="3905766"/>
            <a:ext cx="366779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Controversy</a:t>
            </a:r>
            <a:endParaRPr lang="en-GB" dirty="0"/>
          </a:p>
        </p:txBody>
      </p:sp>
      <p:sp>
        <p:nvSpPr>
          <p:cNvPr id="4" name="TextBox 3">
            <a:hlinkClick r:id="rId3" action="ppaction://hlinksldjump"/>
          </p:cNvPr>
          <p:cNvSpPr txBox="1"/>
          <p:nvPr/>
        </p:nvSpPr>
        <p:spPr>
          <a:xfrm>
            <a:off x="8172400" y="6309320"/>
            <a:ext cx="86409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dirty="0" smtClean="0"/>
              <a:t>HOME</a:t>
            </a:r>
            <a:endParaRPr lang="en-GB" dirty="0"/>
          </a:p>
        </p:txBody>
      </p:sp>
      <p:cxnSp>
        <p:nvCxnSpPr>
          <p:cNvPr id="18" name="Straight Connector 17"/>
          <p:cNvCxnSpPr/>
          <p:nvPr/>
        </p:nvCxnSpPr>
        <p:spPr>
          <a:xfrm flipV="1">
            <a:off x="5037136" y="3905317"/>
            <a:ext cx="5774" cy="2749729"/>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5124" name="Picture 4" descr="http://t1.gstatic.com/images?q=tbn:ANd9GcRcbX76gFD7b8kJ6Hl_WazOHnK_8iZPqaM-KxjLwE8GPJEW-e9X:wshsrigobertog.edublogs.org/files/2010/11/evolution-1hzzv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098" y="3905766"/>
            <a:ext cx="4554678" cy="1561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041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Sustainability</a:t>
            </a:r>
            <a:endParaRPr lang="en-GB" dirty="0"/>
          </a:p>
        </p:txBody>
      </p:sp>
      <p:sp>
        <p:nvSpPr>
          <p:cNvPr id="5" name="TextBox 4"/>
          <p:cNvSpPr txBox="1"/>
          <p:nvPr/>
        </p:nvSpPr>
        <p:spPr>
          <a:xfrm>
            <a:off x="467544" y="1412776"/>
            <a:ext cx="295232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Endangered Species</a:t>
            </a:r>
            <a:endParaRPr lang="en-GB" dirty="0"/>
          </a:p>
        </p:txBody>
      </p:sp>
      <p:sp>
        <p:nvSpPr>
          <p:cNvPr id="6" name="TextBox 5"/>
          <p:cNvSpPr txBox="1"/>
          <p:nvPr/>
        </p:nvSpPr>
        <p:spPr>
          <a:xfrm>
            <a:off x="467544" y="1782108"/>
            <a:ext cx="2952328" cy="3231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200" dirty="0"/>
              <a:t>Factors that can cause a species to become extinct include:</a:t>
            </a:r>
          </a:p>
          <a:p>
            <a:pPr marL="285750" indent="-285750">
              <a:buFont typeface="Wingdings" pitchFamily="2" charset="2"/>
              <a:buChar char="Ø"/>
            </a:pPr>
            <a:r>
              <a:rPr lang="en-GB" sz="1200" dirty="0"/>
              <a:t>changes to the environment, such as a change in </a:t>
            </a:r>
            <a:r>
              <a:rPr lang="en-GB" sz="1200" dirty="0" smtClean="0"/>
              <a:t>climate.</a:t>
            </a:r>
            <a:endParaRPr lang="en-GB" sz="1200" dirty="0"/>
          </a:p>
          <a:p>
            <a:pPr marL="285750" indent="-285750">
              <a:buFont typeface="Wingdings" pitchFamily="2" charset="2"/>
              <a:buChar char="Ø"/>
            </a:pPr>
            <a:r>
              <a:rPr lang="en-GB" sz="1200" dirty="0"/>
              <a:t>destruction of </a:t>
            </a:r>
            <a:r>
              <a:rPr lang="en-GB" sz="1200" dirty="0" smtClean="0"/>
              <a:t>habitats.</a:t>
            </a:r>
            <a:endParaRPr lang="en-GB" sz="1200" dirty="0"/>
          </a:p>
          <a:p>
            <a:pPr marL="285750" indent="-285750">
              <a:buFont typeface="Wingdings" pitchFamily="2" charset="2"/>
              <a:buChar char="Ø"/>
            </a:pPr>
            <a:r>
              <a:rPr lang="en-GB" sz="1200" dirty="0" smtClean="0"/>
              <a:t>Hunting.</a:t>
            </a:r>
            <a:endParaRPr lang="en-GB" sz="1200" dirty="0"/>
          </a:p>
          <a:p>
            <a:pPr marL="285750" indent="-285750">
              <a:buFont typeface="Wingdings" pitchFamily="2" charset="2"/>
              <a:buChar char="Ø"/>
            </a:pPr>
            <a:r>
              <a:rPr lang="en-GB" sz="1200" dirty="0" smtClean="0"/>
              <a:t>Pollution.</a:t>
            </a:r>
            <a:endParaRPr lang="en-GB" sz="1200" dirty="0"/>
          </a:p>
          <a:p>
            <a:pPr marL="285750" indent="-285750">
              <a:buFont typeface="Wingdings" pitchFamily="2" charset="2"/>
              <a:buChar char="Ø"/>
            </a:pPr>
            <a:r>
              <a:rPr lang="en-GB" sz="1200" dirty="0"/>
              <a:t>competition from other species</a:t>
            </a:r>
            <a:r>
              <a:rPr lang="en-GB" sz="1200" dirty="0" smtClean="0"/>
              <a:t>.</a:t>
            </a:r>
          </a:p>
          <a:p>
            <a:endParaRPr lang="en-GB" sz="1200" dirty="0" smtClean="0"/>
          </a:p>
          <a:p>
            <a:r>
              <a:rPr lang="en-GB" sz="1200" dirty="0" smtClean="0"/>
              <a:t>The Dodo is an example of an extinct species : (hunted + new competitors)</a:t>
            </a:r>
          </a:p>
          <a:p>
            <a:endParaRPr lang="en-GB" sz="1200" dirty="0"/>
          </a:p>
          <a:p>
            <a:r>
              <a:rPr lang="en-GB" sz="1200" dirty="0" smtClean="0"/>
              <a:t>A species can </a:t>
            </a:r>
            <a:r>
              <a:rPr lang="en-GB" sz="1200" b="1" dirty="0" smtClean="0"/>
              <a:t>become endangered </a:t>
            </a:r>
            <a:r>
              <a:rPr lang="en-GB" sz="1200" dirty="0" smtClean="0"/>
              <a:t>if:</a:t>
            </a:r>
          </a:p>
          <a:p>
            <a:pPr marL="285750" indent="-285750">
              <a:buFont typeface="Wingdings" pitchFamily="2" charset="2"/>
              <a:buChar char="Ø"/>
            </a:pPr>
            <a:r>
              <a:rPr lang="en-GB" sz="1200" dirty="0"/>
              <a:t>the number of available habitats falls below a critical level</a:t>
            </a:r>
          </a:p>
          <a:p>
            <a:pPr marL="285750" indent="-285750">
              <a:buFont typeface="Wingdings" pitchFamily="2" charset="2"/>
              <a:buChar char="Ø"/>
            </a:pPr>
            <a:r>
              <a:rPr lang="en-GB" sz="1200" dirty="0"/>
              <a:t>the population of the species falls below a critical level</a:t>
            </a:r>
            <a:r>
              <a:rPr lang="en-GB" sz="1200" dirty="0" smtClean="0"/>
              <a:t>.</a:t>
            </a:r>
            <a:endParaRPr lang="en-GB" sz="1200" dirty="0"/>
          </a:p>
        </p:txBody>
      </p:sp>
      <p:sp>
        <p:nvSpPr>
          <p:cNvPr id="7" name="TextBox 6"/>
          <p:cNvSpPr txBox="1"/>
          <p:nvPr/>
        </p:nvSpPr>
        <p:spPr>
          <a:xfrm>
            <a:off x="461616" y="5013762"/>
            <a:ext cx="295232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Conservation</a:t>
            </a:r>
            <a:endParaRPr lang="en-GB" dirty="0"/>
          </a:p>
        </p:txBody>
      </p:sp>
      <p:sp>
        <p:nvSpPr>
          <p:cNvPr id="8" name="TextBox 7"/>
          <p:cNvSpPr txBox="1"/>
          <p:nvPr/>
        </p:nvSpPr>
        <p:spPr>
          <a:xfrm>
            <a:off x="461616" y="5383094"/>
            <a:ext cx="2952328" cy="143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250" dirty="0" smtClean="0"/>
              <a:t>Purpose of conservation is to:</a:t>
            </a:r>
          </a:p>
          <a:p>
            <a:pPr marL="285750" indent="-285750">
              <a:buFont typeface="Wingdings" pitchFamily="2" charset="2"/>
              <a:buChar char="Ø"/>
            </a:pPr>
            <a:r>
              <a:rPr lang="en-GB" sz="1250" dirty="0" smtClean="0"/>
              <a:t>maintain </a:t>
            </a:r>
            <a:r>
              <a:rPr lang="en-GB" sz="1250" dirty="0"/>
              <a:t>the future possibility that plant species might be identified for </a:t>
            </a:r>
            <a:r>
              <a:rPr lang="en-GB" sz="1250" dirty="0" smtClean="0"/>
              <a:t>medicines.</a:t>
            </a:r>
            <a:endParaRPr lang="en-GB" sz="1250" dirty="0"/>
          </a:p>
          <a:p>
            <a:pPr marL="285750" indent="-285750">
              <a:buFont typeface="Wingdings" pitchFamily="2" charset="2"/>
              <a:buChar char="Ø"/>
            </a:pPr>
            <a:r>
              <a:rPr lang="en-GB" sz="1250" dirty="0" smtClean="0"/>
              <a:t>keep </a:t>
            </a:r>
            <a:r>
              <a:rPr lang="en-GB" sz="1250" dirty="0"/>
              <a:t>damage to food chains and food webs to a </a:t>
            </a:r>
            <a:r>
              <a:rPr lang="en-GB" sz="1250" dirty="0" smtClean="0"/>
              <a:t>minimum.</a:t>
            </a:r>
            <a:endParaRPr lang="en-GB" sz="1250" dirty="0"/>
          </a:p>
          <a:p>
            <a:pPr marL="285750" indent="-285750">
              <a:buFont typeface="Wingdings" pitchFamily="2" charset="2"/>
              <a:buChar char="Ø"/>
            </a:pPr>
            <a:r>
              <a:rPr lang="en-GB" sz="1250" dirty="0"/>
              <a:t>protects our future food </a:t>
            </a:r>
            <a:r>
              <a:rPr lang="en-GB" sz="1250" dirty="0" smtClean="0"/>
              <a:t>supply.</a:t>
            </a:r>
          </a:p>
        </p:txBody>
      </p:sp>
      <p:sp>
        <p:nvSpPr>
          <p:cNvPr id="9" name="TextBox 8"/>
          <p:cNvSpPr txBox="1"/>
          <p:nvPr/>
        </p:nvSpPr>
        <p:spPr>
          <a:xfrm>
            <a:off x="3419872" y="1412776"/>
            <a:ext cx="525658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Problems</a:t>
            </a:r>
            <a:endParaRPr lang="en-GB" dirty="0"/>
          </a:p>
        </p:txBody>
      </p:sp>
      <p:sp>
        <p:nvSpPr>
          <p:cNvPr id="10" name="TextBox 9"/>
          <p:cNvSpPr txBox="1"/>
          <p:nvPr/>
        </p:nvSpPr>
        <p:spPr>
          <a:xfrm>
            <a:off x="3402468" y="1805191"/>
            <a:ext cx="5256584" cy="5078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200" dirty="0" smtClean="0"/>
              <a:t>                                                             </a:t>
            </a:r>
            <a:r>
              <a:rPr lang="en-GB" sz="1200" dirty="0"/>
              <a:t>Many species of whale have been hunted </a:t>
            </a:r>
            <a:endParaRPr lang="en-GB" sz="1200" dirty="0" smtClean="0"/>
          </a:p>
          <a:p>
            <a:r>
              <a:rPr lang="en-GB" sz="1200" dirty="0" smtClean="0"/>
              <a:t>                                                              almost </a:t>
            </a:r>
            <a:r>
              <a:rPr lang="en-GB" sz="1200" dirty="0"/>
              <a:t>to extinction. Whales are a valuable source of raw materials such as whale oil which was used as a fuel in the </a:t>
            </a:r>
            <a:r>
              <a:rPr lang="en-GB" sz="1200" dirty="0" smtClean="0"/>
              <a:t>past. It is hard to protect Whales through conservation.</a:t>
            </a:r>
          </a:p>
          <a:p>
            <a:endParaRPr lang="en-GB" sz="1200" dirty="0"/>
          </a:p>
          <a:p>
            <a:r>
              <a:rPr lang="en-GB" sz="1200" dirty="0" smtClean="0"/>
              <a:t>                                                              </a:t>
            </a:r>
            <a:r>
              <a:rPr lang="en-GB" sz="1200" dirty="0"/>
              <a:t>Fish are an important part of the human diet, </a:t>
            </a:r>
            <a:endParaRPr lang="en-GB" sz="1200" dirty="0" smtClean="0"/>
          </a:p>
          <a:p>
            <a:r>
              <a:rPr lang="en-GB" sz="1200" dirty="0"/>
              <a:t> </a:t>
            </a:r>
            <a:r>
              <a:rPr lang="en-GB" sz="1200" dirty="0" smtClean="0"/>
              <a:t>                                                             accounting </a:t>
            </a:r>
            <a:r>
              <a:rPr lang="en-GB" sz="1200" dirty="0"/>
              <a:t>for a worldwide average 15 per cent of humans' protein intake. Most of these fish are caught wild, and if fish are caught at a faster rate than the remaining fish can reproduce, the stock of fish will obviously decline. Trying to harvest more fish than the sea can produce is an example of </a:t>
            </a:r>
            <a:r>
              <a:rPr lang="en-GB" sz="1200" b="1" u="sng" dirty="0"/>
              <a:t>unsustainability</a:t>
            </a:r>
            <a:r>
              <a:rPr lang="en-GB" sz="1200" dirty="0" smtClean="0"/>
              <a:t>. Fish Quotas have been introduced to try and help this issue.</a:t>
            </a:r>
          </a:p>
          <a:p>
            <a:endParaRPr lang="en-GB" sz="1200" dirty="0" smtClean="0"/>
          </a:p>
          <a:p>
            <a:endParaRPr lang="en-GB" sz="1200" dirty="0" smtClean="0"/>
          </a:p>
          <a:p>
            <a:endParaRPr lang="en-GB" sz="1200" dirty="0"/>
          </a:p>
          <a:p>
            <a:r>
              <a:rPr lang="en-GB" sz="1100" dirty="0"/>
              <a:t>Deforestation has a number of </a:t>
            </a:r>
            <a:r>
              <a:rPr lang="en-GB" sz="1100" dirty="0" smtClean="0"/>
              <a:t>consequences</a:t>
            </a:r>
          </a:p>
          <a:p>
            <a:r>
              <a:rPr lang="en-GB" sz="1100" dirty="0" smtClean="0"/>
              <a:t>including</a:t>
            </a:r>
            <a:r>
              <a:rPr lang="en-GB" sz="1100" dirty="0"/>
              <a:t>:</a:t>
            </a:r>
          </a:p>
          <a:p>
            <a:pPr marL="171450" indent="-171450">
              <a:buFont typeface="Wingdings" pitchFamily="2" charset="2"/>
              <a:buChar char="Ø"/>
            </a:pPr>
            <a:r>
              <a:rPr lang="en-GB" sz="1100" dirty="0"/>
              <a:t>the destruction of forest habitats, </a:t>
            </a:r>
            <a:r>
              <a:rPr lang="en-GB" sz="1100" dirty="0" smtClean="0"/>
              <a:t>endangering</a:t>
            </a:r>
          </a:p>
          <a:p>
            <a:r>
              <a:rPr lang="en-GB" sz="1100" dirty="0" smtClean="0"/>
              <a:t> </a:t>
            </a:r>
            <a:r>
              <a:rPr lang="en-GB" sz="1100" dirty="0"/>
              <a:t>many forest-dwelling species</a:t>
            </a:r>
          </a:p>
          <a:p>
            <a:pPr marL="171450" indent="-171450">
              <a:buFont typeface="Wingdings" pitchFamily="2" charset="2"/>
              <a:buChar char="Ø"/>
            </a:pPr>
            <a:r>
              <a:rPr lang="en-GB" sz="1100" dirty="0"/>
              <a:t>Causes soil erosion, as the soil-stabilising effect </a:t>
            </a:r>
            <a:endParaRPr lang="en-GB" sz="1100" dirty="0" smtClean="0"/>
          </a:p>
          <a:p>
            <a:r>
              <a:rPr lang="en-GB" sz="1100" dirty="0" smtClean="0"/>
              <a:t>of </a:t>
            </a:r>
            <a:r>
              <a:rPr lang="en-GB" sz="1100" dirty="0"/>
              <a:t>tree roots is removed- this leads to barren </a:t>
            </a:r>
            <a:r>
              <a:rPr lang="en-GB" sz="1100" dirty="0" smtClean="0"/>
              <a:t>land</a:t>
            </a:r>
          </a:p>
          <a:p>
            <a:r>
              <a:rPr lang="en-GB" sz="1100" dirty="0" smtClean="0"/>
              <a:t> </a:t>
            </a:r>
            <a:r>
              <a:rPr lang="en-GB" sz="1100" dirty="0"/>
              <a:t>and a risk of flooding</a:t>
            </a:r>
          </a:p>
          <a:p>
            <a:pPr marL="171450" indent="-171450">
              <a:buFont typeface="Wingdings" pitchFamily="2" charset="2"/>
              <a:buChar char="Ø"/>
            </a:pPr>
            <a:r>
              <a:rPr lang="en-GB" sz="1100" dirty="0"/>
              <a:t>increased atmospheric pollution - mostly </a:t>
            </a:r>
            <a:r>
              <a:rPr lang="en-GB" sz="1100" dirty="0" smtClean="0"/>
              <a:t>carbon</a:t>
            </a:r>
          </a:p>
          <a:p>
            <a:r>
              <a:rPr lang="en-GB" sz="1100" dirty="0" smtClean="0"/>
              <a:t> </a:t>
            </a:r>
            <a:r>
              <a:rPr lang="en-GB" sz="1100" dirty="0"/>
              <a:t>dioxide - as forests are cleared by burning trees</a:t>
            </a:r>
          </a:p>
          <a:p>
            <a:pPr marL="171450" indent="-171450">
              <a:buFont typeface="Wingdings" pitchFamily="2" charset="2"/>
              <a:buChar char="Ø"/>
            </a:pPr>
            <a:r>
              <a:rPr lang="en-GB" sz="1100" dirty="0"/>
              <a:t>a reduction in the amount of </a:t>
            </a:r>
            <a:r>
              <a:rPr lang="en-GB" sz="1100" dirty="0" smtClean="0"/>
              <a:t>photosynthesising</a:t>
            </a:r>
          </a:p>
          <a:p>
            <a:r>
              <a:rPr lang="en-GB" sz="1100" dirty="0" smtClean="0"/>
              <a:t> </a:t>
            </a:r>
            <a:r>
              <a:rPr lang="en-GB" sz="1100" dirty="0"/>
              <a:t>vegetation, which increases the levels </a:t>
            </a:r>
            <a:r>
              <a:rPr lang="en-GB" sz="1100" dirty="0" smtClean="0"/>
              <a:t>of</a:t>
            </a:r>
          </a:p>
          <a:p>
            <a:r>
              <a:rPr lang="en-GB" sz="1100" dirty="0" smtClean="0"/>
              <a:t> </a:t>
            </a:r>
            <a:r>
              <a:rPr lang="en-GB" sz="1100" dirty="0"/>
              <a:t>carbon dioxide in the </a:t>
            </a:r>
            <a:r>
              <a:rPr lang="en-GB" sz="1100" dirty="0" smtClean="0"/>
              <a:t>atmosphere</a:t>
            </a:r>
            <a:r>
              <a:rPr lang="en-GB" sz="1100" dirty="0"/>
              <a:t>.</a:t>
            </a:r>
            <a:r>
              <a:rPr lang="en-GB" sz="1200" dirty="0" smtClean="0"/>
              <a:t>                                                                                         </a:t>
            </a:r>
            <a:endParaRPr lang="en-GB" sz="1100" dirty="0" smtClean="0"/>
          </a:p>
        </p:txBody>
      </p:sp>
      <p:sp>
        <p:nvSpPr>
          <p:cNvPr id="11" name="TextBox 10"/>
          <p:cNvSpPr txBox="1"/>
          <p:nvPr/>
        </p:nvSpPr>
        <p:spPr>
          <a:xfrm>
            <a:off x="3433052" y="1782108"/>
            <a:ext cx="2180914"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dirty="0" smtClean="0"/>
              <a:t>Whales</a:t>
            </a:r>
            <a:endParaRPr lang="en-GB" dirty="0"/>
          </a:p>
        </p:txBody>
      </p:sp>
      <p:sp>
        <p:nvSpPr>
          <p:cNvPr id="12" name="TextBox 11"/>
          <p:cNvSpPr txBox="1"/>
          <p:nvPr/>
        </p:nvSpPr>
        <p:spPr>
          <a:xfrm>
            <a:off x="3433052" y="2751604"/>
            <a:ext cx="2223864"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dirty="0" smtClean="0"/>
              <a:t>Fish</a:t>
            </a:r>
            <a:endParaRPr lang="en-GB" dirty="0"/>
          </a:p>
        </p:txBody>
      </p:sp>
      <p:sp>
        <p:nvSpPr>
          <p:cNvPr id="13" name="TextBox 12"/>
          <p:cNvSpPr txBox="1"/>
          <p:nvPr/>
        </p:nvSpPr>
        <p:spPr>
          <a:xfrm>
            <a:off x="3413943" y="4094663"/>
            <a:ext cx="3010217"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dirty="0" smtClean="0"/>
              <a:t>Deforestation</a:t>
            </a:r>
            <a:endParaRPr lang="en-GB"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4161" y="3882803"/>
            <a:ext cx="2011413" cy="1130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descr="http://www.bbc.co.uk/schools/gcsebitesize/science/images/4_2_deforestatio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4032" y="5337646"/>
            <a:ext cx="1981542" cy="11141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hlinkClick r:id="rId4" action="ppaction://hlinksldjump"/>
          </p:cNvPr>
          <p:cNvSpPr txBox="1"/>
          <p:nvPr/>
        </p:nvSpPr>
        <p:spPr>
          <a:xfrm>
            <a:off x="8063458" y="6501086"/>
            <a:ext cx="106370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dirty="0" smtClean="0"/>
              <a:t>HOME</a:t>
            </a:r>
            <a:endParaRPr lang="en-GB" dirty="0"/>
          </a:p>
        </p:txBody>
      </p:sp>
      <p:sp>
        <p:nvSpPr>
          <p:cNvPr id="14" name="TextBox 13"/>
          <p:cNvSpPr txBox="1"/>
          <p:nvPr/>
        </p:nvSpPr>
        <p:spPr>
          <a:xfrm>
            <a:off x="7164288" y="4797152"/>
            <a:ext cx="792088" cy="276999"/>
          </a:xfrm>
          <a:prstGeom prst="rect">
            <a:avLst/>
          </a:prstGeom>
          <a:noFill/>
        </p:spPr>
        <p:txBody>
          <a:bodyPr wrap="square" rtlCol="0">
            <a:spAutoFit/>
          </a:bodyPr>
          <a:lstStyle/>
          <a:p>
            <a:r>
              <a:rPr lang="en-GB" sz="1200" dirty="0" smtClean="0"/>
              <a:t>8000BC</a:t>
            </a:r>
            <a:endParaRPr lang="en-GB" sz="1200" dirty="0"/>
          </a:p>
        </p:txBody>
      </p:sp>
      <p:sp>
        <p:nvSpPr>
          <p:cNvPr id="15" name="Rectangle 14"/>
          <p:cNvSpPr/>
          <p:nvPr/>
        </p:nvSpPr>
        <p:spPr>
          <a:xfrm>
            <a:off x="7164288" y="6190568"/>
            <a:ext cx="683200" cy="276999"/>
          </a:xfrm>
          <a:prstGeom prst="rect">
            <a:avLst/>
          </a:prstGeom>
        </p:spPr>
        <p:txBody>
          <a:bodyPr wrap="none">
            <a:spAutoFit/>
          </a:bodyPr>
          <a:lstStyle/>
          <a:p>
            <a:r>
              <a:rPr lang="en-GB" sz="1200" dirty="0" smtClean="0"/>
              <a:t>2000AD</a:t>
            </a:r>
            <a:endParaRPr lang="en-GB" sz="1200" dirty="0"/>
          </a:p>
        </p:txBody>
      </p:sp>
    </p:spTree>
    <p:extLst>
      <p:ext uri="{BB962C8B-B14F-4D97-AF65-F5344CB8AC3E}">
        <p14:creationId xmlns:p14="http://schemas.microsoft.com/office/powerpoint/2010/main" val="1902592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1473</Words>
  <Application>Microsoft Office PowerPoint</Application>
  <PresentationFormat>On-screen Show (4:3)</PresentationFormat>
  <Paragraphs>183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Classification</vt:lpstr>
      <vt:lpstr>Energy Flow</vt:lpstr>
      <vt:lpstr>Recycling</vt:lpstr>
      <vt:lpstr>Interdependence</vt:lpstr>
      <vt:lpstr>Adaptations</vt:lpstr>
      <vt:lpstr>Natural Selection</vt:lpstr>
      <vt:lpstr>Sustainability</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Scarratt</dc:creator>
  <cp:lastModifiedBy>Michelle Meyers</cp:lastModifiedBy>
  <cp:revision>30</cp:revision>
  <dcterms:created xsi:type="dcterms:W3CDTF">2013-05-15T08:26:56Z</dcterms:created>
  <dcterms:modified xsi:type="dcterms:W3CDTF">2015-02-24T14:21:04Z</dcterms:modified>
</cp:coreProperties>
</file>