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59" r:id="rId7"/>
    <p:sldId id="261"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0"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7" autoAdjust="0"/>
    <p:restoredTop sz="94660"/>
  </p:normalViewPr>
  <p:slideViewPr>
    <p:cSldViewPr>
      <p:cViewPr>
        <p:scale>
          <a:sx n="60" d="100"/>
          <a:sy n="60" d="100"/>
        </p:scale>
        <p:origin x="-2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070A1-5787-4180-A758-F50E16237460}" type="datetimeFigureOut">
              <a:rPr lang="en-US" smtClean="0"/>
              <a:pPr/>
              <a:t>5/28/2014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90EDA1-65EF-44CA-8687-89DC2EAE93B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070A1-5787-4180-A758-F50E16237460}" type="datetimeFigureOut">
              <a:rPr lang="en-US" smtClean="0"/>
              <a:pPr/>
              <a:t>5/28/2014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0EDA1-65EF-44CA-8687-89DC2EAE93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b="1" u="sng" dirty="0">
                <a:latin typeface="+mn-lt"/>
              </a:rPr>
              <a:t>B4: The Processes Of Life</a:t>
            </a:r>
            <a:endParaRPr lang="en-US" sz="5400" b="1" u="sng" dirty="0">
              <a:latin typeface="+mn-lt"/>
            </a:endParaRPr>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Glucose from Photosynthesis</a:t>
            </a:r>
            <a:endParaRPr lang="en-US" dirty="0"/>
          </a:p>
        </p:txBody>
      </p:sp>
      <p:sp>
        <p:nvSpPr>
          <p:cNvPr id="3" name="Content Placeholder 2"/>
          <p:cNvSpPr>
            <a:spLocks noGrp="1"/>
          </p:cNvSpPr>
          <p:nvPr>
            <p:ph idx="1"/>
          </p:nvPr>
        </p:nvSpPr>
        <p:spPr>
          <a:xfrm>
            <a:off x="457200" y="1600201"/>
            <a:ext cx="8229600" cy="4277071"/>
          </a:xfrm>
        </p:spPr>
        <p:txBody>
          <a:bodyPr>
            <a:normAutofit fontScale="92500"/>
          </a:bodyPr>
          <a:lstStyle/>
          <a:p>
            <a:pPr fontAlgn="base"/>
            <a:r>
              <a:rPr lang="en-US" sz="2700" dirty="0" smtClean="0"/>
              <a:t>Glucose is made up of carbon, hydrogen and oxygen atoms. Glucose made by the process of photosynthesis may be used in three ways:</a:t>
            </a:r>
          </a:p>
          <a:p>
            <a:pPr fontAlgn="base"/>
            <a:r>
              <a:rPr lang="en-US" sz="2700" dirty="0" smtClean="0"/>
              <a:t>It can be converted into chemicals required for growth of plant cells such as cellulose.</a:t>
            </a:r>
          </a:p>
          <a:p>
            <a:pPr fontAlgn="base"/>
            <a:r>
              <a:rPr lang="en-US" sz="2700" dirty="0" smtClean="0"/>
              <a:t>It can be converted into starch, a storage molecule, that can be converted back to glucose when the plant requires it.</a:t>
            </a:r>
          </a:p>
          <a:p>
            <a:pPr fontAlgn="base"/>
            <a:r>
              <a:rPr lang="en-US" sz="2700" dirty="0" smtClean="0"/>
              <a:t>It can be broken down during the process of respiration, releasing energy stored in the glucose molecules.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212976"/>
            <a:ext cx="8229600" cy="3096343"/>
          </a:xfrm>
        </p:spPr>
        <p:txBody>
          <a:bodyPr>
            <a:normAutofit fontScale="85000" lnSpcReduction="20000"/>
          </a:bodyPr>
          <a:lstStyle/>
          <a:p>
            <a:pPr fontAlgn="base"/>
            <a:r>
              <a:rPr lang="en-US" sz="2400" b="1" dirty="0" smtClean="0"/>
              <a:t>Chloroplasts</a:t>
            </a:r>
            <a:r>
              <a:rPr lang="en-US" sz="2400" dirty="0" smtClean="0"/>
              <a:t> - containing chlorophyll and enzymes needed for reactions in photosynthesis.</a:t>
            </a:r>
          </a:p>
          <a:p>
            <a:pPr fontAlgn="base"/>
            <a:r>
              <a:rPr lang="en-US" sz="2400" b="1" dirty="0" smtClean="0"/>
              <a:t>Nucleus</a:t>
            </a:r>
            <a:r>
              <a:rPr lang="en-US" sz="2400" dirty="0" smtClean="0"/>
              <a:t> - containing DNA carrying the genetic code for enzymes and other proteins used in photosynthesis.</a:t>
            </a:r>
          </a:p>
          <a:p>
            <a:pPr fontAlgn="base"/>
            <a:r>
              <a:rPr lang="en-US" sz="2400" b="1" dirty="0" smtClean="0"/>
              <a:t>Cell membrane</a:t>
            </a:r>
            <a:r>
              <a:rPr lang="en-US" sz="2400" dirty="0" smtClean="0"/>
              <a:t> - allowing gas and water to pass in and out of the cell while controlling the passage of other molecules.</a:t>
            </a:r>
          </a:p>
          <a:p>
            <a:pPr fontAlgn="base"/>
            <a:r>
              <a:rPr lang="en-US" sz="2400" b="1" dirty="0" smtClean="0"/>
              <a:t>Vacuole</a:t>
            </a:r>
            <a:r>
              <a:rPr lang="en-US" sz="2400" dirty="0" smtClean="0"/>
              <a:t> - containing cell sap to keep the cell turgid.</a:t>
            </a:r>
          </a:p>
          <a:p>
            <a:pPr fontAlgn="base"/>
            <a:r>
              <a:rPr lang="en-US" sz="2400" b="1" dirty="0" smtClean="0"/>
              <a:t>Cell wall</a:t>
            </a:r>
            <a:r>
              <a:rPr lang="en-US" sz="2400" dirty="0" smtClean="0"/>
              <a:t> - strengthens the cell.</a:t>
            </a:r>
          </a:p>
          <a:p>
            <a:pPr fontAlgn="base"/>
            <a:r>
              <a:rPr lang="en-US" sz="2400" b="1" dirty="0" smtClean="0"/>
              <a:t>Cytoplasm</a:t>
            </a:r>
            <a:r>
              <a:rPr lang="en-US" sz="2400" dirty="0" smtClean="0"/>
              <a:t> - enzymes and other proteins used in photosynthesis made here.</a:t>
            </a:r>
          </a:p>
          <a:p>
            <a:endParaRPr lang="en-US" dirty="0"/>
          </a:p>
        </p:txBody>
      </p:sp>
      <p:pic>
        <p:nvPicPr>
          <p:cNvPr id="21506" name="Picture 2" descr="Diagram of a plant cell"/>
          <p:cNvPicPr>
            <a:picLocks noChangeAspect="1" noChangeArrowheads="1"/>
          </p:cNvPicPr>
          <p:nvPr/>
        </p:nvPicPr>
        <p:blipFill>
          <a:blip r:embed="rId2" cstate="print"/>
          <a:srcRect/>
          <a:stretch>
            <a:fillRect/>
          </a:stretch>
        </p:blipFill>
        <p:spPr bwMode="auto">
          <a:xfrm>
            <a:off x="2627784" y="260648"/>
            <a:ext cx="3476625" cy="2667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Diffusion</a:t>
            </a:r>
            <a:endParaRPr lang="en-US" dirty="0"/>
          </a:p>
        </p:txBody>
      </p:sp>
      <p:sp>
        <p:nvSpPr>
          <p:cNvPr id="3" name="Content Placeholder 2"/>
          <p:cNvSpPr>
            <a:spLocks noGrp="1"/>
          </p:cNvSpPr>
          <p:nvPr>
            <p:ph idx="1"/>
          </p:nvPr>
        </p:nvSpPr>
        <p:spPr>
          <a:xfrm>
            <a:off x="467544" y="1700808"/>
            <a:ext cx="8229600" cy="4525963"/>
          </a:xfrm>
        </p:spPr>
        <p:txBody>
          <a:bodyPr>
            <a:normAutofit fontScale="62500" lnSpcReduction="20000"/>
          </a:bodyPr>
          <a:lstStyle/>
          <a:p>
            <a:pPr fontAlgn="base"/>
            <a:r>
              <a:rPr lang="en-US" dirty="0" smtClean="0"/>
              <a:t>Dissolved substances have to pass through the cell membrane to get into or out of a cell. Diffusion is one of the processes that allows this to happen.</a:t>
            </a:r>
          </a:p>
          <a:p>
            <a:pPr fontAlgn="base"/>
            <a:r>
              <a:rPr lang="en-US" dirty="0" smtClean="0"/>
              <a:t>Diffusion occurs when particles spread. They move from a region where they are in high concentration to a region where they are in low concentration. Diffusion happens when the particles are free to move. This is true in gases and for particles dissolved in solutions. Particles diffuse down a concentration gradient, from an area of high concentration to an area of low concentration. </a:t>
            </a:r>
          </a:p>
          <a:p>
            <a:pPr fontAlgn="base"/>
            <a:r>
              <a:rPr lang="en-US" dirty="0" smtClean="0"/>
              <a:t>The movement of oxygen and carbon dioxide in and out of leaves during photosynthesis occurs by diffusion.</a:t>
            </a:r>
          </a:p>
          <a:p>
            <a:pPr fontAlgn="base"/>
            <a:r>
              <a:rPr lang="en-US" dirty="0" smtClean="0"/>
              <a:t>The higher concentration of carbon dioxide in the air diffuses into the leaf for photosynthesis.</a:t>
            </a:r>
          </a:p>
          <a:p>
            <a:pPr fontAlgn="base"/>
            <a:r>
              <a:rPr lang="en-US" dirty="0" smtClean="0"/>
              <a:t>Oxygen produced during photosynthesis builds up to higher concentrations and diffuses out of the leaf into the air which has a lower concentration of oxygen.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Osmosis</a:t>
            </a: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smtClean="0"/>
              <a:t>Water can move across cell membranes because of osmosis. For osmosis to happen you need:</a:t>
            </a:r>
          </a:p>
          <a:p>
            <a:pPr fontAlgn="base"/>
            <a:r>
              <a:rPr lang="en-US" dirty="0" smtClean="0"/>
              <a:t>Two solutions with different concentrations</a:t>
            </a:r>
          </a:p>
          <a:p>
            <a:pPr fontAlgn="base"/>
            <a:r>
              <a:rPr lang="en-US" dirty="0" smtClean="0"/>
              <a:t>A partially permeable membrane to separate them</a:t>
            </a:r>
          </a:p>
          <a:p>
            <a:pPr fontAlgn="base"/>
            <a:r>
              <a:rPr lang="en-US" dirty="0" smtClean="0"/>
              <a:t>Partially permeable membranes let some substances pass through them, but not others.</a:t>
            </a:r>
          </a:p>
          <a:p>
            <a:pPr fontAlgn="base"/>
            <a:r>
              <a:rPr lang="en-US" dirty="0" smtClean="0"/>
              <a:t>Osmosis is the movement of water from a </a:t>
            </a:r>
            <a:r>
              <a:rPr lang="en-US" dirty="0" smtClean="0"/>
              <a:t>high</a:t>
            </a:r>
            <a:r>
              <a:rPr lang="en-US" dirty="0" smtClean="0"/>
              <a:t> concentration of water to </a:t>
            </a:r>
            <a:r>
              <a:rPr lang="en-US" dirty="0" smtClean="0"/>
              <a:t>a </a:t>
            </a:r>
            <a:r>
              <a:rPr lang="en-US" dirty="0" smtClean="0"/>
              <a:t>lower</a:t>
            </a:r>
            <a:r>
              <a:rPr lang="en-US" dirty="0" smtClean="0"/>
              <a:t> concentration </a:t>
            </a:r>
            <a:r>
              <a:rPr lang="en-US" dirty="0" smtClean="0"/>
              <a:t>of water </a:t>
            </a:r>
            <a:r>
              <a:rPr lang="en-US" dirty="0" smtClean="0"/>
              <a:t>through </a:t>
            </a:r>
            <a:r>
              <a:rPr lang="en-US" dirty="0" smtClean="0"/>
              <a:t>a partially permeable membrane.</a:t>
            </a:r>
          </a:p>
          <a:p>
            <a:pPr fontAlgn="base"/>
            <a:r>
              <a:rPr lang="en-US" dirty="0" smtClean="0"/>
              <a:t>This is shown in the animation above. Eventually the level on the more concentrated side of the membrane rises, while the one on the less concentrated side falls. When the concentration is the same on both sides of the membrane, the movement of water molecules will be the same in both directions. At this point, the net exchange of water is zero and there is no further change in the liquid levels.</a:t>
            </a:r>
          </a:p>
          <a:p>
            <a:pPr fontAlgn="base"/>
            <a:r>
              <a:rPr lang="en-US" dirty="0" smtClean="0"/>
              <a:t>Osmosis is important to plants. They gain water by osmosis through their roots. Water moves into plant cells by osmosis, making them turgid or stiff so they that able to hold the plant upright.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Minerals From Soil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concentration of minerals in the soil is very </a:t>
            </a:r>
            <a:r>
              <a:rPr lang="en-US" b="1" dirty="0" smtClean="0"/>
              <a:t>low</a:t>
            </a:r>
            <a:r>
              <a:rPr lang="en-US" dirty="0" smtClean="0"/>
              <a:t>. They dissolve in water and move around the soil in </a:t>
            </a:r>
            <a:r>
              <a:rPr lang="en-US" b="1" dirty="0" smtClean="0"/>
              <a:t>solution</a:t>
            </a:r>
            <a:r>
              <a:rPr lang="en-US" dirty="0" smtClean="0"/>
              <a:t>. Root hair cells are adapted to absorb the water out of soil by </a:t>
            </a:r>
            <a:r>
              <a:rPr lang="en-US" b="1" dirty="0" smtClean="0"/>
              <a:t>osmosis</a:t>
            </a:r>
            <a:r>
              <a:rPr lang="en-US" dirty="0" smtClean="0"/>
              <a:t> – they have a large surface area, thin walls and are close to the xylem cells used for transporting water up the plant. </a:t>
            </a:r>
            <a:r>
              <a:rPr lang="en-US" b="1" dirty="0" smtClean="0"/>
              <a:t>Minerals</a:t>
            </a:r>
            <a:r>
              <a:rPr lang="en-US" dirty="0" smtClean="0"/>
              <a:t> such as nitrate ions cannot be absorbed by osmosis (which is the movement of water only) or </a:t>
            </a:r>
            <a:r>
              <a:rPr lang="en-US" b="1" dirty="0" smtClean="0"/>
              <a:t>diffusion</a:t>
            </a:r>
            <a:r>
              <a:rPr lang="en-US" dirty="0" smtClean="0"/>
              <a:t> (because the minerals are in very low concentration). The root hair cells have </a:t>
            </a:r>
            <a:r>
              <a:rPr lang="en-US" b="1" dirty="0" smtClean="0"/>
              <a:t>carrier molecules</a:t>
            </a:r>
            <a:r>
              <a:rPr lang="en-US" dirty="0" smtClean="0"/>
              <a:t> on their surface that pick up the minerals and move them into the cell against the concentration gradient. This requires </a:t>
            </a:r>
            <a:r>
              <a:rPr lang="en-US" b="1" dirty="0" smtClean="0"/>
              <a:t>energy</a:t>
            </a:r>
            <a:r>
              <a:rPr lang="en-US" dirty="0" smtClean="0"/>
              <a:t>, and is called </a:t>
            </a:r>
            <a:r>
              <a:rPr lang="en-US" b="1" dirty="0" smtClean="0"/>
              <a:t>active transport</a:t>
            </a:r>
            <a:r>
              <a:rPr lang="en-US" dirty="0" smtClean="0"/>
              <a:t>.</a:t>
            </a:r>
            <a:endParaRPr lang="en-US" dirty="0"/>
          </a:p>
        </p:txBody>
      </p:sp>
      <p:sp>
        <p:nvSpPr>
          <p:cNvPr id="4" name="16-Point Star 3"/>
          <p:cNvSpPr/>
          <p:nvPr/>
        </p:nvSpPr>
        <p:spPr>
          <a:xfrm rot="20164288">
            <a:off x="136870" y="392185"/>
            <a:ext cx="2174532" cy="1135699"/>
          </a:xfrm>
          <a:prstGeom prst="star16">
            <a:avLst>
              <a:gd name="adj" fmla="val 37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Possible 6 mark!!!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a:t>
            </a:r>
            <a:r>
              <a:rPr lang="en-GB" smtClean="0"/>
              <a:t>Affecting </a:t>
            </a:r>
            <a:r>
              <a:rPr lang="en-GB" smtClean="0"/>
              <a:t>photosynthesis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Three factors can limit the speed of photosynthesis: light intensity, carbon dioxide concentration and temperature.</a:t>
            </a:r>
          </a:p>
          <a:p>
            <a:pPr fontAlgn="base"/>
            <a:r>
              <a:rPr lang="en-US" dirty="0" smtClean="0"/>
              <a:t>Light intensity.</a:t>
            </a:r>
          </a:p>
          <a:p>
            <a:pPr lvl="1" fontAlgn="base"/>
            <a:r>
              <a:rPr lang="en-US" dirty="0" smtClean="0"/>
              <a:t>Without enough light, a plant cannot photosynthesise very quickly, even if there is plenty of water and carbon dioxide. Increasing the light intensity will boost the speed of photosynthesis.</a:t>
            </a:r>
          </a:p>
          <a:p>
            <a:pPr fontAlgn="base"/>
            <a:r>
              <a:rPr lang="en-US" dirty="0" smtClean="0"/>
              <a:t>Carbon dioxide concentration.</a:t>
            </a:r>
          </a:p>
          <a:p>
            <a:pPr lvl="1" fontAlgn="base"/>
            <a:r>
              <a:rPr lang="en-US" dirty="0" smtClean="0"/>
              <a:t>Sometimes photosynthesis is limited by the concentration of carbon dioxide in the air. Even if there is plenty of light, a plant cannot photosynthesise if there is insufficient carbon dioxide.</a:t>
            </a:r>
          </a:p>
          <a:p>
            <a:pPr fontAlgn="base"/>
            <a:r>
              <a:rPr lang="en-US" dirty="0" smtClean="0"/>
              <a:t>Temperature.</a:t>
            </a:r>
          </a:p>
          <a:p>
            <a:pPr lvl="1" fontAlgn="base"/>
            <a:r>
              <a:rPr lang="en-US" dirty="0" smtClean="0"/>
              <a:t>If it gets too cold, the rate of photosynthesis will decrease. Plants cannot photosynthesise if it gets too hot.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Maximising Growth</a:t>
            </a:r>
            <a:endParaRPr lang="en-US" dirty="0"/>
          </a:p>
        </p:txBody>
      </p:sp>
      <p:sp>
        <p:nvSpPr>
          <p:cNvPr id="3" name="Content Placeholder 2"/>
          <p:cNvSpPr>
            <a:spLocks noGrp="1"/>
          </p:cNvSpPr>
          <p:nvPr>
            <p:ph idx="1"/>
          </p:nvPr>
        </p:nvSpPr>
        <p:spPr>
          <a:xfrm>
            <a:off x="467544" y="1484785"/>
            <a:ext cx="8229600" cy="3240359"/>
          </a:xfrm>
        </p:spPr>
        <p:txBody>
          <a:bodyPr>
            <a:normAutofit fontScale="85000" lnSpcReduction="10000"/>
          </a:bodyPr>
          <a:lstStyle/>
          <a:p>
            <a:r>
              <a:rPr lang="en-US" dirty="0" smtClean="0"/>
              <a:t>Farmers can use their knowledge of these limiting factors to increase crop growth in greenhouses. They may use artificial light so that photosynthesis can continue beyond daylight hours, or in a higher-than-normal light intensity. The use of paraffin lamps inside a greenhouse increases the rate of photosynthesis because the burning paraffin produces carbon dioxide, and heat too.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Environments &amp; Adaptations</a:t>
            </a: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smtClean="0"/>
              <a:t>Energy from light drives photosynthesis. The effect of light levels on plants can be investigated using a number of techniques.</a:t>
            </a:r>
          </a:p>
          <a:p>
            <a:pPr fontAlgn="base"/>
            <a:r>
              <a:rPr lang="en-US" dirty="0" smtClean="0"/>
              <a:t>The diagram below shows how apparatus can be set up to investigate the effect of changing light intensity on the rate of photosynthesis.</a:t>
            </a:r>
          </a:p>
          <a:p>
            <a:pPr fontAlgn="base"/>
            <a:r>
              <a:rPr lang="en-US" dirty="0" smtClean="0"/>
              <a:t>The distance separating the lamp and the pondweed can be altered and the resulting light intensity measured using a </a:t>
            </a:r>
            <a:r>
              <a:rPr lang="en-US" b="1" dirty="0" smtClean="0"/>
              <a:t>light meter</a:t>
            </a:r>
            <a:r>
              <a:rPr lang="en-US" dirty="0" smtClean="0"/>
              <a:t>.</a:t>
            </a:r>
          </a:p>
          <a:p>
            <a:pPr fontAlgn="base"/>
            <a:r>
              <a:rPr lang="en-US" dirty="0" smtClean="0"/>
              <a:t>A quadrat can be used to survey the plants present in a square meter.</a:t>
            </a:r>
          </a:p>
          <a:p>
            <a:pPr fontAlgn="base"/>
            <a:r>
              <a:rPr lang="en-US" dirty="0" smtClean="0"/>
              <a:t>The quadrat is a square grid that is placed on the ground. Any plants or animals present within the area of the quadrat are recorded. The organisms can be named using an identification key that provides pictures and/or descriptions of the organisms.</a:t>
            </a:r>
          </a:p>
          <a:p>
            <a:pPr fontAlgn="base"/>
            <a:r>
              <a:rPr lang="en-US" dirty="0" smtClean="0"/>
              <a:t>Quadrats are positioned randomly to remove bias and allow for reliable comparison between locations.</a:t>
            </a:r>
          </a:p>
          <a:p>
            <a:pPr fontAlgn="base"/>
            <a:r>
              <a:rPr lang="en-US" dirty="0" smtClean="0"/>
              <a:t>If appropriate, data may be recorded at regular intervals along a transect. A transect is a straight line that runs through a location upon which data on organism distribution can be recorded. An identification key can then be used to identify species present, so a link may be formed between light level and species present.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Energy From Respiration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Respiration releases energy for use in life processes. There are two types of respiration, aerobic (uses oxygen) and anaerobic (does not use oxygen). Respiration can produce useful products that have uses in a range of industries.</a:t>
            </a:r>
          </a:p>
          <a:p>
            <a:r>
              <a:rPr lang="en-US" dirty="0" smtClean="0"/>
              <a:t>Glucose is produced during photosynthesis. This energy is released from cells by a series of chemical reactions. This process is called respiration. Energy from respiration is used in reactions that produce different molecules. Examples of these molecules include starch and cellulose, which are polymers of glucose required by plant cells.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Aerobic Respiration</a:t>
            </a:r>
            <a:endParaRPr lang="en-US" dirty="0"/>
          </a:p>
        </p:txBody>
      </p:sp>
      <p:sp>
        <p:nvSpPr>
          <p:cNvPr id="3" name="Content Placeholder 2"/>
          <p:cNvSpPr>
            <a:spLocks noGrp="1"/>
          </p:cNvSpPr>
          <p:nvPr>
            <p:ph idx="1"/>
          </p:nvPr>
        </p:nvSpPr>
        <p:spPr>
          <a:xfrm>
            <a:off x="395536" y="1340768"/>
            <a:ext cx="8229600" cy="5040560"/>
          </a:xfrm>
        </p:spPr>
        <p:txBody>
          <a:bodyPr>
            <a:normAutofit fontScale="70000" lnSpcReduction="20000"/>
          </a:bodyPr>
          <a:lstStyle/>
          <a:p>
            <a:pPr fontAlgn="base"/>
            <a:r>
              <a:rPr lang="en-US" dirty="0" smtClean="0"/>
              <a:t>Respiration is not the same thing as breathing. Breathing is more properly called ventilation. Instead, respiration is a chemical process in which energy is released from food substances, such as glucose - a sugar.</a:t>
            </a:r>
          </a:p>
          <a:p>
            <a:pPr fontAlgn="base"/>
            <a:r>
              <a:rPr lang="en-US" b="1" dirty="0" smtClean="0"/>
              <a:t>Aerobic</a:t>
            </a:r>
            <a:r>
              <a:rPr lang="en-US" dirty="0" smtClean="0"/>
              <a:t> respiration needs oxygen to work. Most of the chemical reactions involved in the process happen in tiny objects inside the cell cytoplasm, called mitochondria.</a:t>
            </a:r>
          </a:p>
          <a:p>
            <a:pPr fontAlgn="base"/>
            <a:r>
              <a:rPr lang="en-US" dirty="0" smtClean="0"/>
              <a:t>This is the equation for aerobic respiration:</a:t>
            </a:r>
          </a:p>
          <a:p>
            <a:pPr fontAlgn="base"/>
            <a:r>
              <a:rPr lang="en-US" b="1" dirty="0" smtClean="0"/>
              <a:t>glucose + oxygen → carbon dioxide + water (+ energy)</a:t>
            </a:r>
            <a:endParaRPr lang="en-GB" b="1" dirty="0" smtClean="0"/>
          </a:p>
          <a:p>
            <a:pPr fontAlgn="base"/>
            <a:r>
              <a:rPr lang="pt-BR" b="1" dirty="0" smtClean="0"/>
              <a:t>C</a:t>
            </a:r>
            <a:r>
              <a:rPr lang="pt-BR" b="1" baseline="-25000" dirty="0" smtClean="0"/>
              <a:t>6</a:t>
            </a:r>
            <a:r>
              <a:rPr lang="pt-BR" b="1" dirty="0" smtClean="0"/>
              <a:t>H</a:t>
            </a:r>
            <a:r>
              <a:rPr lang="pt-BR" b="1" baseline="-25000" dirty="0" smtClean="0"/>
              <a:t>12</a:t>
            </a:r>
            <a:r>
              <a:rPr lang="pt-BR" b="1" dirty="0" smtClean="0"/>
              <a:t>O</a:t>
            </a:r>
            <a:r>
              <a:rPr lang="pt-BR" b="1" baseline="-25000" dirty="0" smtClean="0"/>
              <a:t>6</a:t>
            </a:r>
            <a:r>
              <a:rPr lang="pt-BR" b="1" dirty="0" smtClean="0"/>
              <a:t> + 6O</a:t>
            </a:r>
            <a:r>
              <a:rPr lang="pt-BR" b="1" baseline="-25000" dirty="0" smtClean="0"/>
              <a:t>2</a:t>
            </a:r>
            <a:r>
              <a:rPr lang="pt-BR" b="1" dirty="0" smtClean="0"/>
              <a:t> → 6C O</a:t>
            </a:r>
            <a:r>
              <a:rPr lang="pt-BR" b="1" baseline="-25000" dirty="0" smtClean="0"/>
              <a:t>2</a:t>
            </a:r>
            <a:r>
              <a:rPr lang="pt-BR" b="1" dirty="0" smtClean="0"/>
              <a:t> + 6H</a:t>
            </a:r>
            <a:r>
              <a:rPr lang="pt-BR" b="1" baseline="-25000" dirty="0" smtClean="0"/>
              <a:t>2</a:t>
            </a:r>
            <a:r>
              <a:rPr lang="pt-BR" b="1" dirty="0" smtClean="0"/>
              <a:t>O</a:t>
            </a:r>
            <a:endParaRPr lang="en-US" dirty="0" smtClean="0"/>
          </a:p>
          <a:p>
            <a:pPr fontAlgn="base"/>
            <a:r>
              <a:rPr lang="en-US" dirty="0" smtClean="0"/>
              <a:t>The energy released by respiration is used to make large molecules from smaller ones. In plants, for example, sugars, nitrates and other nutrients are converted into amino acids. Amino acids can then join together to make proteins. The energy is also used:</a:t>
            </a:r>
          </a:p>
          <a:p>
            <a:pPr fontAlgn="base"/>
            <a:r>
              <a:rPr lang="en-US" dirty="0" smtClean="0"/>
              <a:t>To allow muscles to contract in animals.</a:t>
            </a:r>
          </a:p>
          <a:p>
            <a:pPr fontAlgn="base"/>
            <a:r>
              <a:rPr lang="en-US" dirty="0" smtClean="0"/>
              <a:t>To maintain a constant body temperature in birds and mammals.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mn-lt"/>
              </a:rPr>
              <a:t>Life Processes</a:t>
            </a:r>
            <a:endParaRPr lang="en-US" dirty="0">
              <a:latin typeface="+mn-lt"/>
            </a:endParaRPr>
          </a:p>
        </p:txBody>
      </p:sp>
      <p:sp>
        <p:nvSpPr>
          <p:cNvPr id="3" name="Content Placeholder 2"/>
          <p:cNvSpPr>
            <a:spLocks noGrp="1"/>
          </p:cNvSpPr>
          <p:nvPr>
            <p:ph idx="1"/>
          </p:nvPr>
        </p:nvSpPr>
        <p:spPr/>
        <p:txBody>
          <a:bodyPr>
            <a:normAutofit fontScale="70000" lnSpcReduction="20000"/>
          </a:bodyPr>
          <a:lstStyle/>
          <a:p>
            <a:r>
              <a:rPr lang="en-GB" b="1" u="sng" dirty="0" smtClean="0"/>
              <a:t>M</a:t>
            </a:r>
            <a:r>
              <a:rPr lang="en-GB" dirty="0" smtClean="0"/>
              <a:t>ovement:</a:t>
            </a:r>
            <a:r>
              <a:rPr lang="en-US" dirty="0" smtClean="0"/>
              <a:t> </a:t>
            </a:r>
            <a:r>
              <a:rPr lang="en-US" sz="3500" dirty="0" smtClean="0"/>
              <a:t>All living things move - to find food, escape predators or find better growing conditions. </a:t>
            </a:r>
            <a:endParaRPr lang="en-GB" sz="3500" b="1" u="sng" dirty="0" smtClean="0"/>
          </a:p>
          <a:p>
            <a:r>
              <a:rPr lang="en-GB" sz="3500" b="1" u="sng" dirty="0" smtClean="0"/>
              <a:t>R</a:t>
            </a:r>
            <a:r>
              <a:rPr lang="en-GB" sz="3500" dirty="0" smtClean="0"/>
              <a:t>espire:</a:t>
            </a:r>
            <a:r>
              <a:rPr lang="en-US" sz="3500" dirty="0" smtClean="0"/>
              <a:t>Getting energy from food to carry out cell processes</a:t>
            </a:r>
            <a:endParaRPr lang="en-GB" sz="3500" b="1" u="sng" dirty="0" smtClean="0"/>
          </a:p>
          <a:p>
            <a:r>
              <a:rPr lang="en-GB" sz="3500" b="1" u="sng" dirty="0" smtClean="0"/>
              <a:t>S</a:t>
            </a:r>
            <a:r>
              <a:rPr lang="en-GB" sz="3500" dirty="0" smtClean="0"/>
              <a:t>ensitivity: </a:t>
            </a:r>
            <a:r>
              <a:rPr lang="en-US" sz="3500" dirty="0" smtClean="0"/>
              <a:t>Detecting changes in the surroundings such as light levels</a:t>
            </a:r>
            <a:endParaRPr lang="en-GB" sz="3500" dirty="0" smtClean="0"/>
          </a:p>
          <a:p>
            <a:r>
              <a:rPr lang="en-GB" sz="3500" b="1" u="sng" dirty="0" smtClean="0"/>
              <a:t>G</a:t>
            </a:r>
            <a:r>
              <a:rPr lang="en-GB" sz="3500" dirty="0" smtClean="0"/>
              <a:t>rowth:</a:t>
            </a:r>
            <a:r>
              <a:rPr lang="en-US" sz="3500" dirty="0" smtClean="0"/>
              <a:t> All living things grow.</a:t>
            </a:r>
            <a:endParaRPr lang="en-GB" sz="3500" b="1" u="sng" dirty="0" smtClean="0"/>
          </a:p>
          <a:p>
            <a:r>
              <a:rPr lang="en-GB" sz="3500" b="1" u="sng" dirty="0" smtClean="0"/>
              <a:t>R</a:t>
            </a:r>
            <a:r>
              <a:rPr lang="en-GB" sz="3500" dirty="0" smtClean="0"/>
              <a:t>eproduce:</a:t>
            </a:r>
            <a:r>
              <a:rPr lang="en-US" sz="3500" dirty="0" smtClean="0"/>
              <a:t>Making new generations of a species</a:t>
            </a:r>
            <a:endParaRPr lang="en-GB" sz="3500" b="1" u="sng" dirty="0" smtClean="0"/>
          </a:p>
          <a:p>
            <a:r>
              <a:rPr lang="en-GB" sz="3500" b="1" u="sng" dirty="0" smtClean="0"/>
              <a:t>E</a:t>
            </a:r>
            <a:r>
              <a:rPr lang="en-GB" sz="3500" dirty="0" smtClean="0"/>
              <a:t>xcrete:</a:t>
            </a:r>
            <a:r>
              <a:rPr lang="en-US" sz="3500" dirty="0" smtClean="0"/>
              <a:t>Getting rid of waste - including carbon dioxide from respiration.</a:t>
            </a:r>
            <a:endParaRPr lang="en-GB" sz="3500" b="1" u="sng" dirty="0" smtClean="0"/>
          </a:p>
          <a:p>
            <a:r>
              <a:rPr lang="en-GB" sz="3500" b="1" u="sng" dirty="0" smtClean="0"/>
              <a:t>N</a:t>
            </a:r>
            <a:r>
              <a:rPr lang="en-GB" sz="3500" dirty="0" smtClean="0"/>
              <a:t>utrition:</a:t>
            </a:r>
            <a:r>
              <a:rPr lang="en-US" sz="3500" dirty="0" smtClean="0"/>
              <a:t>Taking in and using food as a supply of energy.</a:t>
            </a:r>
            <a:endParaRPr lang="en-GB" sz="3500" b="1" u="sng"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Anaerobic Respiration</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smtClean="0"/>
              <a:t>Anaerobic respiration is a type of respiration that does not use oxygen. It is used when there is not enough oxygen for aerobic respiration. It can be summarised by the following equation:</a:t>
            </a:r>
          </a:p>
          <a:p>
            <a:pPr fontAlgn="base"/>
            <a:r>
              <a:rPr lang="en-US" dirty="0" smtClean="0"/>
              <a:t>glucose → lactic acid (+ energy released)</a:t>
            </a:r>
          </a:p>
          <a:p>
            <a:pPr fontAlgn="base"/>
            <a:r>
              <a:rPr lang="en-US" dirty="0" smtClean="0"/>
              <a:t>This type of respiration may be used when, for example, an animal is being chased by a predator.</a:t>
            </a:r>
          </a:p>
          <a:p>
            <a:pPr fontAlgn="base"/>
            <a:r>
              <a:rPr lang="en-US" dirty="0" smtClean="0"/>
              <a:t>Anaerobic respiration also takes place in plants and some microbial cells in the presence of little or no oxygen. Examples of this include the roots of plants in waterlogged soils and bacteria in puncture wounds.</a:t>
            </a:r>
          </a:p>
          <a:p>
            <a:pPr fontAlgn="base"/>
            <a:r>
              <a:rPr lang="en-US" dirty="0" smtClean="0"/>
              <a:t>Anaerobic respiration in plant cells and some microorganisms (such as yeast) produces ethanol and carbon dioxide, as opposed to lactic acid. It can be summarised by the following equation:</a:t>
            </a:r>
          </a:p>
          <a:p>
            <a:pPr fontAlgn="base"/>
            <a:r>
              <a:rPr lang="en-US" dirty="0" smtClean="0"/>
              <a:t>glucose → ethanol + carbon dioxide (+ energy released)</a:t>
            </a:r>
          </a:p>
          <a:p>
            <a:pPr fontAlgn="base"/>
            <a:r>
              <a:rPr lang="en-US" dirty="0" smtClean="0"/>
              <a:t>Aerobic respiration releases more energy per glucose molecule than anaerobic respiration.</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3"/>
            <a:ext cx="8229600" cy="2808312"/>
          </a:xfrm>
        </p:spPr>
        <p:txBody>
          <a:bodyPr/>
          <a:lstStyle/>
          <a:p>
            <a:r>
              <a:rPr lang="en-US" sz="2400" dirty="0" smtClean="0"/>
              <a:t>Anaerobic respiration takes place in yeast and some bacteria, producing ethanol and carbon dioxide. They have been used in the making of many foods such as bread, yoghurt and vinegar. You must know the structure and functions of a bacterial cell and yeast cell.</a:t>
            </a:r>
          </a:p>
          <a:p>
            <a:endParaRPr lang="en-US" dirty="0"/>
          </a:p>
        </p:txBody>
      </p:sp>
      <p:pic>
        <p:nvPicPr>
          <p:cNvPr id="24578" name="Picture 2" descr="http://www.bbc.co.uk/bitesize/ks3/science/images/yeast_cell.gif"/>
          <p:cNvPicPr>
            <a:picLocks noChangeAspect="1" noChangeArrowheads="1"/>
          </p:cNvPicPr>
          <p:nvPr/>
        </p:nvPicPr>
        <p:blipFill>
          <a:blip r:embed="rId2" cstate="print"/>
          <a:srcRect/>
          <a:stretch>
            <a:fillRect/>
          </a:stretch>
        </p:blipFill>
        <p:spPr bwMode="auto">
          <a:xfrm>
            <a:off x="3995936" y="2636912"/>
            <a:ext cx="4438445" cy="2520280"/>
          </a:xfrm>
          <a:prstGeom prst="rect">
            <a:avLst/>
          </a:prstGeom>
          <a:noFill/>
        </p:spPr>
      </p:pic>
      <p:pic>
        <p:nvPicPr>
          <p:cNvPr id="24580" name="Picture 4" descr="Diagram of bacterial cell"/>
          <p:cNvPicPr>
            <a:picLocks noChangeAspect="1" noChangeArrowheads="1"/>
          </p:cNvPicPr>
          <p:nvPr/>
        </p:nvPicPr>
        <p:blipFill>
          <a:blip r:embed="rId3" cstate="print"/>
          <a:srcRect/>
          <a:stretch>
            <a:fillRect/>
          </a:stretch>
        </p:blipFill>
        <p:spPr bwMode="auto">
          <a:xfrm>
            <a:off x="1115616" y="2636912"/>
            <a:ext cx="2592288" cy="2603759"/>
          </a:xfrm>
          <a:prstGeom prst="rect">
            <a:avLst/>
          </a:prstGeom>
          <a:noFill/>
        </p:spPr>
      </p:pic>
      <p:sp>
        <p:nvSpPr>
          <p:cNvPr id="8" name="Rectangle 7"/>
          <p:cNvSpPr/>
          <p:nvPr/>
        </p:nvSpPr>
        <p:spPr>
          <a:xfrm>
            <a:off x="5580112" y="5517232"/>
            <a:ext cx="1956818"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YEAST</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899592" y="5517232"/>
            <a:ext cx="3023328" cy="923330"/>
          </a:xfrm>
          <a:prstGeom prst="rect">
            <a:avLst/>
          </a:prstGeom>
          <a:noFill/>
        </p:spPr>
        <p:txBody>
          <a:bodyPr wrap="none" lIns="91440" tIns="45720" rIns="91440" bIns="45720">
            <a:spAutoFit/>
          </a:bodyPr>
          <a:lstStyle/>
          <a:p>
            <a:pPr algn="ctr"/>
            <a:r>
              <a:rPr lang="en-GB"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BACTERIA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fontAlgn="base"/>
            <a:r>
              <a:rPr lang="en-US" b="1" dirty="0" smtClean="0"/>
              <a:t>Structure and function of a bacterial cell.</a:t>
            </a:r>
          </a:p>
          <a:p>
            <a:pPr lvl="1" fontAlgn="base"/>
            <a:r>
              <a:rPr lang="en-US" dirty="0" smtClean="0"/>
              <a:t>Structure. Function. Molecule of circular DNA Contains genetic code for enzymes involved in respiration. Cell membrane Allows gases and water to pass in and out of the cell while controlling the passage of other chemicals. Cell wall Provide rigidity to maintain cell shape. Cytoplasm. Enzymes are made and reactions involved in respiration occur here.</a:t>
            </a:r>
          </a:p>
          <a:p>
            <a:pPr fontAlgn="base"/>
            <a:r>
              <a:rPr lang="en-US" b="1" dirty="0" smtClean="0"/>
              <a:t>Structure and function of a yeast cell.</a:t>
            </a:r>
          </a:p>
          <a:p>
            <a:pPr lvl="1" fontAlgn="base"/>
            <a:r>
              <a:rPr lang="en-US" dirty="0" smtClean="0"/>
              <a:t>Structure. Function. Nucleus Contains genetic code for enzymes involved in respiration. Cell membrane Allows gases and water to pass in and out of the cell while controlling the passage of other chemicals. Cell wall Provide rigidity to maintain cell shape. Cytoplasm Enzymes are made and reactions involved in respiration occur here. Mitochondria.</a:t>
            </a:r>
          </a:p>
          <a:p>
            <a:pPr lvl="1" fontAlgn="base"/>
            <a:r>
              <a:rPr lang="en-US" dirty="0" smtClean="0"/>
              <a:t>Contains enzymes for the reactions in aerobic respiration.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Useful Products From Respiration</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Anaerobic respiration of microorganisms such as yeast can lead to the production of useful commodities. During anaerobic respiration sugars are converted into ethanol. This is called fermentation.</a:t>
            </a:r>
          </a:p>
          <a:p>
            <a:pPr fontAlgn="base"/>
            <a:r>
              <a:rPr lang="en-US" dirty="0" smtClean="0"/>
              <a:t>When fermentation is performed on a larger scale using yeast, water, sugar and some other nutrients bio-ethanol can be made that can be used as a fuel.</a:t>
            </a:r>
          </a:p>
          <a:p>
            <a:pPr fontAlgn="base"/>
            <a:r>
              <a:rPr lang="en-US" b="1" dirty="0" smtClean="0"/>
              <a:t>Sustainability.</a:t>
            </a:r>
          </a:p>
          <a:p>
            <a:pPr lvl="1" fontAlgn="base"/>
            <a:r>
              <a:rPr lang="en-US" dirty="0" smtClean="0"/>
              <a:t>Sustainability is the idea of using resources to meet the needs of the present without damaging the Earth or using up resources people might need in the future.</a:t>
            </a:r>
          </a:p>
          <a:p>
            <a:pPr lvl="1" fontAlgn="base"/>
            <a:r>
              <a:rPr lang="en-US" dirty="0" smtClean="0"/>
              <a:t>Biofuel is seen as a renewable resource that would seem to be more sustainable. However, there is more to it. The large areas of land used to grow crops on for biofuel could be used to grow food. As well as this, trees can be cut down to make space to grow crops for biofuel.</a:t>
            </a:r>
          </a:p>
          <a:p>
            <a:pPr lvl="1" fontAlgn="base">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352928" cy="2520280"/>
          </a:xfrm>
        </p:spPr>
        <p:txBody>
          <a:bodyPr>
            <a:noAutofit/>
          </a:bodyPr>
          <a:lstStyle/>
          <a:p>
            <a:r>
              <a:rPr lang="en-GB" sz="2000" dirty="0" smtClean="0"/>
              <a:t>Biogas</a:t>
            </a:r>
            <a:endParaRPr lang="en-US" sz="2000" dirty="0" smtClean="0"/>
          </a:p>
          <a:p>
            <a:pPr lvl="1"/>
            <a:r>
              <a:rPr lang="en-US" sz="2000" dirty="0" smtClean="0"/>
              <a:t>Biogas is a fuel manufactured using animal manure (or sometimes human waste). </a:t>
            </a:r>
          </a:p>
          <a:p>
            <a:pPr lvl="1"/>
            <a:r>
              <a:rPr lang="en-US" sz="2000" dirty="0" smtClean="0"/>
              <a:t>Biodigesters are used to convert the manure into biogas. Bacteria inside the biodigester break down parts of the manure and produce methane gas. </a:t>
            </a:r>
          </a:p>
          <a:p>
            <a:pPr lvl="1"/>
            <a:r>
              <a:rPr lang="en-US" sz="2000" dirty="0" smtClean="0"/>
              <a:t>This gas can then be used as a fuel to run generators and heat buildings. This method of fuel production is more commonly used in developing countries.</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mn-lt"/>
              </a:rPr>
              <a:t>Processes in plants.</a:t>
            </a:r>
            <a:br>
              <a:rPr lang="en-US" b="1" dirty="0" smtClean="0">
                <a:latin typeface="+mn-lt"/>
              </a:rPr>
            </a:br>
            <a:endParaRPr lang="en-US" dirty="0">
              <a:latin typeface="+mn-lt"/>
            </a:endParaRPr>
          </a:p>
        </p:txBody>
      </p:sp>
      <p:sp>
        <p:nvSpPr>
          <p:cNvPr id="3" name="Content Placeholder 2"/>
          <p:cNvSpPr>
            <a:spLocks noGrp="1"/>
          </p:cNvSpPr>
          <p:nvPr>
            <p:ph idx="1"/>
          </p:nvPr>
        </p:nvSpPr>
        <p:spPr/>
        <p:txBody>
          <a:bodyPr>
            <a:normAutofit/>
          </a:bodyPr>
          <a:lstStyle/>
          <a:p>
            <a:pPr fontAlgn="base"/>
            <a:r>
              <a:rPr lang="en-US" sz="2500" dirty="0" smtClean="0"/>
              <a:t>The cytoplasm of every cell in a plant contains a biological chemical factory. Different chemical reactions occur that serve different purposes. Some reactions help the plant to repair itself, some to copy itself and some to help it grow. Other reactions allow the plant to break down large food molecules to release energy in respiration.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n-lt"/>
              </a:rPr>
              <a:t>Enzymes</a:t>
            </a:r>
            <a:endParaRPr lang="en-US" dirty="0">
              <a:latin typeface="+mn-lt"/>
            </a:endParaRPr>
          </a:p>
        </p:txBody>
      </p:sp>
      <p:sp>
        <p:nvSpPr>
          <p:cNvPr id="3" name="Content Placeholder 2"/>
          <p:cNvSpPr>
            <a:spLocks noGrp="1"/>
          </p:cNvSpPr>
          <p:nvPr>
            <p:ph idx="1"/>
          </p:nvPr>
        </p:nvSpPr>
        <p:spPr>
          <a:xfrm>
            <a:off x="323528" y="1412776"/>
            <a:ext cx="8496944" cy="5257800"/>
          </a:xfrm>
        </p:spPr>
        <p:txBody>
          <a:bodyPr>
            <a:normAutofit/>
          </a:bodyPr>
          <a:lstStyle/>
          <a:p>
            <a:r>
              <a:rPr lang="en-GB" sz="2500" dirty="0" smtClean="0"/>
              <a:t>Enzymes are catalysts that speed up chemical reactions in living organisms</a:t>
            </a:r>
          </a:p>
          <a:p>
            <a:r>
              <a:rPr lang="en-US" sz="2500" dirty="0" smtClean="0"/>
              <a:t>Enzymes work best at their </a:t>
            </a:r>
            <a:r>
              <a:rPr lang="en-US" sz="2500" b="1" dirty="0" smtClean="0"/>
              <a:t>optimum temperature</a:t>
            </a:r>
            <a:r>
              <a:rPr lang="en-US" sz="2500" dirty="0" smtClean="0"/>
              <a:t>. This is why homeostasis is important - to keep our body temperature at a </a:t>
            </a:r>
            <a:r>
              <a:rPr lang="en-US" sz="2500" b="1" dirty="0" smtClean="0"/>
              <a:t>constant 37°C</a:t>
            </a:r>
            <a:r>
              <a:rPr lang="en-US" sz="2500" dirty="0" smtClean="0"/>
              <a:t>.</a:t>
            </a:r>
            <a:endParaRPr lang="en-GB" sz="2500" dirty="0" smtClean="0"/>
          </a:p>
          <a:p>
            <a:r>
              <a:rPr lang="en-GB" sz="2500" dirty="0" smtClean="0"/>
              <a:t>Enzymes are proteins: large molecules made up of long chains of amino acids</a:t>
            </a:r>
          </a:p>
          <a:p>
            <a:r>
              <a:rPr lang="en-GB" sz="2500" dirty="0" smtClean="0"/>
              <a:t>Amino acid chains are different in each protein, so they fold up into different shapes</a:t>
            </a:r>
          </a:p>
          <a:p>
            <a:r>
              <a:rPr lang="en-GB" sz="2500" dirty="0" smtClean="0"/>
              <a:t>The sequence of amino acids in each enzyme is determined by instructions in a gene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5680449"/>
          </a:xfrm>
        </p:spPr>
        <p:txBody>
          <a:bodyPr>
            <a:normAutofit/>
          </a:bodyPr>
          <a:lstStyle/>
          <a:p>
            <a:pPr fontAlgn="base"/>
            <a:r>
              <a:rPr lang="en-US" sz="2500" dirty="0" smtClean="0">
                <a:latin typeface="Calibri" pitchFamily="34" charset="0"/>
              </a:rPr>
              <a:t>As the temperature increases, so does the rate of chemical reaction. This is because heat energy causes more collisions, with more energy, between the enzyme molecules and other molecules. However, if the temperature gets too high, the enzyme is </a:t>
            </a:r>
            <a:r>
              <a:rPr lang="en-US" sz="2500" b="1" dirty="0" smtClean="0">
                <a:latin typeface="Calibri" pitchFamily="34" charset="0"/>
              </a:rPr>
              <a:t>denatured</a:t>
            </a:r>
            <a:r>
              <a:rPr lang="en-US" sz="2500" dirty="0" smtClean="0">
                <a:latin typeface="Calibri" pitchFamily="34" charset="0"/>
              </a:rPr>
              <a:t> and stops working.</a:t>
            </a:r>
          </a:p>
          <a:p>
            <a:pPr>
              <a:buNone/>
            </a:pPr>
            <a:endParaRPr lang="en-US" dirty="0">
              <a:latin typeface="Calibri" pitchFamily="34" charset="0"/>
            </a:endParaRPr>
          </a:p>
        </p:txBody>
      </p:sp>
      <p:pic>
        <p:nvPicPr>
          <p:cNvPr id="1026" name="Picture 2" descr="Graph showing the effect of temperature on enzyme reactions"/>
          <p:cNvPicPr>
            <a:picLocks noChangeAspect="1" noChangeArrowheads="1"/>
          </p:cNvPicPr>
          <p:nvPr/>
        </p:nvPicPr>
        <p:blipFill>
          <a:blip r:embed="rId2" cstate="print"/>
          <a:srcRect/>
          <a:stretch>
            <a:fillRect/>
          </a:stretch>
        </p:blipFill>
        <p:spPr bwMode="auto">
          <a:xfrm>
            <a:off x="1259632" y="2636912"/>
            <a:ext cx="6336704" cy="37444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How Enzymes work?</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GB" sz="2500" dirty="0" smtClean="0">
                <a:latin typeface="Calibri" pitchFamily="34" charset="0"/>
              </a:rPr>
              <a:t>Some enzymes break down larger molecules into smaller molecules</a:t>
            </a:r>
          </a:p>
          <a:p>
            <a:r>
              <a:rPr lang="en-GB" sz="2500" dirty="0" smtClean="0">
                <a:latin typeface="Calibri" pitchFamily="34" charset="0"/>
              </a:rPr>
              <a:t>Some enzymes join small molecules together </a:t>
            </a:r>
          </a:p>
          <a:p>
            <a:r>
              <a:rPr lang="en-GB" sz="2500" dirty="0" smtClean="0">
                <a:latin typeface="Calibri" pitchFamily="34" charset="0"/>
              </a:rPr>
              <a:t>In order to do so the molecules need to fit inside the part of the enzyme called the Active Site .</a:t>
            </a:r>
          </a:p>
          <a:p>
            <a:r>
              <a:rPr lang="en-GB" sz="2500" dirty="0" smtClean="0">
                <a:latin typeface="Calibri" pitchFamily="34" charset="0"/>
              </a:rPr>
              <a:t>This is called a Lock And Key Model</a:t>
            </a:r>
          </a:p>
          <a:p>
            <a:pPr>
              <a:buNone/>
            </a:pPr>
            <a:endParaRPr lang="en-GB"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cstate="print"/>
          <a:srcRect l="2763" t="30908" r="39657" b="22953"/>
          <a:stretch>
            <a:fillRect/>
          </a:stretch>
        </p:blipFill>
        <p:spPr bwMode="auto">
          <a:xfrm rot="16200000">
            <a:off x="1230056" y="-114439"/>
            <a:ext cx="6408712" cy="6637591"/>
          </a:xfrm>
          <a:prstGeom prst="rect">
            <a:avLst/>
          </a:prstGeom>
          <a:noFill/>
          <a:ln w="9525">
            <a:noFill/>
            <a:miter lim="800000"/>
            <a:headEnd/>
            <a:tailEnd/>
          </a:ln>
          <a:effectLst/>
        </p:spPr>
      </p:pic>
      <p:sp>
        <p:nvSpPr>
          <p:cNvPr id="5" name="Rectangle 4"/>
          <p:cNvSpPr/>
          <p:nvPr/>
        </p:nvSpPr>
        <p:spPr>
          <a:xfrm>
            <a:off x="7668344" y="0"/>
            <a:ext cx="216024" cy="126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524328" y="0"/>
            <a:ext cx="144016"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115616" y="2996952"/>
            <a:ext cx="360040" cy="13407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6408712"/>
          </a:xfrm>
        </p:spPr>
        <p:txBody>
          <a:bodyPr>
            <a:noAutofit/>
          </a:bodyPr>
          <a:lstStyle/>
          <a:p>
            <a:pPr fontAlgn="base"/>
            <a:r>
              <a:rPr lang="en-US" sz="2500" dirty="0" smtClean="0"/>
              <a:t>The important part of an enzyme is called the </a:t>
            </a:r>
            <a:r>
              <a:rPr lang="en-US" sz="2500" b="1" dirty="0" smtClean="0"/>
              <a:t>active site</a:t>
            </a:r>
            <a:r>
              <a:rPr lang="en-US" sz="2500" dirty="0" smtClean="0"/>
              <a:t>. This is where specific molecules bind to the enzyme and the reaction occurs.</a:t>
            </a:r>
          </a:p>
          <a:p>
            <a:pPr fontAlgn="base"/>
            <a:r>
              <a:rPr lang="en-US" sz="2500" dirty="0" smtClean="0"/>
              <a:t>Anything that changes the shape of the active site stops the enzyme from working. This is similar to a key that opens a door lock. It does not matter what a key handle looks like, but if you change the shape of the ‘teeth’ the key no longer works.</a:t>
            </a:r>
          </a:p>
          <a:p>
            <a:pPr fontAlgn="base"/>
            <a:r>
              <a:rPr lang="en-US" sz="2500" dirty="0" smtClean="0"/>
              <a:t>The shape of the active site is affected by </a:t>
            </a:r>
            <a:r>
              <a:rPr lang="en-US" sz="2500" b="1" dirty="0" smtClean="0"/>
              <a:t>pH</a:t>
            </a:r>
            <a:r>
              <a:rPr lang="en-US" sz="2500" dirty="0" smtClean="0"/>
              <a:t>. This is why enzymes will only work at a specific pH, as well as a specific </a:t>
            </a:r>
            <a:r>
              <a:rPr lang="en-US" sz="2500" b="1" dirty="0" smtClean="0"/>
              <a:t>temperature</a:t>
            </a:r>
            <a:r>
              <a:rPr lang="en-US" sz="2500" dirty="0" smtClean="0"/>
              <a:t>. Change the pH and the enzyme stops working.</a:t>
            </a:r>
          </a:p>
          <a:p>
            <a:pPr fontAlgn="base"/>
            <a:r>
              <a:rPr lang="en-US" sz="2500" dirty="0" smtClean="0"/>
              <a:t>Increasing the temperature to 60°C will cause a </a:t>
            </a:r>
            <a:r>
              <a:rPr lang="en-US" sz="2500" b="1" dirty="0" smtClean="0"/>
              <a:t>permanent change</a:t>
            </a:r>
            <a:r>
              <a:rPr lang="en-US" sz="2500" dirty="0" smtClean="0"/>
              <a:t> to the shape of the active site. This is why enzymes stop working when they are heated. We say they have become </a:t>
            </a:r>
            <a:r>
              <a:rPr lang="en-US" sz="2500" b="1" dirty="0" smtClean="0"/>
              <a:t>denatured</a:t>
            </a:r>
            <a:r>
              <a:rPr lang="en-US" sz="2500" dirty="0" smtClean="0"/>
              <a:t>.</a:t>
            </a:r>
          </a:p>
          <a:p>
            <a:endParaRPr lang="en-US" sz="2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Photosynthesis</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Photosynthesis is a process used by plants in which energy from sunlight is used to convert carbon dioxide and water into molecules needed for growth. These molecules include sugars, enzymes and chlorophyll.</a:t>
            </a:r>
          </a:p>
          <a:p>
            <a:pPr fontAlgn="base"/>
            <a:r>
              <a:rPr lang="en-US" dirty="0" smtClean="0"/>
              <a:t>Light energy is absorbed by the green chemical chlorophyll. This energy allows the production of glucose by the reaction between carbon dioxide and water. Oxygen is also produced as a waste product.</a:t>
            </a:r>
          </a:p>
          <a:p>
            <a:pPr fontAlgn="base"/>
            <a:r>
              <a:rPr lang="en-US" dirty="0" smtClean="0"/>
              <a:t>This reaction can be summarised in the word equation:</a:t>
            </a:r>
          </a:p>
          <a:p>
            <a:pPr fontAlgn="base"/>
            <a:r>
              <a:rPr lang="en-US" dirty="0" smtClean="0"/>
              <a:t>Carbon dioxide + water  glucose + oxygen</a:t>
            </a:r>
          </a:p>
          <a:p>
            <a:r>
              <a:rPr lang="pt-BR" dirty="0" smtClean="0"/>
              <a:t>6CO</a:t>
            </a:r>
            <a:r>
              <a:rPr lang="pt-BR" baseline="-25000" dirty="0" smtClean="0"/>
              <a:t>2</a:t>
            </a:r>
            <a:r>
              <a:rPr lang="pt-BR" dirty="0" smtClean="0"/>
              <a:t> + 6H</a:t>
            </a:r>
            <a:r>
              <a:rPr lang="pt-BR" baseline="-25000" dirty="0" smtClean="0"/>
              <a:t>2</a:t>
            </a:r>
            <a:r>
              <a:rPr lang="pt-BR" dirty="0" smtClean="0"/>
              <a:t>O </a:t>
            </a:r>
            <a:r>
              <a:rPr lang="pt-BR" dirty="0" smtClean="0">
                <a:sym typeface="Wingdings" pitchFamily="2" charset="2"/>
              </a:rPr>
              <a:t></a:t>
            </a:r>
            <a:r>
              <a:rPr lang="pt-BR" dirty="0" smtClean="0"/>
              <a:t> C</a:t>
            </a:r>
            <a:r>
              <a:rPr lang="pt-BR" baseline="-25000" dirty="0" smtClean="0"/>
              <a:t>6</a:t>
            </a:r>
            <a:r>
              <a:rPr lang="pt-BR" dirty="0" smtClean="0"/>
              <a:t>H</a:t>
            </a:r>
            <a:r>
              <a:rPr lang="pt-BR" baseline="-25000" dirty="0" smtClean="0"/>
              <a:t>12</a:t>
            </a:r>
            <a:r>
              <a:rPr lang="pt-BR" dirty="0" smtClean="0"/>
              <a:t>O</a:t>
            </a:r>
            <a:r>
              <a:rPr lang="pt-BR" baseline="-25000" dirty="0" smtClean="0"/>
              <a:t>6</a:t>
            </a:r>
            <a:r>
              <a:rPr lang="pt-BR" dirty="0" smtClean="0"/>
              <a:t> + 6O</a:t>
            </a:r>
            <a:r>
              <a:rPr lang="pt-BR" baseline="-25000" dirty="0" smtClean="0"/>
              <a:t>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1562</Words>
  <Application>Microsoft Office PowerPoint</Application>
  <PresentationFormat>On-screen Show (4:3)</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B4: The Processes Of Life</vt:lpstr>
      <vt:lpstr>Life Processes</vt:lpstr>
      <vt:lpstr>Processes in plants. </vt:lpstr>
      <vt:lpstr>Enzymes</vt:lpstr>
      <vt:lpstr>Slide 5</vt:lpstr>
      <vt:lpstr>How Enzymes work?</vt:lpstr>
      <vt:lpstr>Slide 7</vt:lpstr>
      <vt:lpstr>Slide 8</vt:lpstr>
      <vt:lpstr>Photosynthesis</vt:lpstr>
      <vt:lpstr>Glucose from Photosynthesis</vt:lpstr>
      <vt:lpstr>Slide 11</vt:lpstr>
      <vt:lpstr>Diffusion</vt:lpstr>
      <vt:lpstr>Osmosis</vt:lpstr>
      <vt:lpstr>Minerals From Soil</vt:lpstr>
      <vt:lpstr>Factors Affecting photosynthesis</vt:lpstr>
      <vt:lpstr>Maximising Growth</vt:lpstr>
      <vt:lpstr>Environments &amp; Adaptations</vt:lpstr>
      <vt:lpstr>Energy From Respiration</vt:lpstr>
      <vt:lpstr>Aerobic Respiration</vt:lpstr>
      <vt:lpstr>Anaerobic Respiration</vt:lpstr>
      <vt:lpstr>Slide 21</vt:lpstr>
      <vt:lpstr>Slide 22</vt:lpstr>
      <vt:lpstr>Useful Products From Respiration</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B4: The Processes Of Life</dc:title>
  <dc:creator>Anokhi</dc:creator>
  <cp:lastModifiedBy>mmeyers</cp:lastModifiedBy>
  <cp:revision>20</cp:revision>
  <dcterms:created xsi:type="dcterms:W3CDTF">2012-12-22T12:58:19Z</dcterms:created>
  <dcterms:modified xsi:type="dcterms:W3CDTF">2014-05-28T12:07:35Z</dcterms:modified>
</cp:coreProperties>
</file>