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5"/>
  </p:notesMasterIdLst>
  <p:handoutMasterIdLst>
    <p:handoutMasterId r:id="rId26"/>
  </p:handoutMasterIdLst>
  <p:sldIdLst>
    <p:sldId id="260" r:id="rId2"/>
    <p:sldId id="261" r:id="rId3"/>
    <p:sldId id="262" r:id="rId4"/>
    <p:sldId id="263" r:id="rId5"/>
    <p:sldId id="264" r:id="rId6"/>
    <p:sldId id="265" r:id="rId7"/>
    <p:sldId id="266" r:id="rId8"/>
    <p:sldId id="267" r:id="rId9"/>
    <p:sldId id="268" r:id="rId10"/>
    <p:sldId id="270" r:id="rId11"/>
    <p:sldId id="271" r:id="rId12"/>
    <p:sldId id="272" r:id="rId13"/>
    <p:sldId id="273" r:id="rId14"/>
    <p:sldId id="274" r:id="rId15"/>
    <p:sldId id="275" r:id="rId16"/>
    <p:sldId id="276" r:id="rId17"/>
    <p:sldId id="278" r:id="rId18"/>
    <p:sldId id="277" r:id="rId19"/>
    <p:sldId id="279" r:id="rId20"/>
    <p:sldId id="280" r:id="rId21"/>
    <p:sldId id="281" r:id="rId22"/>
    <p:sldId id="282" r:id="rId23"/>
    <p:sldId id="283"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6" clrIdx="0"/>
  <p:cmAuthor id="1" name="Elisabeth Kea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553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99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99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99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D2DF628-1773-4FBC-B2E7-0A462DA3766A}" type="slidenum">
              <a:rPr lang="en-GB"/>
              <a:pPr/>
              <a:t>‹#›</a:t>
            </a:fld>
            <a:endParaRPr lang="en-GB"/>
          </a:p>
        </p:txBody>
      </p:sp>
    </p:spTree>
    <p:extLst>
      <p:ext uri="{BB962C8B-B14F-4D97-AF65-F5344CB8AC3E}">
        <p14:creationId xmlns:p14="http://schemas.microsoft.com/office/powerpoint/2010/main" val="2825983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97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97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97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6A28801-9684-4EF3-96A2-FAE1D473BFE2}" type="slidenum">
              <a:rPr lang="en-GB"/>
              <a:pPr/>
              <a:t>‹#›</a:t>
            </a:fld>
            <a:endParaRPr lang="en-GB"/>
          </a:p>
        </p:txBody>
      </p:sp>
    </p:spTree>
    <p:extLst>
      <p:ext uri="{BB962C8B-B14F-4D97-AF65-F5344CB8AC3E}">
        <p14:creationId xmlns:p14="http://schemas.microsoft.com/office/powerpoint/2010/main" val="21195662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6A28801-9684-4EF3-96A2-FAE1D473BFE2}"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7390" name="Group 14"/>
          <p:cNvGrpSpPr>
            <a:grpSpLocks/>
          </p:cNvGrpSpPr>
          <p:nvPr userDrawn="1"/>
        </p:nvGrpSpPr>
        <p:grpSpPr bwMode="auto">
          <a:xfrm>
            <a:off x="-3222625" y="304800"/>
            <a:ext cx="12061825" cy="6019800"/>
            <a:chOff x="-2030" y="192"/>
            <a:chExt cx="7598" cy="3792"/>
          </a:xfrm>
        </p:grpSpPr>
        <p:sp>
          <p:nvSpPr>
            <p:cNvPr id="357389" name="AutoShape 13"/>
            <p:cNvSpPr>
              <a:spLocks noChangeArrowheads="1"/>
            </p:cNvSpPr>
            <p:nvPr userDrawn="1"/>
          </p:nvSpPr>
          <p:spPr bwMode="auto">
            <a:xfrm>
              <a:off x="192" y="240"/>
              <a:ext cx="5376" cy="3744"/>
            </a:xfrm>
            <a:prstGeom prst="roundRect">
              <a:avLst>
                <a:gd name="adj" fmla="val 16667"/>
              </a:avLst>
            </a:prstGeom>
            <a:noFill/>
            <a:ln w="28575">
              <a:solidFill>
                <a:schemeClr val="accent2"/>
              </a:solidFill>
              <a:round/>
              <a:headEnd/>
              <a:tailEnd/>
            </a:ln>
            <a:effectLst/>
          </p:spPr>
          <p:txBody>
            <a:bodyPr wrap="none" anchor="ctr"/>
            <a:lstStyle/>
            <a:p>
              <a:endParaRPr lang="en-GB"/>
            </a:p>
          </p:txBody>
        </p:sp>
        <p:sp>
          <p:nvSpPr>
            <p:cNvPr id="357388" name="AutoShape 12"/>
            <p:cNvSpPr>
              <a:spLocks noChangeArrowheads="1"/>
            </p:cNvSpPr>
            <p:nvPr userDrawn="1"/>
          </p:nvSpPr>
          <p:spPr bwMode="auto">
            <a:xfrm>
              <a:off x="240" y="288"/>
              <a:ext cx="5280" cy="3648"/>
            </a:xfrm>
            <a:prstGeom prst="roundRect">
              <a:avLst>
                <a:gd name="adj" fmla="val 16667"/>
              </a:avLst>
            </a:prstGeom>
            <a:noFill/>
            <a:ln w="9525">
              <a:solidFill>
                <a:schemeClr val="accent1"/>
              </a:solidFill>
              <a:round/>
              <a:headEnd/>
              <a:tailEnd/>
            </a:ln>
            <a:effectLst/>
          </p:spPr>
          <p:txBody>
            <a:bodyPr wrap="none" anchor="ctr"/>
            <a:lstStyle/>
            <a:p>
              <a:endParaRPr lang="en-GB"/>
            </a:p>
          </p:txBody>
        </p:sp>
        <p:sp>
          <p:nvSpPr>
            <p:cNvPr id="357379" name="Line 3"/>
            <p:cNvSpPr>
              <a:spLocks noChangeShapeType="1"/>
            </p:cNvSpPr>
            <p:nvPr userDrawn="1"/>
          </p:nvSpPr>
          <p:spPr bwMode="auto">
            <a:xfrm>
              <a:off x="912" y="1584"/>
              <a:ext cx="4368" cy="0"/>
            </a:xfrm>
            <a:prstGeom prst="line">
              <a:avLst/>
            </a:prstGeom>
            <a:noFill/>
            <a:ln w="12700">
              <a:solidFill>
                <a:schemeClr val="hlink"/>
              </a:solidFill>
              <a:round/>
              <a:headEnd/>
              <a:tailEnd/>
            </a:ln>
            <a:effectLst/>
          </p:spPr>
          <p:txBody>
            <a:bodyPr/>
            <a:lstStyle/>
            <a:p>
              <a:endParaRPr lang="en-GB"/>
            </a:p>
          </p:txBody>
        </p:sp>
        <p:sp>
          <p:nvSpPr>
            <p:cNvPr id="357380" name="AutoShape 4"/>
            <p:cNvSpPr>
              <a:spLocks noChangeArrowheads="1"/>
            </p:cNvSpPr>
            <p:nvPr userDrawn="1"/>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sz="2400">
                <a:latin typeface="Times New Roman" charset="0"/>
              </a:endParaRPr>
            </a:p>
          </p:txBody>
        </p:sp>
        <p:sp>
          <p:nvSpPr>
            <p:cNvPr id="357381" name="AutoShape 5"/>
            <p:cNvSpPr>
              <a:spLocks noChangeArrowheads="1"/>
            </p:cNvSpPr>
            <p:nvPr userDrawn="1"/>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latin typeface="Arial" charset="0"/>
              </a:endParaRPr>
            </a:p>
          </p:txBody>
        </p:sp>
      </p:grpSp>
      <p:sp>
        <p:nvSpPr>
          <p:cNvPr id="357382" name="Rectangle 6"/>
          <p:cNvSpPr>
            <a:spLocks noGrp="1" noChangeArrowheads="1"/>
          </p:cNvSpPr>
          <p:nvPr>
            <p:ph type="ctrTitle"/>
          </p:nvPr>
        </p:nvSpPr>
        <p:spPr>
          <a:xfrm>
            <a:off x="1443038" y="985838"/>
            <a:ext cx="7015162" cy="1444625"/>
          </a:xfrm>
        </p:spPr>
        <p:txBody>
          <a:bodyPr/>
          <a:lstStyle>
            <a:lvl1pPr>
              <a:defRPr sz="4000"/>
            </a:lvl1pPr>
          </a:lstStyle>
          <a:p>
            <a:r>
              <a:rPr lang="en-US" smtClean="0"/>
              <a:t>Click to edit Master title style</a:t>
            </a:r>
            <a:endParaRPr lang="en-GB"/>
          </a:p>
        </p:txBody>
      </p:sp>
      <p:sp>
        <p:nvSpPr>
          <p:cNvPr id="357383" name="Rectangle 7"/>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solidFill>
                  <a:schemeClr val="accent1"/>
                </a:solidFill>
              </a:defRPr>
            </a:lvl1pPr>
          </a:lstStyle>
          <a:p>
            <a:r>
              <a:rPr lang="en-US" smtClean="0"/>
              <a:t>Click to edit Master subtitle style</a:t>
            </a:r>
            <a:endParaRPr lang="en-GB"/>
          </a:p>
        </p:txBody>
      </p:sp>
      <p:sp>
        <p:nvSpPr>
          <p:cNvPr id="357384" name="Rectangle 8"/>
          <p:cNvSpPr>
            <a:spLocks noGrp="1" noChangeArrowheads="1"/>
          </p:cNvSpPr>
          <p:nvPr>
            <p:ph type="dt" sz="half" idx="2"/>
          </p:nvPr>
        </p:nvSpPr>
        <p:spPr/>
        <p:txBody>
          <a:bodyPr/>
          <a:lstStyle>
            <a:lvl1pPr>
              <a:defRPr/>
            </a:lvl1pPr>
          </a:lstStyle>
          <a:p>
            <a:endParaRPr lang="en-GB"/>
          </a:p>
        </p:txBody>
      </p:sp>
      <p:sp>
        <p:nvSpPr>
          <p:cNvPr id="357385" name="Rectangle 9"/>
          <p:cNvSpPr>
            <a:spLocks noGrp="1" noChangeArrowheads="1"/>
          </p:cNvSpPr>
          <p:nvPr>
            <p:ph type="ftr" sz="quarter" idx="3"/>
          </p:nvPr>
        </p:nvSpPr>
        <p:spPr/>
        <p:txBody>
          <a:bodyPr/>
          <a:lstStyle>
            <a:lvl1pPr>
              <a:defRPr/>
            </a:lvl1pPr>
          </a:lstStyle>
          <a:p>
            <a:endParaRPr lang="en-GB"/>
          </a:p>
        </p:txBody>
      </p:sp>
      <p:sp>
        <p:nvSpPr>
          <p:cNvPr id="357386" name="Rectangle 10"/>
          <p:cNvSpPr>
            <a:spLocks noGrp="1" noChangeArrowheads="1"/>
          </p:cNvSpPr>
          <p:nvPr>
            <p:ph type="sldNum" sz="quarter" idx="4"/>
          </p:nvPr>
        </p:nvSpPr>
        <p:spPr/>
        <p:txBody>
          <a:bodyPr/>
          <a:lstStyle>
            <a:lvl1pPr>
              <a:defRPr/>
            </a:lvl1pPr>
          </a:lstStyle>
          <a:p>
            <a:fld id="{FFF1B818-84D3-445C-A8D3-15518A58746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99EAF22-F090-4D7E-A797-046C5D408C0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4E05B73-3A08-4336-8884-CC54E46988A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4763B56-FC6F-4193-AFEA-34FF4B9AFB43}"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C0DEBC0-B664-4B4D-91B9-AA5D2D3040B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B6A307B-BE93-445E-9109-B31494C8890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1C9E406-9E71-4D9D-8643-49B9A24DB96D}"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FBB4E780-9964-426A-8936-1A1D4694526D}"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025BA89-26A6-4029-9734-35D70F4D6A5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4976D93-690A-4F1B-8DE3-F42C3610EF74}"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281E0B1-1237-4C5E-B3EE-31F0393FD06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56366" name="Group 14"/>
          <p:cNvGrpSpPr>
            <a:grpSpLocks/>
          </p:cNvGrpSpPr>
          <p:nvPr/>
        </p:nvGrpSpPr>
        <p:grpSpPr bwMode="auto">
          <a:xfrm>
            <a:off x="-3238500" y="0"/>
            <a:ext cx="12306300" cy="6781800"/>
            <a:chOff x="-2040" y="0"/>
            <a:chExt cx="7752" cy="4272"/>
          </a:xfrm>
        </p:grpSpPr>
        <p:grpSp>
          <p:nvGrpSpPr>
            <p:cNvPr id="356365" name="Group 13"/>
            <p:cNvGrpSpPr>
              <a:grpSpLocks/>
            </p:cNvGrpSpPr>
            <p:nvPr userDrawn="1"/>
          </p:nvGrpSpPr>
          <p:grpSpPr bwMode="auto">
            <a:xfrm>
              <a:off x="48" y="96"/>
              <a:ext cx="5664" cy="4176"/>
              <a:chOff x="48" y="96"/>
              <a:chExt cx="5664" cy="4176"/>
            </a:xfrm>
          </p:grpSpPr>
          <p:sp>
            <p:nvSpPr>
              <p:cNvPr id="356363" name="AutoShape 11"/>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endParaRPr lang="en-GB"/>
              </a:p>
            </p:txBody>
          </p:sp>
          <p:sp>
            <p:nvSpPr>
              <p:cNvPr id="356364" name="AutoShape 12"/>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endParaRPr lang="en-GB"/>
              </a:p>
            </p:txBody>
          </p:sp>
        </p:grpSp>
        <p:sp>
          <p:nvSpPr>
            <p:cNvPr id="35635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sz="2400">
                <a:latin typeface="Times New Roman" charset="0"/>
              </a:endParaRPr>
            </a:p>
          </p:txBody>
        </p:sp>
        <p:sp>
          <p:nvSpPr>
            <p:cNvPr id="35635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a:latin typeface="Arial" charset="0"/>
              </a:endParaRPr>
            </a:p>
          </p:txBody>
        </p:sp>
        <p:sp>
          <p:nvSpPr>
            <p:cNvPr id="356357" name="Line 5"/>
            <p:cNvSpPr>
              <a:spLocks noChangeShapeType="1"/>
            </p:cNvSpPr>
            <p:nvPr/>
          </p:nvSpPr>
          <p:spPr bwMode="auto">
            <a:xfrm>
              <a:off x="864" y="960"/>
              <a:ext cx="4608" cy="0"/>
            </a:xfrm>
            <a:prstGeom prst="line">
              <a:avLst/>
            </a:prstGeom>
            <a:noFill/>
            <a:ln w="12700">
              <a:solidFill>
                <a:schemeClr val="hlink"/>
              </a:solidFill>
              <a:round/>
              <a:headEnd/>
              <a:tailEnd/>
            </a:ln>
            <a:effectLst/>
          </p:spPr>
          <p:txBody>
            <a:bodyPr/>
            <a:lstStyle/>
            <a:p>
              <a:endParaRPr lang="en-GB"/>
            </a:p>
          </p:txBody>
        </p:sp>
      </p:grpSp>
      <p:sp>
        <p:nvSpPr>
          <p:cNvPr id="35635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35635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3563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563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3563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12E1BC-F18D-429D-9BF5-1F72A11D2FF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ctrTitle"/>
          </p:nvPr>
        </p:nvSpPr>
        <p:spPr/>
        <p:txBody>
          <a:bodyPr/>
          <a:lstStyle/>
          <a:p>
            <a:r>
              <a:rPr lang="en-GB" dirty="0" smtClean="0"/>
              <a:t>B5: Growth and Development</a:t>
            </a:r>
            <a:endParaRPr lang="en-GB" dirty="0"/>
          </a:p>
        </p:txBody>
      </p:sp>
      <p:sp>
        <p:nvSpPr>
          <p:cNvPr id="6" name="Subtitle 5"/>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384002" name="Picture 2" descr="http://tgesbiology.weebly.com/uploads/9/0/8/0/9080078/__912747522.jpg"/>
          <p:cNvPicPr>
            <a:picLocks noChangeAspect="1" noChangeArrowheads="1"/>
          </p:cNvPicPr>
          <p:nvPr/>
        </p:nvPicPr>
        <p:blipFill>
          <a:blip r:embed="rId2" cstate="print"/>
          <a:srcRect l="34500" t="17094" r="25000"/>
          <a:stretch>
            <a:fillRect/>
          </a:stretch>
        </p:blipFill>
        <p:spPr bwMode="auto">
          <a:xfrm>
            <a:off x="2857488" y="785794"/>
            <a:ext cx="3357586" cy="482493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mitosis make new body cells?</a:t>
            </a:r>
            <a:endParaRPr lang="en-GB" dirty="0"/>
          </a:p>
        </p:txBody>
      </p:sp>
      <p:sp>
        <p:nvSpPr>
          <p:cNvPr id="3" name="Content Placeholder 2"/>
          <p:cNvSpPr>
            <a:spLocks noGrp="1"/>
          </p:cNvSpPr>
          <p:nvPr>
            <p:ph idx="1"/>
          </p:nvPr>
        </p:nvSpPr>
        <p:spPr/>
        <p:txBody>
          <a:bodyPr/>
          <a:lstStyle/>
          <a:p>
            <a:pPr marL="0" indent="0">
              <a:buNone/>
            </a:pPr>
            <a:r>
              <a:rPr lang="en-GB" sz="2000" dirty="0" smtClean="0"/>
              <a:t>First a cell grows and it makes copies of:</a:t>
            </a:r>
          </a:p>
          <a:p>
            <a:pPr marL="0" indent="0"/>
            <a:r>
              <a:rPr lang="en-GB" sz="2000" dirty="0" smtClean="0"/>
              <a:t>Organelles including mitochondria</a:t>
            </a:r>
          </a:p>
          <a:p>
            <a:pPr marL="0" indent="0"/>
            <a:r>
              <a:rPr lang="en-GB" sz="2000" dirty="0" smtClean="0"/>
              <a:t>Chromosomes are copied when two strands of each DNA molecule separate and new strands form alongside them</a:t>
            </a:r>
          </a:p>
          <a:p>
            <a:pPr marL="0" indent="0">
              <a:buNone/>
            </a:pPr>
            <a:r>
              <a:rPr lang="en-GB" sz="2000" dirty="0" smtClean="0"/>
              <a:t>After this, mitosis happens in which the chromosomes copied separate and go to the opposite ends of the cell. Then the whole cell including the nucleus and divides to make two new cells. The new cells are clones of the parent cell.</a:t>
            </a:r>
            <a:endParaRPr lang="en-GB"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87074" name="Picture 2" descr="https://encrypted-tbn3.gstatic.com/images?q=tbn:ANd9GcQ3gk--l_VZKB_xAg8qxXSCEtzEyN_7_aqf73lXD1QINM6kenOd"/>
          <p:cNvPicPr>
            <a:picLocks noChangeAspect="1" noChangeArrowheads="1"/>
          </p:cNvPicPr>
          <p:nvPr/>
        </p:nvPicPr>
        <p:blipFill>
          <a:blip r:embed="rId2" cstate="print"/>
          <a:srcRect/>
          <a:stretch>
            <a:fillRect/>
          </a:stretch>
        </p:blipFill>
        <p:spPr bwMode="auto">
          <a:xfrm>
            <a:off x="1428728" y="2285992"/>
            <a:ext cx="6710933" cy="242889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meiosis make new sex cells?</a:t>
            </a:r>
            <a:endParaRPr lang="en-GB" dirty="0"/>
          </a:p>
        </p:txBody>
      </p:sp>
      <p:sp>
        <p:nvSpPr>
          <p:cNvPr id="3" name="Content Placeholder 2"/>
          <p:cNvSpPr>
            <a:spLocks noGrp="1"/>
          </p:cNvSpPr>
          <p:nvPr>
            <p:ph idx="1"/>
          </p:nvPr>
        </p:nvSpPr>
        <p:spPr/>
        <p:txBody>
          <a:bodyPr/>
          <a:lstStyle/>
          <a:p>
            <a:pPr marL="0" indent="0">
              <a:buNone/>
            </a:pPr>
            <a:r>
              <a:rPr lang="en-GB" sz="2000" dirty="0" smtClean="0"/>
              <a:t>Meiosis make gametes and happens in sex organs. In meiosis a body cell divides twice and resulting cells may develop into gametes. There are not identical so they carry each different genetic information.</a:t>
            </a:r>
          </a:p>
          <a:p>
            <a:pPr marL="0" indent="0">
              <a:buNone/>
            </a:pPr>
            <a:r>
              <a:rPr lang="en-GB" sz="2000" dirty="0" smtClean="0"/>
              <a:t>Gametes have half the number of chromosomes as the parent cells. Human body cells have 46 chromosomes and human gametes have only 23 single chromosomes.</a:t>
            </a:r>
            <a:endParaRPr lang="en-GB"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89122" name="Picture 2" descr="https://encrypted-tbn2.gstatic.com/images?q=tbn:ANd9GcReSOenenJeIllOPJv9XqacK35BHW37HLGDm9UKAdEJtMYQ_wPm"/>
          <p:cNvPicPr>
            <a:picLocks noChangeAspect="1" noChangeArrowheads="1"/>
          </p:cNvPicPr>
          <p:nvPr/>
        </p:nvPicPr>
        <p:blipFill>
          <a:blip r:embed="rId2" cstate="print"/>
          <a:srcRect/>
          <a:stretch>
            <a:fillRect/>
          </a:stretch>
        </p:blipFill>
        <p:spPr bwMode="auto">
          <a:xfrm>
            <a:off x="2857488" y="571480"/>
            <a:ext cx="4071966" cy="540840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Fertilisation </a:t>
            </a:r>
            <a:endParaRPr lang="en-GB" dirty="0"/>
          </a:p>
        </p:txBody>
      </p:sp>
      <p:sp>
        <p:nvSpPr>
          <p:cNvPr id="3" name="Content Placeholder 2"/>
          <p:cNvSpPr>
            <a:spLocks noGrp="1"/>
          </p:cNvSpPr>
          <p:nvPr>
            <p:ph idx="1"/>
          </p:nvPr>
        </p:nvSpPr>
        <p:spPr/>
        <p:txBody>
          <a:bodyPr/>
          <a:lstStyle/>
          <a:p>
            <a:pPr>
              <a:buNone/>
            </a:pPr>
            <a:r>
              <a:rPr lang="en-GB" sz="2000" dirty="0" smtClean="0"/>
              <a:t>When a human sperm fertilises an egg cell their nuclei join up. The zygote has one set of chromosomes from each of the parent so now it has 23 pairs of chromosomes – 46 chromosomes in all.</a:t>
            </a:r>
            <a:endParaRPr lang="en-GB" sz="2000" dirty="0"/>
          </a:p>
        </p:txBody>
      </p:sp>
      <p:pic>
        <p:nvPicPr>
          <p:cNvPr id="392194" name="Picture 2" descr="http://site.motifolio.com/images/Fertilization-9111192.png"/>
          <p:cNvPicPr>
            <a:picLocks noChangeAspect="1" noChangeArrowheads="1"/>
          </p:cNvPicPr>
          <p:nvPr/>
        </p:nvPicPr>
        <p:blipFill>
          <a:blip r:embed="rId3" cstate="print"/>
          <a:srcRect/>
          <a:stretch>
            <a:fillRect/>
          </a:stretch>
        </p:blipFill>
        <p:spPr bwMode="auto">
          <a:xfrm>
            <a:off x="2214546" y="3286125"/>
            <a:ext cx="4762500" cy="35718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in DNA? </a:t>
            </a:r>
            <a:endParaRPr lang="en-GB" dirty="0"/>
          </a:p>
        </p:txBody>
      </p:sp>
      <p:sp>
        <p:nvSpPr>
          <p:cNvPr id="3" name="Content Placeholder 2"/>
          <p:cNvSpPr>
            <a:spLocks noGrp="1"/>
          </p:cNvSpPr>
          <p:nvPr>
            <p:ph idx="1"/>
          </p:nvPr>
        </p:nvSpPr>
        <p:spPr/>
        <p:txBody>
          <a:bodyPr/>
          <a:lstStyle/>
          <a:p>
            <a:pPr>
              <a:buNone/>
            </a:pPr>
            <a:r>
              <a:rPr lang="en-GB" sz="2000" dirty="0" smtClean="0"/>
              <a:t>The nucleus of each of your body cells contains enough information to determine the characteristics of your whole body. This information is the genetic code. </a:t>
            </a:r>
          </a:p>
          <a:p>
            <a:pPr>
              <a:buNone/>
            </a:pPr>
            <a:r>
              <a:rPr lang="en-GB" sz="2000" dirty="0" smtClean="0"/>
              <a:t>The genetic code is stored in chromosomes – very long molecules made up of DNA wound around a protein framework. A human DNA is made up of 30,000 genes. </a:t>
            </a:r>
          </a:p>
          <a:p>
            <a:pPr>
              <a:buNone/>
            </a:pPr>
            <a:r>
              <a:rPr lang="en-GB" sz="2000" dirty="0" smtClean="0"/>
              <a:t>DNA molecule contains two strands twisted together in a spiral. This is a double helix. </a:t>
            </a:r>
          </a:p>
          <a:p>
            <a:r>
              <a:rPr lang="en-GB" sz="2000" dirty="0" smtClean="0"/>
              <a:t>Each strand is made up of 4 bases: adenine (A), thymine (T), cytosine (C) and guanine (G)</a:t>
            </a:r>
          </a:p>
          <a:p>
            <a:r>
              <a:rPr lang="en-GB" sz="2000" dirty="0" smtClean="0"/>
              <a:t>The bases on two strands of DNA always pair up in the same way, A-T and G-C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93220" name="Picture 4" descr="https://encrypted-tbn2.gstatic.com/images?q=tbn:ANd9GcRrviyT2M1Tqa5MeQKbjuaPuzzQQMLXSbztd3QRZI1s1zeJ2o-E"/>
          <p:cNvPicPr>
            <a:picLocks noChangeAspect="1" noChangeArrowheads="1"/>
          </p:cNvPicPr>
          <p:nvPr/>
        </p:nvPicPr>
        <p:blipFill>
          <a:blip r:embed="rId2" cstate="print"/>
          <a:srcRect/>
          <a:stretch>
            <a:fillRect/>
          </a:stretch>
        </p:blipFill>
        <p:spPr bwMode="auto">
          <a:xfrm>
            <a:off x="1500166" y="1643050"/>
            <a:ext cx="5797015" cy="385765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in DNA?</a:t>
            </a:r>
            <a:endParaRPr lang="en-GB" dirty="0"/>
          </a:p>
        </p:txBody>
      </p:sp>
      <p:sp>
        <p:nvSpPr>
          <p:cNvPr id="3" name="Content Placeholder 2"/>
          <p:cNvSpPr>
            <a:spLocks noGrp="1"/>
          </p:cNvSpPr>
          <p:nvPr>
            <p:ph idx="1"/>
          </p:nvPr>
        </p:nvSpPr>
        <p:spPr/>
        <p:txBody>
          <a:bodyPr/>
          <a:lstStyle/>
          <a:p>
            <a:pPr>
              <a:buNone/>
            </a:pPr>
            <a:r>
              <a:rPr lang="en-GB" sz="2000" dirty="0" smtClean="0"/>
              <a:t>Cells make proteins and there are thousands of different proteins. The order of bases s the genetic code for making a particular protein. </a:t>
            </a:r>
          </a:p>
          <a:p>
            <a:pPr>
              <a:buNone/>
            </a:pPr>
            <a:r>
              <a:rPr lang="en-GB" sz="2000" dirty="0" smtClean="0"/>
              <a:t>Cells make proteins by joining together amino acids. Each protein has a certain combination of amino acids joined together in a particular order. The order of bases in a gene is the code for building up amino acids in the correct order to make a particular protein</a:t>
            </a:r>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cells make protein?</a:t>
            </a:r>
            <a:endParaRPr lang="en-GB" dirty="0"/>
          </a:p>
        </p:txBody>
      </p:sp>
      <p:sp>
        <p:nvSpPr>
          <p:cNvPr id="3" name="Content Placeholder 2"/>
          <p:cNvSpPr>
            <a:spLocks noGrp="1"/>
          </p:cNvSpPr>
          <p:nvPr>
            <p:ph idx="1"/>
          </p:nvPr>
        </p:nvSpPr>
        <p:spPr/>
        <p:txBody>
          <a:bodyPr/>
          <a:lstStyle/>
          <a:p>
            <a:pPr>
              <a:buNone/>
            </a:pPr>
            <a:r>
              <a:rPr lang="en-GB" sz="2000" dirty="0" smtClean="0"/>
              <a:t>DNA contains genetic code for making proteins. DNA is the nucleus of the cell. But new proteins are made in the cell cytoplasm. Genes don’t leave the nucleus but a copy of the gene is made and carries the genetic code to the cytoplasm. The copy of the gene is called messenger RNA [mRNA]</a:t>
            </a:r>
          </a:p>
          <a:p>
            <a:pPr>
              <a:buNone/>
            </a:pPr>
            <a:endParaRPr lang="en-GB" sz="2000" dirty="0"/>
          </a:p>
        </p:txBody>
      </p:sp>
      <p:pic>
        <p:nvPicPr>
          <p:cNvPr id="1026" name="Picture 2" descr="http://upload.wikimedia.org/wikipedia/commons/thumb/f/fb/MRNA-interaction.png/300px-MRNA-interaction.png"/>
          <p:cNvPicPr>
            <a:picLocks noChangeAspect="1" noChangeArrowheads="1"/>
          </p:cNvPicPr>
          <p:nvPr/>
        </p:nvPicPr>
        <p:blipFill>
          <a:blip r:embed="rId2" cstate="print"/>
          <a:srcRect/>
          <a:stretch>
            <a:fillRect/>
          </a:stretch>
        </p:blipFill>
        <p:spPr bwMode="auto">
          <a:xfrm>
            <a:off x="2786050" y="3786190"/>
            <a:ext cx="2857500" cy="28860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inside a plant or animal?</a:t>
            </a:r>
            <a:endParaRPr lang="en-GB" dirty="0"/>
          </a:p>
        </p:txBody>
      </p:sp>
      <p:sp>
        <p:nvSpPr>
          <p:cNvPr id="3" name="Content Placeholder 2"/>
          <p:cNvSpPr>
            <a:spLocks noGrp="1"/>
          </p:cNvSpPr>
          <p:nvPr>
            <p:ph idx="1"/>
          </p:nvPr>
        </p:nvSpPr>
        <p:spPr/>
        <p:txBody>
          <a:bodyPr/>
          <a:lstStyle/>
          <a:p>
            <a:pPr marL="0" indent="0">
              <a:buNone/>
            </a:pPr>
            <a:r>
              <a:rPr lang="en-GB" sz="2000" dirty="0" smtClean="0"/>
              <a:t>Animals and plants are multicellular organisms so they are made up of many cells – cells can be specialised to do a certain job</a:t>
            </a:r>
          </a:p>
          <a:p>
            <a:pPr marL="0" indent="0">
              <a:buNone/>
            </a:pPr>
            <a:r>
              <a:rPr lang="en-GB" sz="2000" dirty="0" smtClean="0"/>
              <a:t>In animals and plant, specialised cells of the same type group together to from tissues. Groups of tissue form organs. </a:t>
            </a:r>
            <a:endParaRPr lang="en-GB"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some genes are switched off?</a:t>
            </a:r>
            <a:endParaRPr lang="en-GB" dirty="0"/>
          </a:p>
        </p:txBody>
      </p:sp>
      <p:sp>
        <p:nvSpPr>
          <p:cNvPr id="3" name="Content Placeholder 2"/>
          <p:cNvSpPr>
            <a:spLocks noGrp="1"/>
          </p:cNvSpPr>
          <p:nvPr>
            <p:ph idx="1"/>
          </p:nvPr>
        </p:nvSpPr>
        <p:spPr/>
        <p:txBody>
          <a:bodyPr/>
          <a:lstStyle/>
          <a:p>
            <a:pPr>
              <a:buNone/>
            </a:pPr>
            <a:r>
              <a:rPr lang="en-GB" sz="2000" dirty="0" smtClean="0"/>
              <a:t>The nucleus of each body contains exact copy of the DNA of the original zygote so every cell contains the same genes. But not all these genes are active in every cell. Each cell makes only the proteins that is need to be a particular type of cell. Genes that give instructions to make other proteins are not active; they are switched off</a:t>
            </a:r>
          </a:p>
          <a:p>
            <a:pPr>
              <a:buNone/>
            </a:pPr>
            <a:r>
              <a:rPr lang="en-GB" sz="2000" dirty="0" smtClean="0"/>
              <a:t>For example, hair cells make keratin and salivary gland cells make amylase.</a:t>
            </a:r>
          </a:p>
          <a:p>
            <a:pPr>
              <a:buNone/>
            </a:pPr>
            <a:r>
              <a:rPr lang="en-GB" sz="2000" dirty="0" smtClean="0"/>
              <a:t>In every single cell one gene which is always switched on is respiration. </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stem cells useful?</a:t>
            </a:r>
            <a:endParaRPr lang="en-GB" dirty="0"/>
          </a:p>
        </p:txBody>
      </p:sp>
      <p:sp>
        <p:nvSpPr>
          <p:cNvPr id="3" name="Content Placeholder 2"/>
          <p:cNvSpPr>
            <a:spLocks noGrp="1"/>
          </p:cNvSpPr>
          <p:nvPr>
            <p:ph idx="1"/>
          </p:nvPr>
        </p:nvSpPr>
        <p:spPr/>
        <p:txBody>
          <a:bodyPr/>
          <a:lstStyle/>
          <a:p>
            <a:pPr>
              <a:buNone/>
            </a:pPr>
            <a:r>
              <a:rPr lang="en-GB" sz="2000" dirty="0" smtClean="0"/>
              <a:t>Scientists are doing a lot of research on stem cells. Adult stem cells and embryonic stem cells may make specialise cells to:</a:t>
            </a:r>
          </a:p>
          <a:p>
            <a:r>
              <a:rPr lang="en-GB" sz="2000" dirty="0" smtClean="0"/>
              <a:t>Replace damaged tissue</a:t>
            </a:r>
          </a:p>
          <a:p>
            <a:r>
              <a:rPr lang="en-GB" sz="2000" dirty="0" smtClean="0"/>
              <a:t>Treat some diseases i.e. skin related</a:t>
            </a:r>
          </a:p>
          <a:p>
            <a:pPr>
              <a:buNone/>
            </a:pPr>
            <a:endParaRPr lang="en-GB" sz="2000" dirty="0" smtClean="0"/>
          </a:p>
          <a:p>
            <a:pPr>
              <a:buNone/>
            </a:pPr>
            <a:r>
              <a:rPr lang="en-GB" sz="2000" dirty="0" smtClean="0"/>
              <a:t>However, there are ethical issues involved when using stem cells that is why government regulations are there to control this research</a:t>
            </a: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clones form specialised cells?</a:t>
            </a:r>
            <a:endParaRPr lang="en-GB" dirty="0"/>
          </a:p>
        </p:txBody>
      </p:sp>
      <p:sp>
        <p:nvSpPr>
          <p:cNvPr id="3" name="Content Placeholder 2"/>
          <p:cNvSpPr>
            <a:spLocks noGrp="1"/>
          </p:cNvSpPr>
          <p:nvPr>
            <p:ph idx="1"/>
          </p:nvPr>
        </p:nvSpPr>
        <p:spPr>
          <a:xfrm>
            <a:off x="1000100" y="1827212"/>
            <a:ext cx="7683525" cy="4530745"/>
          </a:xfrm>
        </p:spPr>
        <p:txBody>
          <a:bodyPr/>
          <a:lstStyle/>
          <a:p>
            <a:pPr>
              <a:buNone/>
            </a:pPr>
            <a:r>
              <a:rPr lang="en-GB" sz="1800" dirty="0" smtClean="0"/>
              <a:t>Scientists have made clones of animal such as sheep and of tissues and organs of other mammals, including humans. This process involves reactivating, or switching on, inactive genes in adult body cell nucleus. </a:t>
            </a:r>
          </a:p>
          <a:p>
            <a:pPr>
              <a:buNone/>
            </a:pPr>
            <a:r>
              <a:rPr lang="en-GB" sz="1800" dirty="0" smtClean="0"/>
              <a:t>This is how to produce an organ or tissue needed by a patient:</a:t>
            </a:r>
          </a:p>
          <a:p>
            <a:pPr marL="457200" indent="-457200">
              <a:buFont typeface="+mj-lt"/>
              <a:buAutoNum type="arabicPeriod"/>
            </a:pPr>
            <a:r>
              <a:rPr lang="en-GB" sz="1800" dirty="0" smtClean="0"/>
              <a:t>Take a nucleus out of egg cell and replace it with a nucleus from a body cell of the patient. </a:t>
            </a:r>
          </a:p>
          <a:p>
            <a:pPr marL="457200" indent="-457200">
              <a:buFont typeface="+mj-lt"/>
              <a:buAutoNum type="arabicPeriod"/>
            </a:pPr>
            <a:r>
              <a:rPr lang="en-GB" sz="1800" dirty="0" smtClean="0"/>
              <a:t>The egg cell divides by mitosis and makes an embryo and the genes in the embryo are the same as the patient’s genes</a:t>
            </a:r>
          </a:p>
          <a:p>
            <a:pPr marL="457200" indent="-457200">
              <a:buFont typeface="+mj-lt"/>
              <a:buAutoNum type="arabicPeriod"/>
            </a:pPr>
            <a:r>
              <a:rPr lang="en-GB" sz="1800" dirty="0" smtClean="0"/>
              <a:t>After 5 days, put stem cells from the embryo in a dish of nutrients.</a:t>
            </a:r>
          </a:p>
          <a:p>
            <a:pPr marL="457200" indent="-457200">
              <a:buFont typeface="+mj-lt"/>
              <a:buAutoNum type="arabicPeriod"/>
            </a:pPr>
            <a:r>
              <a:rPr lang="en-GB" sz="1800" dirty="0" smtClean="0"/>
              <a:t>The stem cells can develop into different types of tissue or organ</a:t>
            </a:r>
          </a:p>
          <a:p>
            <a:pPr marL="457200" indent="-457200">
              <a:buFont typeface="+mj-lt"/>
              <a:buAutoNum type="arabicPeriod"/>
            </a:pPr>
            <a:r>
              <a:rPr lang="en-GB" sz="1800" dirty="0" smtClean="0"/>
              <a:t>Transplant the organ or tissue required into the patient.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35842" name="AutoShape 2" descr="data:image/jpeg;base64,/9j/4AAQSkZJRgABAQAAAQABAAD/2wCEAAkGBxQQERUTExQTFhUXFBcXGBcXFxwaGhobGBgXGxcYFhsfHiggGBomIB8eITMjLSkrMTAvHB8zODMyNygtLysBCgoKDg0OGxAQGzIkHyYuMS8wNDcsLDQsNDQsLTc3NDI3Ly40LzcsNC4yLCwsNDQtNDYvMC8uLiwsLC0uLCwsN//AABEIALYBFQMBEQACEQEDEQH/xAAbAAEAAgMBAQAAAAAAAAAAAAAAAwQCBQYBB//EADwQAAICAQIEBAIHBQgDAQAAAAECABEDEiEEBTFBEyJRYTJxBhQjQoGRoRVSU2LRBzNykpOx0vCCosFj/8QAGwEBAAIDAQEAAAAAAAAAAAAAAAQGAQMFAgf/xAAzEQEAAQMCAwUIAQQDAQAAAAAAAQIDEQQxEhMhBUFRYYEGIjJxkaGx8BQjwdHxM1LhQv/aAAwDAQACEQMRAD8A+4wEBAQEBAQEBAQEBAQEBAQEBAQEBAQEBAQEBAQEBAQEBAQEBAQIeLzFELAaiK2+ZA9CfyBPoCYFL9tL+6xNX5aINKGYCyDsCOoHWB6/OFDBdD6iQK8uxLaRfmobW3yHrtAzXmYOM5ArEWo6jcswUhd72JrcD8t4GA5yhNBXJ7Dy7ny2vxVY1Dfp6EwMsHN0dNYDdEsd7c0q+lk16bEHoYBeaAvoCteoKSdhZ60d7IOx/obgRnnaWFUMzFgtbAjseprY2p36qw7QJk5kNBYq4PkobW2ttKad6onbeoEPD88R1DBXo6N6Gka11fFdbdD7kVdwPRztNIYq4BV2urAGP4j1ur2G36bwM15qukMVYWzivLY8N9DE711rYE9YEa89Qrr05NOnVZUAUQxXvvYU1XtdQLPC8cMjadLKaB8wA9LoXZq6JG194FuAgICAgICAgICAgICAgICAgICAgIGORAwIIBB6gixAxXAo3CqDQHQdAKA+VQMcuJPiYJ03JA6fMwMMHhZASnhsDQbTRBroDXWBIeFT9xNwB8I6DoPkIBOGQBgFFMbYdb2A3/AAfIAQPVwKDYVQdtwB22H5QPWwqdiqm+uw9/6n8zANiBBBAIIogjavT5QMfqyfuL2+6Pu7L+XaB6cKmvKu11sNr616QI8vBY2CqVGlWDKBsAR02ECRcKgUFWj12Hv/AFP5wGPCq/CqjYDYAbDoIEkBAQEBAQEBAQEBAQEBAQEBAQEBAQECvzDjFwYnyvelFLEDcmh0UdyegHqYHBcWzZ28TiKd7sIfNjx+i41O1ju9aj7ClAQOMasGtcT9FyKQjg+it3/wmwe4Igy7X6N8zbPjZcleLjbS9bBgRa5AOwYduzBhvVwNvAQECHjOLTChyZXVEHVnIVR8ydoZiJmcRuw5fzDFxCa8ORMi3WpGDCx1BrofaYiYnrDNdFVE8NUYlXHHOr06+W8nmCtsA1LfXf8A3sEdxMsIm5q9ahiPfy2QRutaiQAt711vbpBhN+0TqChD1AJ32JJBA8vmqr29bNDeAyccyarSzfkAvcXRs1tXW+m4gRjmj/wtqBssa3IHZSa9wCLHpvBhk/MXCr9kxYoG2BoFhsDtY369aG8DPhuMyMwBQBSNyCbDfaWCCvTyj8T3hhX/AGtkv+5J2Y9SKoA0bXdjdULqm3NQzhNk5iy7HGdV1QLEV5vNq0/Dt6d/lYYHmbi7xE0t2D1OvSABVkVvq/SDDxeavt9kdwx6kVRbSCNN3QBNA1Yq4MMm5k4VT4RbV4hNGq0HygWLYkbjpsCfaDDHhebl3RdA8zMthifh8TcWgseT26j8Rgbmb+WsXUHufLXYigS3YgdPeDDZ4zYBPWhDDKAgICAgICAgICAgaT6ZA/VDXbLw5PyXPiLE+wAs+wgcpnED579KuHyfWWLKxVtIQ0SNOkeUe93t733nN1lu5VXExGYXX2d1Witaaqm5VFNeeucRmO7fePL/AC+k/wBlmHIquMmoMMGIG+oHicQcan3CEbdrEn24qiiOLdU9ZVaq1Fc2YxTmcfJ2f1XJ/Gf/ACp/xntGPquT+M/+VP8AjA0/JuScVi43ic+TjHfBkI8PhyAQtIgLFq8psHyrQPU2TsGr/tX5Nn4rh8Rwq2Tw8hZsa7k2pAdR94jcUN/MZH1Vuqu3il2ewtZZ0ur4722JjPhM46/mPVQ/sk5JxHDnNlyo+JHVFVXBVmKljqKncAXW/WzPGktV26Z4kj2i12n1V2jk9cROZ8fCPTr9XdjmKDbJqxH/APQUN+gDglCfYG5LV5cgICAgICAgICAgeAgwMERR0C7CtgNvb2gSQEBAQEBAQEBAQEBAQIuK4dcqNjdQyOpVlPQqwog+xEDiON5bm4c6XTJlQfDlRS5I7DKigsH9SAVNXYvSAgwYsmQ6cWHKzfzI+JB7s7qBXrp1N7GB2XIuV/VsWktqdm15HqtTEAbDsoACgb7KLJNkhsYCAgICB4RcCn+zlX+7LYvZD5f8htBfqAD7wNL9d5ivMUxnh1fgvDIfOrIp8Q0VbQchfStaa76iewgbHm/MnVxhw6fEK6mZtxjQkgMR95mIIUbDysSfLR5favalGgtcUxmqdo/v8oe6KOKWtPAWQWzcSzfveO6X76MZXH/6ylV+0XaFVWYriPLhjH3iW/lUrPB8wyYXVMz+Jjdgq5CAGVj8KZKAUhj5QwA30g2Tcs3Yvbv8yrk3YxX3Y2n/ABPe1XLfD1hv5Y2ogICBS5y5XA5BI8vUda+9p76quvepqv8AM5VXL+LE4+eOn3Zjfq4rmJyJlQ8P4K4Sg82LbIV1fa0V6r4dkfzaa82mUbsevVTVXy+KbnvZzttOM57+L9xlPrixyeuePPljH5yuYC68ZhOH6uMBUbrsx3891scdb77Xp71N/s9VdnUTmauLM8WdsY789+fX0yxd5HI7+PPljH5z9nbS7oBAQEBAQEBAQEBAQEBAQEBAQEBAQEBAQEDm8O+fiSevjAfIDDiofLe//Iz557T11TrcTtFMYSrPwtL9PuNy4eCZsJKnUqs69VUncg9rNLfbVYo7zndlWrdzUxTc679PGf3r6Oj2fatXdTRRd+GZ6/Tp9ZxDhPotzTORxCHJkdBw2XIdTF9DILxuCbo6h+PXtLFqbVu3ctXKKYiqK6YjEYz126b/AL4uv7Q6LTWKKZtxFNU90eGN8eU4+r7rlLV5QpPoxIH5gGXJTUOvN+5i/wBRv+EDwvm/cxf6jf8ACBpuQtzE8XxP1lcA4XX9hR+0+FelCil38VNd9qgZc/vxTei/B+x8T4Nfn1fj8F966d5UvafnZt78vvx4/wCts+aRp+HPvOc5KrBGGT6v4ugnCBXh3R1Fe5Gqr/Tac7tKdT/Hs8XFyvvv3+nw57kir+Pz6uXnhz34zjv8jkqt4b6/q/iaT4NV4Wqjqrv8XX26bVHac6nk2ePi5Xrxb9/p8Oe71J/j8+eDPBnyzj8On+hfi/Vh4um9R06Pg00vwfy6tXt6eWpb+zJrnTU8WfLO+O7P9vLCNqeVzauVnh7s7/ZvpPaCAgICAgICAgICAgIFHj+bYsB0u/mIsIqs7kdNQRAWr3qpqu37VmOK5VFMecxH5ZiJnZHwnPcGRggZlZjSrkR8RY0TSDIq6zQva54saqxf/wCKuKvlMSTTMbtlJDBAQEClx/NcWAgO/mIsIoLuQNiQigsQPWpru3rdqniuVRTHnMR+WYiZ2Q8Lz7BkYLqZWY0oy43xFj1pPEVdZ9hc12dXYv8AS1XFXymCaZjds5IYIGp5x9JOG4N8ePPlVHysFxpRLOSQoChQSdyB+MCtzfA2HKc6qWxuAMoUWVZRS5aG7AilarrShqtRFc9oOya9XTF211rp6Y8Y/wAx9/o22q+HpLHFmTKmpWR0I6ghlI+fQiUCqiu3Vw1RMTHpKTuocu4HFmPh8MmNcGsNlfGqqjaTfhqQKckim6gDULBIlt7E7M1F29TqtTnFPw5zmZ7p67RG/nLVdudMQ7CXVGICAgV+YIWxOFALaG0ggEaqOnrt1qOvcOF5qhY4hg8I4xq1KATn1d9IHm1ddXf4rnz3QRq41Ffx877eec9Pl3Zxh0I/j8mrizxdOHGMeee/6LeFGbjMIxfVzgCilUAtV+a628OvXbVp71Jfs9F2NROYq4szxZ2xjvz359fTLF3kcjv489NsY/Ofs7eXdAICAgICAgICAgICAgUedcYcOFmUAuSqIDuNbsETVW+kEgn2BmnU36bFqq7VtTGf35sxGZw1PBcIMQNWzMdTu3xO1UWc9z29AAAAAAJ8p1eru6q7Ny7OZn7eUJkRERiFLm3NOGW8OY3dalCM9dCNWkHSehHQ9D7z3prGo6XbXTG05iPplGv63T2Koou1xEz4tz9GuNLoyM+s4yNL3evG41Y3J7mrW+5QnvPpHZWsnV6aK64xVHSr5x+5Yrp4ZbidF4IFLnHGnBhZwAW2VAdgXdgmME9gWIBM1XrtNm3Vcq2iJn6MxGZw1HBcIMYO5Z2N5Mh+J29W/wBgOgFAUBPlWt1t3V3ZuXJ+Ud0R4QmU0xTGIS58K5FKOoZSKIIsH5iR6K6qKoqonExtLKf6PcQ32mB2LNi0lWJtmxvegue7Aq6XuToBJsmfTex9fOs0sXKvijpPzjv9YwiXKeGcLufjPNoxjW/cXSr3t230/Lcm+lWR1XhVzchxZXx5OIVcuXE4fG5FeGw/hC/IPxJNLZNCg2sChn5Lw+R9b8PgZ/3mxqW/Mi4F4CoHsBAQECPO5VWIGohSQPUgdIGsXmOlh/dvq0jWoKg2SNI3bU49L/e6VAz4TmRZ0U4tBfc+YfuBh2Go70fT3EDaQEBAQEBAQEBAQEBAQNR9J/LhGTtjy43b2XUA7H0Cglj7LOd2tZqvaK5RTvj8df7PVE4qhFPlaY5DmnKc4zOUxnIrsWDKyCrqw2ph07dRQHynb0+qs8qIqqxMRjaftiJ/2qHbHYWo1Wq5tqYxVjedsRj6Oh+hHBHEctkHSuLEa6a1OXKwUnqo8UKD/L+Et/YOatPVcxiKqpmPlERGfXCwUW+VbotZzw0xH0huuPwuqu65sopWYKFxkbAkDdLP5/jO2yofSjkGXi+FyYE4rLiZ9FZKTy6XVrGlVa9uxHzgY804RsHAqr5XzHC2J3y5dOorjyqzs2kAbKCel7b2d5C7Ss1XtJct07zTOP3zeqJxVEpZ8nTCBFyvF4mfiCGKqEw4iy7HUpyZGW+3ldN+vmNEGX/2Ws1UaWquf/qrp6dPzn6I96ere4MK410qAB6D33JPqSdye8szSkgICAgICAgICAgICAgICAgICAgICAgICBi6BgQQCCKIO4IPUEdxA588tzYPLjHjYh8ILVlUdls+XKB0BJU0Beo2ZVO0fZmm9XNzT1RTM7xO3pjb5Y+WNm6m7jpLwcNxOXYIMAPV3ZXcf4EUlSfctQ28rdJG0vspVFedRXGPCM9fWcYZm94N3wHBpgxrjQUovqbJJJLMx6liSST3JJlyoopopimmMRHSGhrPplwXEZ+CzJwmXws5XyMQpBrqjagQAwsX2sH2nobHleB8eHGmXIcuRUUPkIA1tXmagAACe0CyRexgc+eV5eH2xAZcQ+FC2nIg7KpPldR0FlSAOplW7S9mqb9c3LFXDM7xO322/dm6i7jpLFcHE5dhjGEd2yMrMP8AAiEhj82Feh6SHpfZSvjzfrjHhGevrMRh6m94N3y/g1wYxjS6FkkmyxJJZmPckkk/OXK3bpt0RRRGIjpCPM5WJ7CAgICAgICAgICAgICAgICAgICAgICAgIGo4zhMobI6CySCArKrEUo06ivl3F/Eeld9gx4PBxH2odj8KaGLCibctVC020re/S6u7CQcFmLWzjSHxsBqY0FHmBsb79+/eBtYHD/2jE6sXif3FHr8HiWK19rr4b/mqcntfncuOXnHfj7em7g9v/yOTTyc4z72Pt6b/Za/s6LeFkq/B1L4Xpdefw+2j4em2rX3ubuzObyP6ud+md8fuUjsXn/xY5+c56Z3x+59PJ106DrEBAQEBAQEBAQEBAQEBAQEBAQEBAQEBAQEBAQEBAQEBA1vEHMr2oLIX+Hy7KMe9XV2bHXYgdiaCN8/EmyMYFFtINbim06jr63W23TrvAPxPE6RWIagtk7UTSbL577t19OveBPxeTOD5FQjxFG/UJptm67nVQ6bdd4EHi8UBZCHYfCm4NJexyb7lx1HS/Yg+scVqA8JAAwBJPUHcstNYFHTuL1K21USFrlj5SrHKKOrYUBtpXsGb7194FyAgICAgICAgICAgICAgICAgICAgICAgY5HCgkmgAST6AdYEQ4xD0Yen61R9De0DFePxmqdd9hv38tD/wBl/wAw9RAHj8YF61q6u/Yn8qBN+xgZnikH3h3/AEIB/UgfjAjXmGI9HU/L19Pn7QPfr+PbzjdQw/wm6b5bHf2gZZuLRDTMoNXRPoCf9gT+B9IGWTiFU6SwBPb/AL/3aBH+0MVBvESiAQb2IbTRvpR1Lv7iBkeMx2BrWya697K1+YI+YgTwEDmvpFnLllxtTaaRihdVcElvQFiNgb2IP41fte/Xd1FNFi58OZqiK+GY85ny7++EnT8FM5uU5j98pVeHy5BlxMXoqT432TFnG1EGrC9qo9vSxH0uruU6qrU3rubecZ4vd224N8+keOfHPucuaeH3umPLx+efm63G4YAg2DLdTVFURVTOYlFZT0ECrn5jix5ceJ8iLkyBjjRiAX01q0g9SLG0CTiuJXGAWvc0KF2aJr8gf9utQPMvG40+J1Gxbcjot6j8hR39oGGTmOJbLZEGnrZArYnf02BP4H0getx+MEjWLF37UQCD6GyNveBjl5jjVtJbekIoE2MjaVII679fQUTtA8/auH99e2/be636b0f09RAlTjMZbSHUt6A77dYE8BAQEBAQEBAQI+Ixa0ZCSNSlbHUWKse8CqnLFV9QY7EkWFNXu1EgtvZvfv7CgwHJ0AQAt5AKN9SDjIZ/3j5F6/0oMl5YBVZHBXSAfLYCq6qN1r7x3+UAOVqKAZwAPKNqXzI221ndQdyep/AJm4S6t2J8u/l+6wYHp+ECA8pXszfGXFhTR206bWgFraBNn4PVqp2UOCGA072um9wSDVfkPewxfgLNl3O4J+HfS2pe3Y/7CBEnKFH3mq7o6a64yRVdCUs/4m9qDPDy0JQV8latRFjemLbmrrt13A37khegIHI8+5cmNlytv4SMymmJVQQQKB8+4Ha9vzp3aeltaS7M9audM+7mIiJneeLr/wBukfVNsV3LlPJp75jw3jbfbdruGw4meqo8ZrDDTko7BWLG/Ibruu3vIelsW9TXTp6ZmJomMVe74Zxw98b9cz9G6a78Rzcx7mI7unXp8+vz83bcv4JcOJcS/Corf9evaXm1bi3RFEdznV1zXVNU7z1YfsvB/Bxf6a/0mx5DyrB/Bw/6a/0ga3j/AKG8FnzYs2Th8ZbDq0DSAttp3ZRs5FbXdWe8DccVwy5V0tdHqAzLexFHSRY36QIk5bjBY0bZSptmOxJJABNKLPaoEPG8nx5QwJddV7q7AiwQ2neluzdDfvcDJuT4TqtT5jZ8zdbVvXbdQfb8TAmbgcZIJUEgAAnsBdAenU/OBjw/LseMgqDY7l2PYgXZN7GoHvCcux4jaLR37k9SCep9YFqAgICAgICAgICAgICAgICAgICAgICBDxPDLkrUOnQglTv2sEGvb5TRf01q/HDdpiqPOGYmY2YY+Bxq2pVAI6AE0PcLdA+9esxTpLFNzmxRHF446/vccU4wsyQwQEDHI4UEk0ALMxVVFMTVVOIgRcLxa5L0ncdQRRF9NveR9LrLOqp4rNWY/fFmaZjdPJLBAQEBAQEBAQEBAQEBAQECiebYwLYsopj5gReg0wF977dYD9qY/N8R0sVNC9113+Wk/p6iBmeYJ5gCSV0XQP3/AIa9e3ysXAww81xufKSfg6D9/Rp+V6wfz9DAybmKA9H+/vpNfZkhv++4gSLximz5qABvSaNkgaTXm6dB6j1Fh4nGqQxOoaRqOpSNrYem/wAJ6e3rAwPMkBCnUCb2KnqNNj0umBruLPY0Hi80xnue33T95C47b7D89usCzhzagdmFGvMpH5X1HuIEkBA5f6S8SHOgMVJBVGpDTg0dKsfMfu9OtesqvbF6jUXqbduuP6eZqiZqiNvGI3jE+fh1zCVp/c9+qnMfv0ypcJxBTKjnIfsgwzf3Z1bDzO2q1r0P/wAEjaTU02tVOquXeKmqcR8XFPTbhxt1ic7dOnV74c0cvg96cY/88c/2djjzKyhwRpIsHtXrLjTVFURVG0oSuvNcB6ZsR/8ANf6z0Nfzf6X8Hwhx+NxGNRkfQDYIBq/OR8I9ztAt8247GmPzm1K6rBUAKKOvUSBXSpz+0dXYs2+C9mePNOIjMznf8tlq3VXViiMyp8Jgx4FObFpZuIKnUBQPlJDEXuaB7/lIP9LsnRzdt5rjpjM+O3d0jr4Nlddd2Ypqnbp8jB9JUODxWVlAvVrBSgDVkNuL7D9e53Vds2rdq3XXTOa8xERidt+vSMfvizOluc3lU9Z8uu/yy2Z5jiCK7ZEVXAKlmC2CAdrPvOtTVFVMVRtKNMY6PP2ph/jYv86/1noUvo/9J+F4/X9Xyq5xsVdejKQSLI9DWx6GBJxPEZcZcgO4s0NN7fZnygAFviYbn7vtuHv7ScGjic+cqKVq+JADddKJOo0Nj8yFrl2dsmMMylCb8pBBG/od4FmAgICAgICAgIFZuCQgjfcOPiPTIbfv6/l2gYty7GfiBYai1MSVs678p2+8f09BAjHKMWx0knuSxJPmVvMSbbdV630rpAmfglJYnV5tz5mAsaaIF7EaRv8A1MB9RSq3rS6/EejkFrN9SR1gZLwigEb0e2o0K6ad/LXtXb0EDA8Ah66zYo27bjzdd/5j+noIHh5djPUE7g2WN2CpBJv+UfgK6QPP2Zj28p26eY2PIE636AfiAeu8Cfh+HVLq9zZJJJJoCyT7AflAlgIHM/SLl6hg4UswGR1AClg2zVjJGxJ369vyqnbVi1paudTT/wAk4qzM8EdN8Rjr1nHXxnfqlWKqqv6fFiJx8vX5NZwHDDI6g4jXEavFIXHWw6ON9RPW9/nUg6Kxbv6iNLXTMRT1ic1ccdM74xw92MRvHfvtqrqpjmRc609I38Z28Mb927teHwjGqoopVAAHsJd6KYopimNo6IMzmcyknphV43luLOUOXGjnG2tNQB0tVagD394GHNOETIhL3QVroA2teYEEEEfhIes0VjUxHNj4esTmYmPo90V1UTmmVPl3MMWV24XSAcaKdG5pdtNmhv06E/ORdBrbGutzRFGKdoicTExHl1282y5Zropiudpz9t/yr8fxuAZMeFhpDucSVdsb8y1pIq+5I7/jF1FzRX9TGjrt54MdY6REztHSYnE9Nu/6s27VyaJuU7R1n64/Lf40CgACgBQHsJ34iKYxGyOymRV5fy3Fw4K4caYwzF20gDUzGyzepPqYFZ+DyAsU8PUSx1knUwbVStt0WxW5+EdOwYDgcyghHG7WSWY7EobA7dGFdPNftAs8NwzpkYlyyaQFBJNbL1FbmwTd/eqthAuwEBAQEBAQEBAQEBAQEBAQEBAQEBAxyYwwpgCPQi4AYxeqhZ2ut/zgZQEBA8IuBDw/BpjJKjc+pJ/AWdh7CRtPo7GnzyqYpzvj9/8AGZqmd3h4NC+uvN16mr9dN1fvUTo7E3ufwxx+PecU4wsSSwQEBAQEBAQEBAQEBAQEBAQEBAQEBAQEBAQEBAQEBAQEBAQEBAQEBAQEBAQEBAQEBAQEBAQEBAQEBAQEBAQEBAQEBAQEBAQEBAQEBAQEBAQEBAQEBAQEBAQEBAQEBAQEBAQEBAQEBAQEBAQEBAQEBAQEBAQEBAQEBAQEBAQEBAQEBAQEBAQEBAQEBAQEBAQEBAQEBAQEBA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5844" name="AutoShape 4" descr="data:image/jpeg;base64,/9j/4AAQSkZJRgABAQAAAQABAAD/2wCEAAkGBxQQERUTExQTFhUXFBcXGBcXFxwaGhobGBgXGxcYFhsfHiggGBomIB8eITMjLSkrMTAvHB8zODMyNygtLysBCgoKDg0OGxAQGzIkHyYuMS8wNDcsLDQsNDQsLTc3NDI3Ly40LzcsNC4yLCwsNDQtNDYvMC8uLiwsLC0uLCwsN//AABEIALYBFQMBEQACEQEDEQH/xAAbAAEAAgMBAQAAAAAAAAAAAAAAAwQCBQYBB//EADwQAAICAQIEBAIHBQgDAQAAAAECABEDEiEEBTFBEyJRYTJxBhQjQoGRoRVSU2LRBzNykpOx0vCCosFj/8QAGwEBAAIDAQEAAAAAAAAAAAAAAAQGAQMFAgf/xAAzEQEAAQMCAwUIAQQDAQAAAAAAAQIDEQQxEhMhBUFRYYEGIjJxkaGx8BQjwdHxM1LhQv/aAAwDAQACEQMRAD8A+4wEBAQEBAQEBAQEBAQEBAQEBAQEBAQEBAQEBAQEBAQEBAQEBAQIeLzFELAaiK2+ZA9CfyBPoCYFL9tL+6xNX5aINKGYCyDsCOoHWB6/OFDBdD6iQK8uxLaRfmobW3yHrtAzXmYOM5ArEWo6jcswUhd72JrcD8t4GA5yhNBXJ7Dy7ny2vxVY1Dfp6EwMsHN0dNYDdEsd7c0q+lk16bEHoYBeaAvoCteoKSdhZ60d7IOx/obgRnnaWFUMzFgtbAjseprY2p36qw7QJk5kNBYq4PkobW2ttKad6onbeoEPD88R1DBXo6N6Gka11fFdbdD7kVdwPRztNIYq4BV2urAGP4j1ur2G36bwM15qukMVYWzivLY8N9DE711rYE9YEa89Qrr05NOnVZUAUQxXvvYU1XtdQLPC8cMjadLKaB8wA9LoXZq6JG194FuAgICAgICAgICAgICAgICAgICAgIGORAwIIBB6gixAxXAo3CqDQHQdAKA+VQMcuJPiYJ03JA6fMwMMHhZASnhsDQbTRBroDXWBIeFT9xNwB8I6DoPkIBOGQBgFFMbYdb2A3/AAfIAQPVwKDYVQdtwB22H5QPWwqdiqm+uw9/6n8zANiBBBAIIogjavT5QMfqyfuL2+6Pu7L+XaB6cKmvKu11sNr616QI8vBY2CqVGlWDKBsAR02ECRcKgUFWj12Hv/AFP5wGPCq/CqjYDYAbDoIEkBAQEBAQEBAQEBAQEBAQEBAQEBAQECvzDjFwYnyvelFLEDcmh0UdyegHqYHBcWzZ28TiKd7sIfNjx+i41O1ju9aj7ClAQOMasGtcT9FyKQjg+it3/wmwe4Igy7X6N8zbPjZcleLjbS9bBgRa5AOwYduzBhvVwNvAQECHjOLTChyZXVEHVnIVR8ydoZiJmcRuw5fzDFxCa8ORMi3WpGDCx1BrofaYiYnrDNdFVE8NUYlXHHOr06+W8nmCtsA1LfXf8A3sEdxMsIm5q9ahiPfy2QRutaiQAt711vbpBhN+0TqChD1AJ32JJBA8vmqr29bNDeAyccyarSzfkAvcXRs1tXW+m4gRjmj/wtqBssa3IHZSa9wCLHpvBhk/MXCr9kxYoG2BoFhsDtY369aG8DPhuMyMwBQBSNyCbDfaWCCvTyj8T3hhX/AGtkv+5J2Y9SKoA0bXdjdULqm3NQzhNk5iy7HGdV1QLEV5vNq0/Dt6d/lYYHmbi7xE0t2D1OvSABVkVvq/SDDxeavt9kdwx6kVRbSCNN3QBNA1Yq4MMm5k4VT4RbV4hNGq0HygWLYkbjpsCfaDDHhebl3RdA8zMthifh8TcWgseT26j8Rgbmb+WsXUHufLXYigS3YgdPeDDZ4zYBPWhDDKAgICAgICAgICAgaT6ZA/VDXbLw5PyXPiLE+wAs+wgcpnED579KuHyfWWLKxVtIQ0SNOkeUe93t733nN1lu5VXExGYXX2d1Witaaqm5VFNeeucRmO7fePL/AC+k/wBlmHIquMmoMMGIG+oHicQcan3CEbdrEn24qiiOLdU9ZVaq1Fc2YxTmcfJ2f1XJ/Gf/ACp/xntGPquT+M/+VP8AjA0/JuScVi43ic+TjHfBkI8PhyAQtIgLFq8psHyrQPU2TsGr/tX5Nn4rh8Rwq2Tw8hZsa7k2pAdR94jcUN/MZH1Vuqu3il2ewtZZ0ur4722JjPhM46/mPVQ/sk5JxHDnNlyo+JHVFVXBVmKljqKncAXW/WzPGktV26Z4kj2i12n1V2jk9cROZ8fCPTr9XdjmKDbJqxH/APQUN+gDglCfYG5LV5cgICAgICAgICAgeAgwMERR0C7CtgNvb2gSQEBAQEBAQEBAQEBAQIuK4dcqNjdQyOpVlPQqwog+xEDiON5bm4c6XTJlQfDlRS5I7DKigsH9SAVNXYvSAgwYsmQ6cWHKzfzI+JB7s7qBXrp1N7GB2XIuV/VsWktqdm15HqtTEAbDsoACgb7KLJNkhsYCAgICB4RcCn+zlX+7LYvZD5f8htBfqAD7wNL9d5ivMUxnh1fgvDIfOrIp8Q0VbQchfStaa76iewgbHm/MnVxhw6fEK6mZtxjQkgMR95mIIUbDysSfLR5favalGgtcUxmqdo/v8oe6KOKWtPAWQWzcSzfveO6X76MZXH/6ylV+0XaFVWYriPLhjH3iW/lUrPB8wyYXVMz+Jjdgq5CAGVj8KZKAUhj5QwA30g2Tcs3Yvbv8yrk3YxX3Y2n/ABPe1XLfD1hv5Y2ogICBS5y5XA5BI8vUda+9p76quvepqv8AM5VXL+LE4+eOn3Zjfq4rmJyJlQ8P4K4Sg82LbIV1fa0V6r4dkfzaa82mUbsevVTVXy+KbnvZzttOM57+L9xlPrixyeuePPljH5yuYC68ZhOH6uMBUbrsx3891scdb77Xp71N/s9VdnUTmauLM8WdsY789+fX0yxd5HI7+PPljH5z9nbS7oBAQEBAQEBAQEBAQEBAQEBAQEBAQEBAQEDm8O+fiSevjAfIDDiofLe//Iz557T11TrcTtFMYSrPwtL9PuNy4eCZsJKnUqs69VUncg9rNLfbVYo7zndlWrdzUxTc679PGf3r6Oj2fatXdTRRd+GZ6/Tp9ZxDhPotzTORxCHJkdBw2XIdTF9DILxuCbo6h+PXtLFqbVu3ctXKKYiqK6YjEYz126b/AL4uv7Q6LTWKKZtxFNU90eGN8eU4+r7rlLV5QpPoxIH5gGXJTUOvN+5i/wBRv+EDwvm/cxf6jf8ACBpuQtzE8XxP1lcA4XX9hR+0+FelCil38VNd9qgZc/vxTei/B+x8T4Nfn1fj8F966d5UvafnZt78vvx4/wCts+aRp+HPvOc5KrBGGT6v4ugnCBXh3R1Fe5Gqr/Tac7tKdT/Hs8XFyvvv3+nw57kir+Pz6uXnhz34zjv8jkqt4b6/q/iaT4NV4Wqjqrv8XX26bVHac6nk2ePi5Xrxb9/p8Oe71J/j8+eDPBnyzj8On+hfi/Vh4um9R06Pg00vwfy6tXt6eWpb+zJrnTU8WfLO+O7P9vLCNqeVzauVnh7s7/ZvpPaCAgICAgICAgICAgIFHj+bYsB0u/mIsIqs7kdNQRAWr3qpqu37VmOK5VFMecxH5ZiJnZHwnPcGRggZlZjSrkR8RY0TSDIq6zQva54saqxf/wCKuKvlMSTTMbtlJDBAQEClx/NcWAgO/mIsIoLuQNiQigsQPWpru3rdqniuVRTHnMR+WYiZ2Q8Lz7BkYLqZWY0oy43xFj1pPEVdZ9hc12dXYv8AS1XFXymCaZjds5IYIGp5x9JOG4N8ePPlVHysFxpRLOSQoChQSdyB+MCtzfA2HKc6qWxuAMoUWVZRS5aG7AilarrShqtRFc9oOya9XTF211rp6Y8Y/wAx9/o22q+HpLHFmTKmpWR0I6ghlI+fQiUCqiu3Vw1RMTHpKTuocu4HFmPh8MmNcGsNlfGqqjaTfhqQKckim6gDULBIlt7E7M1F29TqtTnFPw5zmZ7p67RG/nLVdudMQ7CXVGICAgV+YIWxOFALaG0ggEaqOnrt1qOvcOF5qhY4hg8I4xq1KATn1d9IHm1ddXf4rnz3QRq41Ffx877eec9Pl3Zxh0I/j8mrizxdOHGMeee/6LeFGbjMIxfVzgCilUAtV+a628OvXbVp71Jfs9F2NROYq4szxZ2xjvz359fTLF3kcjv489NsY/Ofs7eXdAICAgICAgICAgICAgUedcYcOFmUAuSqIDuNbsETVW+kEgn2BmnU36bFqq7VtTGf35sxGZw1PBcIMQNWzMdTu3xO1UWc9z29AAAAAAJ8p1eru6q7Ny7OZn7eUJkRERiFLm3NOGW8OY3dalCM9dCNWkHSehHQ9D7z3prGo6XbXTG05iPplGv63T2Koou1xEz4tz9GuNLoyM+s4yNL3evG41Y3J7mrW+5QnvPpHZWsnV6aK64xVHSr5x+5Yrp4ZbidF4IFLnHGnBhZwAW2VAdgXdgmME9gWIBM1XrtNm3Vcq2iJn6MxGZw1HBcIMYO5Z2N5Mh+J29W/wBgOgFAUBPlWt1t3V3ZuXJ+Ud0R4QmU0xTGIS58K5FKOoZSKIIsH5iR6K6qKoqonExtLKf6PcQ32mB2LNi0lWJtmxvegue7Aq6XuToBJsmfTex9fOs0sXKvijpPzjv9YwiXKeGcLufjPNoxjW/cXSr3t230/Lcm+lWR1XhVzchxZXx5OIVcuXE4fG5FeGw/hC/IPxJNLZNCg2sChn5Lw+R9b8PgZ/3mxqW/Mi4F4CoHsBAQECPO5VWIGohSQPUgdIGsXmOlh/dvq0jWoKg2SNI3bU49L/e6VAz4TmRZ0U4tBfc+YfuBh2Go70fT3EDaQEBAQEBAQEBAQEBAQNR9J/LhGTtjy43b2XUA7H0Cglj7LOd2tZqvaK5RTvj8df7PVE4qhFPlaY5DmnKc4zOUxnIrsWDKyCrqw2ph07dRQHynb0+qs8qIqqxMRjaftiJ/2qHbHYWo1Wq5tqYxVjedsRj6Oh+hHBHEctkHSuLEa6a1OXKwUnqo8UKD/L+Et/YOatPVcxiKqpmPlERGfXCwUW+VbotZzw0xH0huuPwuqu65sopWYKFxkbAkDdLP5/jO2yofSjkGXi+FyYE4rLiZ9FZKTy6XVrGlVa9uxHzgY804RsHAqr5XzHC2J3y5dOorjyqzs2kAbKCel7b2d5C7Ss1XtJct07zTOP3zeqJxVEpZ8nTCBFyvF4mfiCGKqEw4iy7HUpyZGW+3ldN+vmNEGX/2Ws1UaWquf/qrp6dPzn6I96ere4MK410qAB6D33JPqSdye8szSkgICAgICAgICAgICAgICAgICAgICAgICBi6BgQQCCKIO4IPUEdxA588tzYPLjHjYh8ILVlUdls+XKB0BJU0Beo2ZVO0fZmm9XNzT1RTM7xO3pjb5Y+WNm6m7jpLwcNxOXYIMAPV3ZXcf4EUlSfctQ28rdJG0vspVFedRXGPCM9fWcYZm94N3wHBpgxrjQUovqbJJJLMx6liSST3JJlyoopopimmMRHSGhrPplwXEZ+CzJwmXws5XyMQpBrqjagQAwsX2sH2nobHleB8eHGmXIcuRUUPkIA1tXmagAACe0CyRexgc+eV5eH2xAZcQ+FC2nIg7KpPldR0FlSAOplW7S9mqb9c3LFXDM7xO322/dm6i7jpLFcHE5dhjGEd2yMrMP8AAiEhj82Feh6SHpfZSvjzfrjHhGevrMRh6m94N3y/g1wYxjS6FkkmyxJJZmPckkk/OXK3bpt0RRRGIjpCPM5WJ7CAgICAgICAgICAgICAgICAgICAgICAgIGo4zhMobI6CySCArKrEUo06ivl3F/Eeld9gx4PBxH2odj8KaGLCibctVC020re/S6u7CQcFmLWzjSHxsBqY0FHmBsb79+/eBtYHD/2jE6sXif3FHr8HiWK19rr4b/mqcntfncuOXnHfj7em7g9v/yOTTyc4z72Pt6b/Za/s6LeFkq/B1L4Xpdefw+2j4em2rX3ubuzObyP6ud+md8fuUjsXn/xY5+c56Z3x+59PJ106DrEBAQEBAQEBAQEBAQEBAQEBAQEBAQEBAQEBAQEBAQEBA1vEHMr2oLIX+Hy7KMe9XV2bHXYgdiaCN8/EmyMYFFtINbim06jr63W23TrvAPxPE6RWIagtk7UTSbL577t19OveBPxeTOD5FQjxFG/UJptm67nVQ6bdd4EHi8UBZCHYfCm4NJexyb7lx1HS/Yg+scVqA8JAAwBJPUHcstNYFHTuL1K21USFrlj5SrHKKOrYUBtpXsGb7194FyAgICAgICAgICAgICAgICAgICAgICAgY5HCgkmgAST6AdYEQ4xD0Yen61R9De0DFePxmqdd9hv38tD/wBl/wAw9RAHj8YF61q6u/Yn8qBN+xgZnikH3h3/AEIB/UgfjAjXmGI9HU/L19Pn7QPfr+PbzjdQw/wm6b5bHf2gZZuLRDTMoNXRPoCf9gT+B9IGWTiFU6SwBPb/AL/3aBH+0MVBvESiAQb2IbTRvpR1Lv7iBkeMx2BrWya697K1+YI+YgTwEDmvpFnLllxtTaaRihdVcElvQFiNgb2IP41fte/Xd1FNFi58OZqiK+GY85ny7++EnT8FM5uU5j98pVeHy5BlxMXoqT432TFnG1EGrC9qo9vSxH0uruU6qrU3rubecZ4vd224N8+keOfHPucuaeH3umPLx+efm63G4YAg2DLdTVFURVTOYlFZT0ECrn5jix5ceJ8iLkyBjjRiAX01q0g9SLG0CTiuJXGAWvc0KF2aJr8gf9utQPMvG40+J1Gxbcjot6j8hR39oGGTmOJbLZEGnrZArYnf02BP4H0getx+MEjWLF37UQCD6GyNveBjl5jjVtJbekIoE2MjaVII679fQUTtA8/auH99e2/be636b0f09RAlTjMZbSHUt6A77dYE8BAQEBAQEBAQI+Ixa0ZCSNSlbHUWKse8CqnLFV9QY7EkWFNXu1EgtvZvfv7CgwHJ0AQAt5AKN9SDjIZ/3j5F6/0oMl5YBVZHBXSAfLYCq6qN1r7x3+UAOVqKAZwAPKNqXzI221ndQdyep/AJm4S6t2J8u/l+6wYHp+ECA8pXszfGXFhTR206bWgFraBNn4PVqp2UOCGA072um9wSDVfkPewxfgLNl3O4J+HfS2pe3Y/7CBEnKFH3mq7o6a64yRVdCUs/4m9qDPDy0JQV8latRFjemLbmrrt13A37khegIHI8+5cmNlytv4SMymmJVQQQKB8+4Ha9vzp3aeltaS7M9audM+7mIiJneeLr/wBukfVNsV3LlPJp75jw3jbfbdruGw4meqo8ZrDDTko7BWLG/Ibruu3vIelsW9TXTp6ZmJomMVe74Zxw98b9cz9G6a78Rzcx7mI7unXp8+vz83bcv4JcOJcS/Corf9evaXm1bi3RFEdznV1zXVNU7z1YfsvB/Bxf6a/0mx5DyrB/Bw/6a/0ga3j/AKG8FnzYs2Th8ZbDq0DSAttp3ZRs5FbXdWe8DccVwy5V0tdHqAzLexFHSRY36QIk5bjBY0bZSptmOxJJABNKLPaoEPG8nx5QwJddV7q7AiwQ2neluzdDfvcDJuT4TqtT5jZ8zdbVvXbdQfb8TAmbgcZIJUEgAAnsBdAenU/OBjw/LseMgqDY7l2PYgXZN7GoHvCcux4jaLR37k9SCep9YFqAgICAgICAgICAgICAgICAgICAgICBDxPDLkrUOnQglTv2sEGvb5TRf01q/HDdpiqPOGYmY2YY+Bxq2pVAI6AE0PcLdA+9esxTpLFNzmxRHF446/vccU4wsyQwQEDHI4UEk0ALMxVVFMTVVOIgRcLxa5L0ncdQRRF9NveR9LrLOqp4rNWY/fFmaZjdPJLBAQEBAQEBAQEBAQEBAQECiebYwLYsopj5gReg0wF977dYD9qY/N8R0sVNC9113+Wk/p6iBmeYJ5gCSV0XQP3/AIa9e3ysXAww81xufKSfg6D9/Rp+V6wfz9DAybmKA9H+/vpNfZkhv++4gSLximz5qABvSaNkgaTXm6dB6j1Fh4nGqQxOoaRqOpSNrYem/wAJ6e3rAwPMkBCnUCb2KnqNNj0umBruLPY0Hi80xnue33T95C47b7D89usCzhzagdmFGvMpH5X1HuIEkBA5f6S8SHOgMVJBVGpDTg0dKsfMfu9OtesqvbF6jUXqbduuP6eZqiZqiNvGI3jE+fh1zCVp/c9+qnMfv0ypcJxBTKjnIfsgwzf3Z1bDzO2q1r0P/wAEjaTU02tVOquXeKmqcR8XFPTbhxt1ic7dOnV74c0cvg96cY/88c/2djjzKyhwRpIsHtXrLjTVFURVG0oSuvNcB6ZsR/8ANf6z0Nfzf6X8Hwhx+NxGNRkfQDYIBq/OR8I9ztAt8247GmPzm1K6rBUAKKOvUSBXSpz+0dXYs2+C9mePNOIjMznf8tlq3VXViiMyp8Jgx4FObFpZuIKnUBQPlJDEXuaB7/lIP9LsnRzdt5rjpjM+O3d0jr4Nlddd2Ypqnbp8jB9JUODxWVlAvVrBSgDVkNuL7D9e53Vds2rdq3XXTOa8xERidt+vSMfvizOluc3lU9Z8uu/yy2Z5jiCK7ZEVXAKlmC2CAdrPvOtTVFVMVRtKNMY6PP2ph/jYv86/1noUvo/9J+F4/X9Xyq5xsVdejKQSLI9DWx6GBJxPEZcZcgO4s0NN7fZnygAFviYbn7vtuHv7ScGjic+cqKVq+JADddKJOo0Nj8yFrl2dsmMMylCb8pBBG/od4FmAgICAgICAgIFZuCQgjfcOPiPTIbfv6/l2gYty7GfiBYai1MSVs678p2+8f09BAjHKMWx0knuSxJPmVvMSbbdV630rpAmfglJYnV5tz5mAsaaIF7EaRv8A1MB9RSq3rS6/EejkFrN9SR1gZLwigEb0e2o0K6ad/LXtXb0EDA8Ah66zYo27bjzdd/5j+noIHh5djPUE7g2WN2CpBJv+UfgK6QPP2Zj28p26eY2PIE636AfiAeu8Cfh+HVLq9zZJJJJoCyT7AflAlgIHM/SLl6hg4UswGR1AClg2zVjJGxJ369vyqnbVi1paudTT/wAk4qzM8EdN8Rjr1nHXxnfqlWKqqv6fFiJx8vX5NZwHDDI6g4jXEavFIXHWw6ON9RPW9/nUg6Kxbv6iNLXTMRT1ic1ccdM74xw92MRvHfvtqrqpjmRc609I38Z28Mb927teHwjGqoopVAAHsJd6KYopimNo6IMzmcyknphV43luLOUOXGjnG2tNQB0tVagD394GHNOETIhL3QVroA2teYEEEEfhIes0VjUxHNj4esTmYmPo90V1UTmmVPl3MMWV24XSAcaKdG5pdtNmhv06E/ORdBrbGutzRFGKdoicTExHl1282y5Zropiudpz9t/yr8fxuAZMeFhpDucSVdsb8y1pIq+5I7/jF1FzRX9TGjrt54MdY6REztHSYnE9Nu/6s27VyaJuU7R1n64/Lf40CgACgBQHsJ34iKYxGyOymRV5fy3Fw4K4caYwzF20gDUzGyzepPqYFZ+DyAsU8PUSx1knUwbVStt0WxW5+EdOwYDgcyghHG7WSWY7EobA7dGFdPNftAs8NwzpkYlyyaQFBJNbL1FbmwTd/eqthAuwEBAQEBAQEBAQEBAQEBAQEBAQEBAxyYwwpgCPQi4AYxeqhZ2ut/zgZQEBA8IuBDw/BpjJKjc+pJ/AWdh7CRtPo7GnzyqYpzvj9/8AGZqmd3h4NC+uvN16mr9dN1fvUTo7E3ufwxx+PecU4wsSSwQEBAQEBAQEBAQEBAQEBAQEBAQEBAQEBAQEBAQEBAQEBAQEBAQEBAQEBAQEBAQEBAQEBAQEBAQEBAQEBAQEBAQEBAQEBAQEBAQEBAQEBAQEBAQEBAQEBAQEBAQEBAQEBAQEBAQEBAQEBAQEBAQEBAQEBAQEBAQEBAQEBAQEBAQEBAQEBAQEBAQEBAQEBAQEBAQEBAQEBA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5846" name="AutoShape 6" descr="data:image/jpeg;base64,/9j/4AAQSkZJRgABAQAAAQABAAD/2wCEAAkGBxQQERUTExQTFhUXFBcXGBcXFxwaGhobGBgXGxcYFhsfHiggGBomIB8eITMjLSkrMTAvHB8zODMyNygtLysBCgoKDg0OGxAQGzIkHyYuMS8wNDcsLDQsNDQsLTc3NDI3Ly40LzcsNC4yLCwsNDQtNDYvMC8uLiwsLC0uLCwsN//AABEIALYBFQMBEQACEQEDEQH/xAAbAAEAAgMBAQAAAAAAAAAAAAAAAwQCBQYBB//EADwQAAICAQIEBAIHBQgDAQAAAAECABEDEiEEBTFBEyJRYTJxBhQjQoGRoRVSU2LRBzNykpOx0vCCosFj/8QAGwEBAAIDAQEAAAAAAAAAAAAAAAQGAQMFAgf/xAAzEQEAAQMCAwUIAQQDAQAAAAAAAQIDEQQxEhMhBUFRYYEGIjJxkaGx8BQjwdHxM1LhQv/aAAwDAQACEQMRAD8A+4wEBAQEBAQEBAQEBAQEBAQEBAQEBAQEBAQEBAQEBAQEBAQEBAQIeLzFELAaiK2+ZA9CfyBPoCYFL9tL+6xNX5aINKGYCyDsCOoHWB6/OFDBdD6iQK8uxLaRfmobW3yHrtAzXmYOM5ArEWo6jcswUhd72JrcD8t4GA5yhNBXJ7Dy7ny2vxVY1Dfp6EwMsHN0dNYDdEsd7c0q+lk16bEHoYBeaAvoCteoKSdhZ60d7IOx/obgRnnaWFUMzFgtbAjseprY2p36qw7QJk5kNBYq4PkobW2ttKad6onbeoEPD88R1DBXo6N6Gka11fFdbdD7kVdwPRztNIYq4BV2urAGP4j1ur2G36bwM15qukMVYWzivLY8N9DE711rYE9YEa89Qrr05NOnVZUAUQxXvvYU1XtdQLPC8cMjadLKaB8wA9LoXZq6JG194FuAgICAgICAgICAgICAgICAgICAgIGORAwIIBB6gixAxXAo3CqDQHQdAKA+VQMcuJPiYJ03JA6fMwMMHhZASnhsDQbTRBroDXWBIeFT9xNwB8I6DoPkIBOGQBgFFMbYdb2A3/AAfIAQPVwKDYVQdtwB22H5QPWwqdiqm+uw9/6n8zANiBBBAIIogjavT5QMfqyfuL2+6Pu7L+XaB6cKmvKu11sNr616QI8vBY2CqVGlWDKBsAR02ECRcKgUFWj12Hv/AFP5wGPCq/CqjYDYAbDoIEkBAQEBAQEBAQEBAQEBAQEBAQEBAQECvzDjFwYnyvelFLEDcmh0UdyegHqYHBcWzZ28TiKd7sIfNjx+i41O1ju9aj7ClAQOMasGtcT9FyKQjg+it3/wmwe4Igy7X6N8zbPjZcleLjbS9bBgRa5AOwYduzBhvVwNvAQECHjOLTChyZXVEHVnIVR8ydoZiJmcRuw5fzDFxCa8ORMi3WpGDCx1BrofaYiYnrDNdFVE8NUYlXHHOr06+W8nmCtsA1LfXf8A3sEdxMsIm5q9ahiPfy2QRutaiQAt711vbpBhN+0TqChD1AJ32JJBA8vmqr29bNDeAyccyarSzfkAvcXRs1tXW+m4gRjmj/wtqBssa3IHZSa9wCLHpvBhk/MXCr9kxYoG2BoFhsDtY369aG8DPhuMyMwBQBSNyCbDfaWCCvTyj8T3hhX/AGtkv+5J2Y9SKoA0bXdjdULqm3NQzhNk5iy7HGdV1QLEV5vNq0/Dt6d/lYYHmbi7xE0t2D1OvSABVkVvq/SDDxeavt9kdwx6kVRbSCNN3QBNA1Yq4MMm5k4VT4RbV4hNGq0HygWLYkbjpsCfaDDHhebl3RdA8zMthifh8TcWgseT26j8Rgbmb+WsXUHufLXYigS3YgdPeDDZ4zYBPWhDDKAgICAgICAgICAgaT6ZA/VDXbLw5PyXPiLE+wAs+wgcpnED579KuHyfWWLKxVtIQ0SNOkeUe93t733nN1lu5VXExGYXX2d1Witaaqm5VFNeeucRmO7fePL/AC+k/wBlmHIquMmoMMGIG+oHicQcan3CEbdrEn24qiiOLdU9ZVaq1Fc2YxTmcfJ2f1XJ/Gf/ACp/xntGPquT+M/+VP8AjA0/JuScVi43ic+TjHfBkI8PhyAQtIgLFq8psHyrQPU2TsGr/tX5Nn4rh8Rwq2Tw8hZsa7k2pAdR94jcUN/MZH1Vuqu3il2ewtZZ0ur4722JjPhM46/mPVQ/sk5JxHDnNlyo+JHVFVXBVmKljqKncAXW/WzPGktV26Z4kj2i12n1V2jk9cROZ8fCPTr9XdjmKDbJqxH/APQUN+gDglCfYG5LV5cgICAgICAgICAgeAgwMERR0C7CtgNvb2gSQEBAQEBAQEBAQEBAQIuK4dcqNjdQyOpVlPQqwog+xEDiON5bm4c6XTJlQfDlRS5I7DKigsH9SAVNXYvSAgwYsmQ6cWHKzfzI+JB7s7qBXrp1N7GB2XIuV/VsWktqdm15HqtTEAbDsoACgb7KLJNkhsYCAgICB4RcCn+zlX+7LYvZD5f8htBfqAD7wNL9d5ivMUxnh1fgvDIfOrIp8Q0VbQchfStaa76iewgbHm/MnVxhw6fEK6mZtxjQkgMR95mIIUbDysSfLR5favalGgtcUxmqdo/v8oe6KOKWtPAWQWzcSzfveO6X76MZXH/6ylV+0XaFVWYriPLhjH3iW/lUrPB8wyYXVMz+Jjdgq5CAGVj8KZKAUhj5QwA30g2Tcs3Yvbv8yrk3YxX3Y2n/ABPe1XLfD1hv5Y2ogICBS5y5XA5BI8vUda+9p76quvepqv8AM5VXL+LE4+eOn3Zjfq4rmJyJlQ8P4K4Sg82LbIV1fa0V6r4dkfzaa82mUbsevVTVXy+KbnvZzttOM57+L9xlPrixyeuePPljH5yuYC68ZhOH6uMBUbrsx3891scdb77Xp71N/s9VdnUTmauLM8WdsY789+fX0yxd5HI7+PPljH5z9nbS7oBAQEBAQEBAQEBAQEBAQEBAQEBAQEBAQEDm8O+fiSevjAfIDDiofLe//Iz557T11TrcTtFMYSrPwtL9PuNy4eCZsJKnUqs69VUncg9rNLfbVYo7zndlWrdzUxTc679PGf3r6Oj2fatXdTRRd+GZ6/Tp9ZxDhPotzTORxCHJkdBw2XIdTF9DILxuCbo6h+PXtLFqbVu3ctXKKYiqK6YjEYz126b/AL4uv7Q6LTWKKZtxFNU90eGN8eU4+r7rlLV5QpPoxIH5gGXJTUOvN+5i/wBRv+EDwvm/cxf6jf8ACBpuQtzE8XxP1lcA4XX9hR+0+FelCil38VNd9qgZc/vxTei/B+x8T4Nfn1fj8F966d5UvafnZt78vvx4/wCts+aRp+HPvOc5KrBGGT6v4ugnCBXh3R1Fe5Gqr/Tac7tKdT/Hs8XFyvvv3+nw57kir+Pz6uXnhz34zjv8jkqt4b6/q/iaT4NV4Wqjqrv8XX26bVHac6nk2ePi5Xrxb9/p8Oe71J/j8+eDPBnyzj8On+hfi/Vh4um9R06Pg00vwfy6tXt6eWpb+zJrnTU8WfLO+O7P9vLCNqeVzauVnh7s7/ZvpPaCAgICAgICAgICAgIFHj+bYsB0u/mIsIqs7kdNQRAWr3qpqu37VmOK5VFMecxH5ZiJnZHwnPcGRggZlZjSrkR8RY0TSDIq6zQva54saqxf/wCKuKvlMSTTMbtlJDBAQEClx/NcWAgO/mIsIoLuQNiQigsQPWpru3rdqniuVRTHnMR+WYiZ2Q8Lz7BkYLqZWY0oy43xFj1pPEVdZ9hc12dXYv8AS1XFXymCaZjds5IYIGp5x9JOG4N8ePPlVHysFxpRLOSQoChQSdyB+MCtzfA2HKc6qWxuAMoUWVZRS5aG7AilarrShqtRFc9oOya9XTF211rp6Y8Y/wAx9/o22q+HpLHFmTKmpWR0I6ghlI+fQiUCqiu3Vw1RMTHpKTuocu4HFmPh8MmNcGsNlfGqqjaTfhqQKckim6gDULBIlt7E7M1F29TqtTnFPw5zmZ7p67RG/nLVdudMQ7CXVGICAgV+YIWxOFALaG0ggEaqOnrt1qOvcOF5qhY4hg8I4xq1KATn1d9IHm1ddXf4rnz3QRq41Ffx877eec9Pl3Zxh0I/j8mrizxdOHGMeee/6LeFGbjMIxfVzgCilUAtV+a628OvXbVp71Jfs9F2NROYq4szxZ2xjvz359fTLF3kcjv489NsY/Ofs7eXdAICAgICAgICAgICAgUedcYcOFmUAuSqIDuNbsETVW+kEgn2BmnU36bFqq7VtTGf35sxGZw1PBcIMQNWzMdTu3xO1UWc9z29AAAAAAJ8p1eru6q7Ny7OZn7eUJkRERiFLm3NOGW8OY3dalCM9dCNWkHSehHQ9D7z3prGo6XbXTG05iPplGv63T2Koou1xEz4tz9GuNLoyM+s4yNL3evG41Y3J7mrW+5QnvPpHZWsnV6aK64xVHSr5x+5Yrp4ZbidF4IFLnHGnBhZwAW2VAdgXdgmME9gWIBM1XrtNm3Vcq2iJn6MxGZw1HBcIMYO5Z2N5Mh+J29W/wBgOgFAUBPlWt1t3V3ZuXJ+Ud0R4QmU0xTGIS58K5FKOoZSKIIsH5iR6K6qKoqonExtLKf6PcQ32mB2LNi0lWJtmxvegue7Aq6XuToBJsmfTex9fOs0sXKvijpPzjv9YwiXKeGcLufjPNoxjW/cXSr3t230/Lcm+lWR1XhVzchxZXx5OIVcuXE4fG5FeGw/hC/IPxJNLZNCg2sChn5Lw+R9b8PgZ/3mxqW/Mi4F4CoHsBAQECPO5VWIGohSQPUgdIGsXmOlh/dvq0jWoKg2SNI3bU49L/e6VAz4TmRZ0U4tBfc+YfuBh2Go70fT3EDaQEBAQEBAQEBAQEBAQNR9J/LhGTtjy43b2XUA7H0Cglj7LOd2tZqvaK5RTvj8df7PVE4qhFPlaY5DmnKc4zOUxnIrsWDKyCrqw2ph07dRQHynb0+qs8qIqqxMRjaftiJ/2qHbHYWo1Wq5tqYxVjedsRj6Oh+hHBHEctkHSuLEa6a1OXKwUnqo8UKD/L+Et/YOatPVcxiKqpmPlERGfXCwUW+VbotZzw0xH0huuPwuqu65sopWYKFxkbAkDdLP5/jO2yofSjkGXi+FyYE4rLiZ9FZKTy6XVrGlVa9uxHzgY804RsHAqr5XzHC2J3y5dOorjyqzs2kAbKCel7b2d5C7Ss1XtJct07zTOP3zeqJxVEpZ8nTCBFyvF4mfiCGKqEw4iy7HUpyZGW+3ldN+vmNEGX/2Ws1UaWquf/qrp6dPzn6I96ere4MK410qAB6D33JPqSdye8szSkgICAgICAgICAgICAgICAgICAgICAgICBi6BgQQCCKIO4IPUEdxA588tzYPLjHjYh8ILVlUdls+XKB0BJU0Beo2ZVO0fZmm9XNzT1RTM7xO3pjb5Y+WNm6m7jpLwcNxOXYIMAPV3ZXcf4EUlSfctQ28rdJG0vspVFedRXGPCM9fWcYZm94N3wHBpgxrjQUovqbJJJLMx6liSST3JJlyoopopimmMRHSGhrPplwXEZ+CzJwmXws5XyMQpBrqjagQAwsX2sH2nobHleB8eHGmXIcuRUUPkIA1tXmagAACe0CyRexgc+eV5eH2xAZcQ+FC2nIg7KpPldR0FlSAOplW7S9mqb9c3LFXDM7xO322/dm6i7jpLFcHE5dhjGEd2yMrMP8AAiEhj82Feh6SHpfZSvjzfrjHhGevrMRh6m94N3y/g1wYxjS6FkkmyxJJZmPckkk/OXK3bpt0RRRGIjpCPM5WJ7CAgICAgICAgICAgICAgICAgICAgICAgIGo4zhMobI6CySCArKrEUo06ivl3F/Eeld9gx4PBxH2odj8KaGLCibctVC020re/S6u7CQcFmLWzjSHxsBqY0FHmBsb79+/eBtYHD/2jE6sXif3FHr8HiWK19rr4b/mqcntfncuOXnHfj7em7g9v/yOTTyc4z72Pt6b/Za/s6LeFkq/B1L4Xpdefw+2j4em2rX3ubuzObyP6ud+md8fuUjsXn/xY5+c56Z3x+59PJ106DrEBAQEBAQEBAQEBAQEBAQEBAQEBAQEBAQEBAQEBAQEBA1vEHMr2oLIX+Hy7KMe9XV2bHXYgdiaCN8/EmyMYFFtINbim06jr63W23TrvAPxPE6RWIagtk7UTSbL577t19OveBPxeTOD5FQjxFG/UJptm67nVQ6bdd4EHi8UBZCHYfCm4NJexyb7lx1HS/Yg+scVqA8JAAwBJPUHcstNYFHTuL1K21USFrlj5SrHKKOrYUBtpXsGb7194FyAgICAgICAgICAgICAgICAgICAgICAgY5HCgkmgAST6AdYEQ4xD0Yen61R9De0DFePxmqdd9hv38tD/wBl/wAw9RAHj8YF61q6u/Yn8qBN+xgZnikH3h3/AEIB/UgfjAjXmGI9HU/L19Pn7QPfr+PbzjdQw/wm6b5bHf2gZZuLRDTMoNXRPoCf9gT+B9IGWTiFU6SwBPb/AL/3aBH+0MVBvESiAQb2IbTRvpR1Lv7iBkeMx2BrWya697K1+YI+YgTwEDmvpFnLllxtTaaRihdVcElvQFiNgb2IP41fte/Xd1FNFi58OZqiK+GY85ny7++EnT8FM5uU5j98pVeHy5BlxMXoqT432TFnG1EGrC9qo9vSxH0uruU6qrU3rubecZ4vd224N8+keOfHPucuaeH3umPLx+efm63G4YAg2DLdTVFURVTOYlFZT0ECrn5jix5ceJ8iLkyBjjRiAX01q0g9SLG0CTiuJXGAWvc0KF2aJr8gf9utQPMvG40+J1Gxbcjot6j8hR39oGGTmOJbLZEGnrZArYnf02BP4H0getx+MEjWLF37UQCD6GyNveBjl5jjVtJbekIoE2MjaVII679fQUTtA8/auH99e2/be636b0f09RAlTjMZbSHUt6A77dYE8BAQEBAQEBAQI+Ixa0ZCSNSlbHUWKse8CqnLFV9QY7EkWFNXu1EgtvZvfv7CgwHJ0AQAt5AKN9SDjIZ/3j5F6/0oMl5YBVZHBXSAfLYCq6qN1r7x3+UAOVqKAZwAPKNqXzI221ndQdyep/AJm4S6t2J8u/l+6wYHp+ECA8pXszfGXFhTR206bWgFraBNn4PVqp2UOCGA072um9wSDVfkPewxfgLNl3O4J+HfS2pe3Y/7CBEnKFH3mq7o6a64yRVdCUs/4m9qDPDy0JQV8latRFjemLbmrrt13A37khegIHI8+5cmNlytv4SMymmJVQQQKB8+4Ha9vzp3aeltaS7M9audM+7mIiJneeLr/wBukfVNsV3LlPJp75jw3jbfbdruGw4meqo8ZrDDTko7BWLG/Ibruu3vIelsW9TXTp6ZmJomMVe74Zxw98b9cz9G6a78Rzcx7mI7unXp8+vz83bcv4JcOJcS/Corf9evaXm1bi3RFEdznV1zXVNU7z1YfsvB/Bxf6a/0mx5DyrB/Bw/6a/0ga3j/AKG8FnzYs2Th8ZbDq0DSAttp3ZRs5FbXdWe8DccVwy5V0tdHqAzLexFHSRY36QIk5bjBY0bZSptmOxJJABNKLPaoEPG8nx5QwJddV7q7AiwQ2neluzdDfvcDJuT4TqtT5jZ8zdbVvXbdQfb8TAmbgcZIJUEgAAnsBdAenU/OBjw/LseMgqDY7l2PYgXZN7GoHvCcux4jaLR37k9SCep9YFqAgICAgICAgICAgICAgICAgICAgICBDxPDLkrUOnQglTv2sEGvb5TRf01q/HDdpiqPOGYmY2YY+Bxq2pVAI6AE0PcLdA+9esxTpLFNzmxRHF446/vccU4wsyQwQEDHI4UEk0ALMxVVFMTVVOIgRcLxa5L0ncdQRRF9NveR9LrLOqp4rNWY/fFmaZjdPJLBAQEBAQEBAQEBAQEBAQECiebYwLYsopj5gReg0wF977dYD9qY/N8R0sVNC9113+Wk/p6iBmeYJ5gCSV0XQP3/AIa9e3ysXAww81xufKSfg6D9/Rp+V6wfz9DAybmKA9H+/vpNfZkhv++4gSLximz5qABvSaNkgaTXm6dB6j1Fh4nGqQxOoaRqOpSNrYem/wAJ6e3rAwPMkBCnUCb2KnqNNj0umBruLPY0Hi80xnue33T95C47b7D89usCzhzagdmFGvMpH5X1HuIEkBA5f6S8SHOgMVJBVGpDTg0dKsfMfu9OtesqvbF6jUXqbduuP6eZqiZqiNvGI3jE+fh1zCVp/c9+qnMfv0ypcJxBTKjnIfsgwzf3Z1bDzO2q1r0P/wAEjaTU02tVOquXeKmqcR8XFPTbhxt1ic7dOnV74c0cvg96cY/88c/2djjzKyhwRpIsHtXrLjTVFURVG0oSuvNcB6ZsR/8ANf6z0Nfzf6X8Hwhx+NxGNRkfQDYIBq/OR8I9ztAt8247GmPzm1K6rBUAKKOvUSBXSpz+0dXYs2+C9mePNOIjMznf8tlq3VXViiMyp8Jgx4FObFpZuIKnUBQPlJDEXuaB7/lIP9LsnRzdt5rjpjM+O3d0jr4Nlddd2Ypqnbp8jB9JUODxWVlAvVrBSgDVkNuL7D9e53Vds2rdq3XXTOa8xERidt+vSMfvizOluc3lU9Z8uu/yy2Z5jiCK7ZEVXAKlmC2CAdrPvOtTVFVMVRtKNMY6PP2ph/jYv86/1noUvo/9J+F4/X9Xyq5xsVdejKQSLI9DWx6GBJxPEZcZcgO4s0NN7fZnygAFviYbn7vtuHv7ScGjic+cqKVq+JADddKJOo0Nj8yFrl2dsmMMylCb8pBBG/od4FmAgICAgICAgIFZuCQgjfcOPiPTIbfv6/l2gYty7GfiBYai1MSVs678p2+8f09BAjHKMWx0knuSxJPmVvMSbbdV630rpAmfglJYnV5tz5mAsaaIF7EaRv8A1MB9RSq3rS6/EejkFrN9SR1gZLwigEb0e2o0K6ad/LXtXb0EDA8Ah66zYo27bjzdd/5j+noIHh5djPUE7g2WN2CpBJv+UfgK6QPP2Zj28p26eY2PIE636AfiAeu8Cfh+HVLq9zZJJJJoCyT7AflAlgIHM/SLl6hg4UswGR1AClg2zVjJGxJ369vyqnbVi1paudTT/wAk4qzM8EdN8Rjr1nHXxnfqlWKqqv6fFiJx8vX5NZwHDDI6g4jXEavFIXHWw6ON9RPW9/nUg6Kxbv6iNLXTMRT1ic1ccdM74xw92MRvHfvtqrqpjmRc609I38Z28Mb927teHwjGqoopVAAHsJd6KYopimNo6IMzmcyknphV43luLOUOXGjnG2tNQB0tVagD394GHNOETIhL3QVroA2teYEEEEfhIes0VjUxHNj4esTmYmPo90V1UTmmVPl3MMWV24XSAcaKdG5pdtNmhv06E/ORdBrbGutzRFGKdoicTExHl1282y5Zropiudpz9t/yr8fxuAZMeFhpDucSVdsb8y1pIq+5I7/jF1FzRX9TGjrt54MdY6REztHSYnE9Nu/6s27VyaJuU7R1n64/Lf40CgACgBQHsJ34iKYxGyOymRV5fy3Fw4K4caYwzF20gDUzGyzepPqYFZ+DyAsU8PUSx1knUwbVStt0WxW5+EdOwYDgcyghHG7WSWY7EobA7dGFdPNftAs8NwzpkYlyyaQFBJNbL1FbmwTd/eqthAuwEBAQEBAQEBAQEBAQEBAQEBAQEBAxyYwwpgCPQi4AYxeqhZ2ut/zgZQEBA8IuBDw/BpjJKjc+pJ/AWdh7CRtPo7GnzyqYpzvj9/8AGZqmd3h4NC+uvN16mr9dN1fvUTo7E3ufwxx+PecU4wsSSwQEBAQEBAQEBAQEBAQEBAQEBAQEBAQEBAQEBAQEBAQEBAQEBAQEBAQEBAQEBAQEBAQEBAQEBAQEBAQEBAQEBAQEBAQEBAQEBAQEBAQEBAQEBAQEBAQEBAQEBAQEBAQEBAQEBAQEBAQEBAQEBAQEBAQEBAQEBAQEBAQEBAQEBAQEBAQEBAQEBAQEBAQEBAQEBAQEBAQEBA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5848" name="AutoShape 8" descr="data:image/jpeg;base64,/9j/4AAQSkZJRgABAQAAAQABAAD/2wCEAAkGBxQQERUTExQTFhUXFBcXGBcXFxwaGhobGBgXGxcYFhsfHiggGBomIB8eITMjLSkrMTAvHB8zODMyNygtLysBCgoKDg0OGxAQGzIkHyYuMS8wNDcsLDQsNDQsLTc3NDI3Ly40LzcsNC4yLCwsNDQtNDYvMC8uLiwsLC0uLCwsN//AABEIALYBFQMBEQACEQEDEQH/xAAbAAEAAgMBAQAAAAAAAAAAAAAAAwQCBQYBB//EADwQAAICAQIEBAIHBQgDAQAAAAECABEDEiEEBTFBEyJRYTJxBhQjQoGRoRVSU2LRBzNykpOx0vCCosFj/8QAGwEBAAIDAQEAAAAAAAAAAAAAAAQGAQMFAgf/xAAzEQEAAQMCAwUIAQQDAQAAAAAAAQIDEQQxEhMhBUFRYYEGIjJxkaGx8BQjwdHxM1LhQv/aAAwDAQACEQMRAD8A+4wEBAQEBAQEBAQEBAQEBAQEBAQEBAQEBAQEBAQEBAQEBAQEBAQIeLzFELAaiK2+ZA9CfyBPoCYFL9tL+6xNX5aINKGYCyDsCOoHWB6/OFDBdD6iQK8uxLaRfmobW3yHrtAzXmYOM5ArEWo6jcswUhd72JrcD8t4GA5yhNBXJ7Dy7ny2vxVY1Dfp6EwMsHN0dNYDdEsd7c0q+lk16bEHoYBeaAvoCteoKSdhZ60d7IOx/obgRnnaWFUMzFgtbAjseprY2p36qw7QJk5kNBYq4PkobW2ttKad6onbeoEPD88R1DBXo6N6Gka11fFdbdD7kVdwPRztNIYq4BV2urAGP4j1ur2G36bwM15qukMVYWzivLY8N9DE711rYE9YEa89Qrr05NOnVZUAUQxXvvYU1XtdQLPC8cMjadLKaB8wA9LoXZq6JG194FuAgICAgICAgICAgICAgICAgICAgIGORAwIIBB6gixAxXAo3CqDQHQdAKA+VQMcuJPiYJ03JA6fMwMMHhZASnhsDQbTRBroDXWBIeFT9xNwB8I6DoPkIBOGQBgFFMbYdb2A3/AAfIAQPVwKDYVQdtwB22H5QPWwqdiqm+uw9/6n8zANiBBBAIIogjavT5QMfqyfuL2+6Pu7L+XaB6cKmvKu11sNr616QI8vBY2CqVGlWDKBsAR02ECRcKgUFWj12Hv/AFP5wGPCq/CqjYDYAbDoIEkBAQEBAQEBAQEBAQEBAQEBAQEBAQECvzDjFwYnyvelFLEDcmh0UdyegHqYHBcWzZ28TiKd7sIfNjx+i41O1ju9aj7ClAQOMasGtcT9FyKQjg+it3/wmwe4Igy7X6N8zbPjZcleLjbS9bBgRa5AOwYduzBhvVwNvAQECHjOLTChyZXVEHVnIVR8ydoZiJmcRuw5fzDFxCa8ORMi3WpGDCx1BrofaYiYnrDNdFVE8NUYlXHHOr06+W8nmCtsA1LfXf8A3sEdxMsIm5q9ahiPfy2QRutaiQAt711vbpBhN+0TqChD1AJ32JJBA8vmqr29bNDeAyccyarSzfkAvcXRs1tXW+m4gRjmj/wtqBssa3IHZSa9wCLHpvBhk/MXCr9kxYoG2BoFhsDtY369aG8DPhuMyMwBQBSNyCbDfaWCCvTyj8T3hhX/AGtkv+5J2Y9SKoA0bXdjdULqm3NQzhNk5iy7HGdV1QLEV5vNq0/Dt6d/lYYHmbi7xE0t2D1OvSABVkVvq/SDDxeavt9kdwx6kVRbSCNN3QBNA1Yq4MMm5k4VT4RbV4hNGq0HygWLYkbjpsCfaDDHhebl3RdA8zMthifh8TcWgseT26j8Rgbmb+WsXUHufLXYigS3YgdPeDDZ4zYBPWhDDKAgICAgICAgICAgaT6ZA/VDXbLw5PyXPiLE+wAs+wgcpnED579KuHyfWWLKxVtIQ0SNOkeUe93t733nN1lu5VXExGYXX2d1Witaaqm5VFNeeucRmO7fePL/AC+k/wBlmHIquMmoMMGIG+oHicQcan3CEbdrEn24qiiOLdU9ZVaq1Fc2YxTmcfJ2f1XJ/Gf/ACp/xntGPquT+M/+VP8AjA0/JuScVi43ic+TjHfBkI8PhyAQtIgLFq8psHyrQPU2TsGr/tX5Nn4rh8Rwq2Tw8hZsa7k2pAdR94jcUN/MZH1Vuqu3il2ewtZZ0ur4722JjPhM46/mPVQ/sk5JxHDnNlyo+JHVFVXBVmKljqKncAXW/WzPGktV26Z4kj2i12n1V2jk9cROZ8fCPTr9XdjmKDbJqxH/APQUN+gDglCfYG5LV5cgICAgICAgICAgeAgwMERR0C7CtgNvb2gSQEBAQEBAQEBAQEBAQIuK4dcqNjdQyOpVlPQqwog+xEDiON5bm4c6XTJlQfDlRS5I7DKigsH9SAVNXYvSAgwYsmQ6cWHKzfzI+JB7s7qBXrp1N7GB2XIuV/VsWktqdm15HqtTEAbDsoACgb7KLJNkhsYCAgICB4RcCn+zlX+7LYvZD5f8htBfqAD7wNL9d5ivMUxnh1fgvDIfOrIp8Q0VbQchfStaa76iewgbHm/MnVxhw6fEK6mZtxjQkgMR95mIIUbDysSfLR5favalGgtcUxmqdo/v8oe6KOKWtPAWQWzcSzfveO6X76MZXH/6ylV+0XaFVWYriPLhjH3iW/lUrPB8wyYXVMz+Jjdgq5CAGVj8KZKAUhj5QwA30g2Tcs3Yvbv8yrk3YxX3Y2n/ABPe1XLfD1hv5Y2ogICBS5y5XA5BI8vUda+9p76quvepqv8AM5VXL+LE4+eOn3Zjfq4rmJyJlQ8P4K4Sg82LbIV1fa0V6r4dkfzaa82mUbsevVTVXy+KbnvZzttOM57+L9xlPrixyeuePPljH5yuYC68ZhOH6uMBUbrsx3891scdb77Xp71N/s9VdnUTmauLM8WdsY789+fX0yxd5HI7+PPljH5z9nbS7oBAQEBAQEBAQEBAQEBAQEBAQEBAQEBAQEDm8O+fiSevjAfIDDiofLe//Iz557T11TrcTtFMYSrPwtL9PuNy4eCZsJKnUqs69VUncg9rNLfbVYo7zndlWrdzUxTc679PGf3r6Oj2fatXdTRRd+GZ6/Tp9ZxDhPotzTORxCHJkdBw2XIdTF9DILxuCbo6h+PXtLFqbVu3ctXKKYiqK6YjEYz126b/AL4uv7Q6LTWKKZtxFNU90eGN8eU4+r7rlLV5QpPoxIH5gGXJTUOvN+5i/wBRv+EDwvm/cxf6jf8ACBpuQtzE8XxP1lcA4XX9hR+0+FelCil38VNd9qgZc/vxTei/B+x8T4Nfn1fj8F966d5UvafnZt78vvx4/wCts+aRp+HPvOc5KrBGGT6v4ugnCBXh3R1Fe5Gqr/Tac7tKdT/Hs8XFyvvv3+nw57kir+Pz6uXnhz34zjv8jkqt4b6/q/iaT4NV4Wqjqrv8XX26bVHac6nk2ePi5Xrxb9/p8Oe71J/j8+eDPBnyzj8On+hfi/Vh4um9R06Pg00vwfy6tXt6eWpb+zJrnTU8WfLO+O7P9vLCNqeVzauVnh7s7/ZvpPaCAgICAgICAgICAgIFHj+bYsB0u/mIsIqs7kdNQRAWr3qpqu37VmOK5VFMecxH5ZiJnZHwnPcGRggZlZjSrkR8RY0TSDIq6zQva54saqxf/wCKuKvlMSTTMbtlJDBAQEClx/NcWAgO/mIsIoLuQNiQigsQPWpru3rdqniuVRTHnMR+WYiZ2Q8Lz7BkYLqZWY0oy43xFj1pPEVdZ9hc12dXYv8AS1XFXymCaZjds5IYIGp5x9JOG4N8ePPlVHysFxpRLOSQoChQSdyB+MCtzfA2HKc6qWxuAMoUWVZRS5aG7AilarrShqtRFc9oOya9XTF211rp6Y8Y/wAx9/o22q+HpLHFmTKmpWR0I6ghlI+fQiUCqiu3Vw1RMTHpKTuocu4HFmPh8MmNcGsNlfGqqjaTfhqQKckim6gDULBIlt7E7M1F29TqtTnFPw5zmZ7p67RG/nLVdudMQ7CXVGICAgV+YIWxOFALaG0ggEaqOnrt1qOvcOF5qhY4hg8I4xq1KATn1d9IHm1ddXf4rnz3QRq41Ffx877eec9Pl3Zxh0I/j8mrizxdOHGMeee/6LeFGbjMIxfVzgCilUAtV+a628OvXbVp71Jfs9F2NROYq4szxZ2xjvz359fTLF3kcjv489NsY/Ofs7eXdAICAgICAgICAgICAgUedcYcOFmUAuSqIDuNbsETVW+kEgn2BmnU36bFqq7VtTGf35sxGZw1PBcIMQNWzMdTu3xO1UWc9z29AAAAAAJ8p1eru6q7Ny7OZn7eUJkRERiFLm3NOGW8OY3dalCM9dCNWkHSehHQ9D7z3prGo6XbXTG05iPplGv63T2Koou1xEz4tz9GuNLoyM+s4yNL3evG41Y3J7mrW+5QnvPpHZWsnV6aK64xVHSr5x+5Yrp4ZbidF4IFLnHGnBhZwAW2VAdgXdgmME9gWIBM1XrtNm3Vcq2iJn6MxGZw1HBcIMYO5Z2N5Mh+J29W/wBgOgFAUBPlWt1t3V3ZuXJ+Ud0R4QmU0xTGIS58K5FKOoZSKIIsH5iR6K6qKoqonExtLKf6PcQ32mB2LNi0lWJtmxvegue7Aq6XuToBJsmfTex9fOs0sXKvijpPzjv9YwiXKeGcLufjPNoxjW/cXSr3t230/Lcm+lWR1XhVzchxZXx5OIVcuXE4fG5FeGw/hC/IPxJNLZNCg2sChn5Lw+R9b8PgZ/3mxqW/Mi4F4CoHsBAQECPO5VWIGohSQPUgdIGsXmOlh/dvq0jWoKg2SNI3bU49L/e6VAz4TmRZ0U4tBfc+YfuBh2Go70fT3EDaQEBAQEBAQEBAQEBAQNR9J/LhGTtjy43b2XUA7H0Cglj7LOd2tZqvaK5RTvj8df7PVE4qhFPlaY5DmnKc4zOUxnIrsWDKyCrqw2ph07dRQHynb0+qs8qIqqxMRjaftiJ/2qHbHYWo1Wq5tqYxVjedsRj6Oh+hHBHEctkHSuLEa6a1OXKwUnqo8UKD/L+Et/YOatPVcxiKqpmPlERGfXCwUW+VbotZzw0xH0huuPwuqu65sopWYKFxkbAkDdLP5/jO2yofSjkGXi+FyYE4rLiZ9FZKTy6XVrGlVa9uxHzgY804RsHAqr5XzHC2J3y5dOorjyqzs2kAbKCel7b2d5C7Ss1XtJct07zTOP3zeqJxVEpZ8nTCBFyvF4mfiCGKqEw4iy7HUpyZGW+3ldN+vmNEGX/2Ws1UaWquf/qrp6dPzn6I96ere4MK410qAB6D33JPqSdye8szSkgICAgICAgICAgICAgICAgICAgICAgICBi6BgQQCCKIO4IPUEdxA588tzYPLjHjYh8ILVlUdls+XKB0BJU0Beo2ZVO0fZmm9XNzT1RTM7xO3pjb5Y+WNm6m7jpLwcNxOXYIMAPV3ZXcf4EUlSfctQ28rdJG0vspVFedRXGPCM9fWcYZm94N3wHBpgxrjQUovqbJJJLMx6liSST3JJlyoopopimmMRHSGhrPplwXEZ+CzJwmXws5XyMQpBrqjagQAwsX2sH2nobHleB8eHGmXIcuRUUPkIA1tXmagAACe0CyRexgc+eV5eH2xAZcQ+FC2nIg7KpPldR0FlSAOplW7S9mqb9c3LFXDM7xO322/dm6i7jpLFcHE5dhjGEd2yMrMP8AAiEhj82Feh6SHpfZSvjzfrjHhGevrMRh6m94N3y/g1wYxjS6FkkmyxJJZmPckkk/OXK3bpt0RRRGIjpCPM5WJ7CAgICAgICAgICAgICAgICAgICAgICAgIGo4zhMobI6CySCArKrEUo06ivl3F/Eeld9gx4PBxH2odj8KaGLCibctVC020re/S6u7CQcFmLWzjSHxsBqY0FHmBsb79+/eBtYHD/2jE6sXif3FHr8HiWK19rr4b/mqcntfncuOXnHfj7em7g9v/yOTTyc4z72Pt6b/Za/s6LeFkq/B1L4Xpdefw+2j4em2rX3ubuzObyP6ud+md8fuUjsXn/xY5+c56Z3x+59PJ106DrEBAQEBAQEBAQEBAQEBAQEBAQEBAQEBAQEBAQEBAQEBA1vEHMr2oLIX+Hy7KMe9XV2bHXYgdiaCN8/EmyMYFFtINbim06jr63W23TrvAPxPE6RWIagtk7UTSbL577t19OveBPxeTOD5FQjxFG/UJptm67nVQ6bdd4EHi8UBZCHYfCm4NJexyb7lx1HS/Yg+scVqA8JAAwBJPUHcstNYFHTuL1K21USFrlj5SrHKKOrYUBtpXsGb7194FyAgICAgICAgICAgICAgICAgICAgICAgY5HCgkmgAST6AdYEQ4xD0Yen61R9De0DFePxmqdd9hv38tD/wBl/wAw9RAHj8YF61q6u/Yn8qBN+xgZnikH3h3/AEIB/UgfjAjXmGI9HU/L19Pn7QPfr+PbzjdQw/wm6b5bHf2gZZuLRDTMoNXRPoCf9gT+B9IGWTiFU6SwBPb/AL/3aBH+0MVBvESiAQb2IbTRvpR1Lv7iBkeMx2BrWya697K1+YI+YgTwEDmvpFnLllxtTaaRihdVcElvQFiNgb2IP41fte/Xd1FNFi58OZqiK+GY85ny7++EnT8FM5uU5j98pVeHy5BlxMXoqT432TFnG1EGrC9qo9vSxH0uruU6qrU3rubecZ4vd224N8+keOfHPucuaeH3umPLx+efm63G4YAg2DLdTVFURVTOYlFZT0ECrn5jix5ceJ8iLkyBjjRiAX01q0g9SLG0CTiuJXGAWvc0KF2aJr8gf9utQPMvG40+J1Gxbcjot6j8hR39oGGTmOJbLZEGnrZArYnf02BP4H0getx+MEjWLF37UQCD6GyNveBjl5jjVtJbekIoE2MjaVII679fQUTtA8/auH99e2/be636b0f09RAlTjMZbSHUt6A77dYE8BAQEBAQEBAQI+Ixa0ZCSNSlbHUWKse8CqnLFV9QY7EkWFNXu1EgtvZvfv7CgwHJ0AQAt5AKN9SDjIZ/3j5F6/0oMl5YBVZHBXSAfLYCq6qN1r7x3+UAOVqKAZwAPKNqXzI221ndQdyep/AJm4S6t2J8u/l+6wYHp+ECA8pXszfGXFhTR206bWgFraBNn4PVqp2UOCGA072um9wSDVfkPewxfgLNl3O4J+HfS2pe3Y/7CBEnKFH3mq7o6a64yRVdCUs/4m9qDPDy0JQV8latRFjemLbmrrt13A37khegIHI8+5cmNlytv4SMymmJVQQQKB8+4Ha9vzp3aeltaS7M9audM+7mIiJneeLr/wBukfVNsV3LlPJp75jw3jbfbdruGw4meqo8ZrDDTko7BWLG/Ibruu3vIelsW9TXTp6ZmJomMVe74Zxw98b9cz9G6a78Rzcx7mI7unXp8+vz83bcv4JcOJcS/Corf9evaXm1bi3RFEdznV1zXVNU7z1YfsvB/Bxf6a/0mx5DyrB/Bw/6a/0ga3j/AKG8FnzYs2Th8ZbDq0DSAttp3ZRs5FbXdWe8DccVwy5V0tdHqAzLexFHSRY36QIk5bjBY0bZSptmOxJJABNKLPaoEPG8nx5QwJddV7q7AiwQ2neluzdDfvcDJuT4TqtT5jZ8zdbVvXbdQfb8TAmbgcZIJUEgAAnsBdAenU/OBjw/LseMgqDY7l2PYgXZN7GoHvCcux4jaLR37k9SCep9YFqAgICAgICAgICAgICAgICAgICAgICBDxPDLkrUOnQglTv2sEGvb5TRf01q/HDdpiqPOGYmY2YY+Bxq2pVAI6AE0PcLdA+9esxTpLFNzmxRHF446/vccU4wsyQwQEDHI4UEk0ALMxVVFMTVVOIgRcLxa5L0ncdQRRF9NveR9LrLOqp4rNWY/fFmaZjdPJLBAQEBAQEBAQEBAQEBAQECiebYwLYsopj5gReg0wF977dYD9qY/N8R0sVNC9113+Wk/p6iBmeYJ5gCSV0XQP3/AIa9e3ysXAww81xufKSfg6D9/Rp+V6wfz9DAybmKA9H+/vpNfZkhv++4gSLximz5qABvSaNkgaTXm6dB6j1Fh4nGqQxOoaRqOpSNrYem/wAJ6e3rAwPMkBCnUCb2KnqNNj0umBruLPY0Hi80xnue33T95C47b7D89usCzhzagdmFGvMpH5X1HuIEkBA5f6S8SHOgMVJBVGpDTg0dKsfMfu9OtesqvbF6jUXqbduuP6eZqiZqiNvGI3jE+fh1zCVp/c9+qnMfv0ypcJxBTKjnIfsgwzf3Z1bDzO2q1r0P/wAEjaTU02tVOquXeKmqcR8XFPTbhxt1ic7dOnV74c0cvg96cY/88c/2djjzKyhwRpIsHtXrLjTVFURVG0oSuvNcB6ZsR/8ANf6z0Nfzf6X8Hwhx+NxGNRkfQDYIBq/OR8I9ztAt8247GmPzm1K6rBUAKKOvUSBXSpz+0dXYs2+C9mePNOIjMznf8tlq3VXViiMyp8Jgx4FObFpZuIKnUBQPlJDEXuaB7/lIP9LsnRzdt5rjpjM+O3d0jr4Nlddd2Ypqnbp8jB9JUODxWVlAvVrBSgDVkNuL7D9e53Vds2rdq3XXTOa8xERidt+vSMfvizOluc3lU9Z8uu/yy2Z5jiCK7ZEVXAKlmC2CAdrPvOtTVFVMVRtKNMY6PP2ph/jYv86/1noUvo/9J+F4/X9Xyq5xsVdejKQSLI9DWx6GBJxPEZcZcgO4s0NN7fZnygAFviYbn7vtuHv7ScGjic+cqKVq+JADddKJOo0Nj8yFrl2dsmMMylCb8pBBG/od4FmAgICAgICAgIFZuCQgjfcOPiPTIbfv6/l2gYty7GfiBYai1MSVs678p2+8f09BAjHKMWx0knuSxJPmVvMSbbdV630rpAmfglJYnV5tz5mAsaaIF7EaRv8A1MB9RSq3rS6/EejkFrN9SR1gZLwigEb0e2o0K6ad/LXtXb0EDA8Ah66zYo27bjzdd/5j+noIHh5djPUE7g2WN2CpBJv+UfgK6QPP2Zj28p26eY2PIE636AfiAeu8Cfh+HVLq9zZJJJJoCyT7AflAlgIHM/SLl6hg4UswGR1AClg2zVjJGxJ369vyqnbVi1paudTT/wAk4qzM8EdN8Rjr1nHXxnfqlWKqqv6fFiJx8vX5NZwHDDI6g4jXEavFIXHWw6ON9RPW9/nUg6Kxbv6iNLXTMRT1ic1ccdM74xw92MRvHfvtqrqpjmRc609I38Z28Mb927teHwjGqoopVAAHsJd6KYopimNo6IMzmcyknphV43luLOUOXGjnG2tNQB0tVagD394GHNOETIhL3QVroA2teYEEEEfhIes0VjUxHNj4esTmYmPo90V1UTmmVPl3MMWV24XSAcaKdG5pdtNmhv06E/ORdBrbGutzRFGKdoicTExHl1282y5Zropiudpz9t/yr8fxuAZMeFhpDucSVdsb8y1pIq+5I7/jF1FzRX9TGjrt54MdY6REztHSYnE9Nu/6s27VyaJuU7R1n64/Lf40CgACgBQHsJ34iKYxGyOymRV5fy3Fw4K4caYwzF20gDUzGyzepPqYFZ+DyAsU8PUSx1knUwbVStt0WxW5+EdOwYDgcyghHG7WSWY7EobA7dGFdPNftAs8NwzpkYlyyaQFBJNbL1FbmwTd/eqthAuwEBAQEBAQEBAQEBAQEBAQEBAQEBAxyYwwpgCPQi4AYxeqhZ2ut/zgZQEBA8IuBDw/BpjJKjc+pJ/AWdh7CRtPo7GnzyqYpzvj9/8AGZqmd3h4NC+uvN16mr9dN1fvUTo7E3ufwxx+PecU4wsSSwQEBAQEBAQEBAQEBAQEBAQEBAQEBAQEBAQEBAQEBAQEBAQEBAQEBAQEBAQEBAQEBAQEBAQEBAQEBAQEBAQEBAQEBAQEBAQEBAQEBAQEBAQEBAQEBAQEBAQEBAQEBAQEBAQEBAQEBAQEBAQEBAQEBAQEBAQEBAQEBAQEBAQEBAQEBAQEBAQEBAQEBAQEBAQEBAQEBAQEBA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5850" name="AutoShape 10" descr="data:image/jpeg;base64,/9j/4AAQSkZJRgABAQAAAQABAAD/2wCEAAkGBxQQERUTExQTFhUXFBcXGBcXFxwaGhobGBgXGxcYFhsfHiggGBomIB8eITMjLSkrMTAvHB8zODMyNygtLysBCgoKDg0OGxAQGzIkHyYuMS8wNDcsLDQsNDQsLTc3NDI3Ly40LzcsNC4yLCwsNDQtNDYvMC8uLiwsLC0uLCwsN//AABEIALYBFQMBEQACEQEDEQH/xAAbAAEAAgMBAQAAAAAAAAAAAAAAAwQCBQYBB//EADwQAAICAQIEBAIHBQgDAQAAAAECABEDEiEEBTFBEyJRYTJxBhQjQoGRoRVSU2LRBzNykpOx0vCCosFj/8QAGwEBAAIDAQEAAAAAAAAAAAAAAAQGAQMFAgf/xAAzEQEAAQMCAwUIAQQDAQAAAAAAAQIDEQQxEhMhBUFRYYEGIjJxkaGx8BQjwdHxM1LhQv/aAAwDAQACEQMRAD8A+4wEBAQEBAQEBAQEBAQEBAQEBAQEBAQEBAQEBAQEBAQEBAQEBAQIeLzFELAaiK2+ZA9CfyBPoCYFL9tL+6xNX5aINKGYCyDsCOoHWB6/OFDBdD6iQK8uxLaRfmobW3yHrtAzXmYOM5ArEWo6jcswUhd72JrcD8t4GA5yhNBXJ7Dy7ny2vxVY1Dfp6EwMsHN0dNYDdEsd7c0q+lk16bEHoYBeaAvoCteoKSdhZ60d7IOx/obgRnnaWFUMzFgtbAjseprY2p36qw7QJk5kNBYq4PkobW2ttKad6onbeoEPD88R1DBXo6N6Gka11fFdbdD7kVdwPRztNIYq4BV2urAGP4j1ur2G36bwM15qukMVYWzivLY8N9DE711rYE9YEa89Qrr05NOnVZUAUQxXvvYU1XtdQLPC8cMjadLKaB8wA9LoXZq6JG194FuAgICAgICAgICAgICAgICAgICAgIGORAwIIBB6gixAxXAo3CqDQHQdAKA+VQMcuJPiYJ03JA6fMwMMHhZASnhsDQbTRBroDXWBIeFT9xNwB8I6DoPkIBOGQBgFFMbYdb2A3/AAfIAQPVwKDYVQdtwB22H5QPWwqdiqm+uw9/6n8zANiBBBAIIogjavT5QMfqyfuL2+6Pu7L+XaB6cKmvKu11sNr616QI8vBY2CqVGlWDKBsAR02ECRcKgUFWj12Hv/AFP5wGPCq/CqjYDYAbDoIEkBAQEBAQEBAQEBAQEBAQEBAQEBAQECvzDjFwYnyvelFLEDcmh0UdyegHqYHBcWzZ28TiKd7sIfNjx+i41O1ju9aj7ClAQOMasGtcT9FyKQjg+it3/wmwe4Igy7X6N8zbPjZcleLjbS9bBgRa5AOwYduzBhvVwNvAQECHjOLTChyZXVEHVnIVR8ydoZiJmcRuw5fzDFxCa8ORMi3WpGDCx1BrofaYiYnrDNdFVE8NUYlXHHOr06+W8nmCtsA1LfXf8A3sEdxMsIm5q9ahiPfy2QRutaiQAt711vbpBhN+0TqChD1AJ32JJBA8vmqr29bNDeAyccyarSzfkAvcXRs1tXW+m4gRjmj/wtqBssa3IHZSa9wCLHpvBhk/MXCr9kxYoG2BoFhsDtY369aG8DPhuMyMwBQBSNyCbDfaWCCvTyj8T3hhX/AGtkv+5J2Y9SKoA0bXdjdULqm3NQzhNk5iy7HGdV1QLEV5vNq0/Dt6d/lYYHmbi7xE0t2D1OvSABVkVvq/SDDxeavt9kdwx6kVRbSCNN3QBNA1Yq4MMm5k4VT4RbV4hNGq0HygWLYkbjpsCfaDDHhebl3RdA8zMthifh8TcWgseT26j8Rgbmb+WsXUHufLXYigS3YgdPeDDZ4zYBPWhDDKAgICAgICAgICAgaT6ZA/VDXbLw5PyXPiLE+wAs+wgcpnED579KuHyfWWLKxVtIQ0SNOkeUe93t733nN1lu5VXExGYXX2d1Witaaqm5VFNeeucRmO7fePL/AC+k/wBlmHIquMmoMMGIG+oHicQcan3CEbdrEn24qiiOLdU9ZVaq1Fc2YxTmcfJ2f1XJ/Gf/ACp/xntGPquT+M/+VP8AjA0/JuScVi43ic+TjHfBkI8PhyAQtIgLFq8psHyrQPU2TsGr/tX5Nn4rh8Rwq2Tw8hZsa7k2pAdR94jcUN/MZH1Vuqu3il2ewtZZ0ur4722JjPhM46/mPVQ/sk5JxHDnNlyo+JHVFVXBVmKljqKncAXW/WzPGktV26Z4kj2i12n1V2jk9cROZ8fCPTr9XdjmKDbJqxH/APQUN+gDglCfYG5LV5cgICAgICAgICAgeAgwMERR0C7CtgNvb2gSQEBAQEBAQEBAQEBAQIuK4dcqNjdQyOpVlPQqwog+xEDiON5bm4c6XTJlQfDlRS5I7DKigsH9SAVNXYvSAgwYsmQ6cWHKzfzI+JB7s7qBXrp1N7GB2XIuV/VsWktqdm15HqtTEAbDsoACgb7KLJNkhsYCAgICB4RcCn+zlX+7LYvZD5f8htBfqAD7wNL9d5ivMUxnh1fgvDIfOrIp8Q0VbQchfStaa76iewgbHm/MnVxhw6fEK6mZtxjQkgMR95mIIUbDysSfLR5favalGgtcUxmqdo/v8oe6KOKWtPAWQWzcSzfveO6X76MZXH/6ylV+0XaFVWYriPLhjH3iW/lUrPB8wyYXVMz+Jjdgq5CAGVj8KZKAUhj5QwA30g2Tcs3Yvbv8yrk3YxX3Y2n/ABPe1XLfD1hv5Y2ogICBS5y5XA5BI8vUda+9p76quvepqv8AM5VXL+LE4+eOn3Zjfq4rmJyJlQ8P4K4Sg82LbIV1fa0V6r4dkfzaa82mUbsevVTVXy+KbnvZzttOM57+L9xlPrixyeuePPljH5yuYC68ZhOH6uMBUbrsx3891scdb77Xp71N/s9VdnUTmauLM8WdsY789+fX0yxd5HI7+PPljH5z9nbS7oBAQEBAQEBAQEBAQEBAQEBAQEBAQEBAQEDm8O+fiSevjAfIDDiofLe//Iz557T11TrcTtFMYSrPwtL9PuNy4eCZsJKnUqs69VUncg9rNLfbVYo7zndlWrdzUxTc679PGf3r6Oj2fatXdTRRd+GZ6/Tp9ZxDhPotzTORxCHJkdBw2XIdTF9DILxuCbo6h+PXtLFqbVu3ctXKKYiqK6YjEYz126b/AL4uv7Q6LTWKKZtxFNU90eGN8eU4+r7rlLV5QpPoxIH5gGXJTUOvN+5i/wBRv+EDwvm/cxf6jf8ACBpuQtzE8XxP1lcA4XX9hR+0+FelCil38VNd9qgZc/vxTei/B+x8T4Nfn1fj8F966d5UvafnZt78vvx4/wCts+aRp+HPvOc5KrBGGT6v4ugnCBXh3R1Fe5Gqr/Tac7tKdT/Hs8XFyvvv3+nw57kir+Pz6uXnhz34zjv8jkqt4b6/q/iaT4NV4Wqjqrv8XX26bVHac6nk2ePi5Xrxb9/p8Oe71J/j8+eDPBnyzj8On+hfi/Vh4um9R06Pg00vwfy6tXt6eWpb+zJrnTU8WfLO+O7P9vLCNqeVzauVnh7s7/ZvpPaCAgICAgICAgICAgIFHj+bYsB0u/mIsIqs7kdNQRAWr3qpqu37VmOK5VFMecxH5ZiJnZHwnPcGRggZlZjSrkR8RY0TSDIq6zQva54saqxf/wCKuKvlMSTTMbtlJDBAQEClx/NcWAgO/mIsIoLuQNiQigsQPWpru3rdqniuVRTHnMR+WYiZ2Q8Lz7BkYLqZWY0oy43xFj1pPEVdZ9hc12dXYv8AS1XFXymCaZjds5IYIGp5x9JOG4N8ePPlVHysFxpRLOSQoChQSdyB+MCtzfA2HKc6qWxuAMoUWVZRS5aG7AilarrShqtRFc9oOya9XTF211rp6Y8Y/wAx9/o22q+HpLHFmTKmpWR0I6ghlI+fQiUCqiu3Vw1RMTHpKTuocu4HFmPh8MmNcGsNlfGqqjaTfhqQKckim6gDULBIlt7E7M1F29TqtTnFPw5zmZ7p67RG/nLVdudMQ7CXVGICAgV+YIWxOFALaG0ggEaqOnrt1qOvcOF5qhY4hg8I4xq1KATn1d9IHm1ddXf4rnz3QRq41Ffx877eec9Pl3Zxh0I/j8mrizxdOHGMeee/6LeFGbjMIxfVzgCilUAtV+a628OvXbVp71Jfs9F2NROYq4szxZ2xjvz359fTLF3kcjv489NsY/Ofs7eXdAICAgICAgICAgICAgUedcYcOFmUAuSqIDuNbsETVW+kEgn2BmnU36bFqq7VtTGf35sxGZw1PBcIMQNWzMdTu3xO1UWc9z29AAAAAAJ8p1eru6q7Ny7OZn7eUJkRERiFLm3NOGW8OY3dalCM9dCNWkHSehHQ9D7z3prGo6XbXTG05iPplGv63T2Koou1xEz4tz9GuNLoyM+s4yNL3evG41Y3J7mrW+5QnvPpHZWsnV6aK64xVHSr5x+5Yrp4ZbidF4IFLnHGnBhZwAW2VAdgXdgmME9gWIBM1XrtNm3Vcq2iJn6MxGZw1HBcIMYO5Z2N5Mh+J29W/wBgOgFAUBPlWt1t3V3ZuXJ+Ud0R4QmU0xTGIS58K5FKOoZSKIIsH5iR6K6qKoqonExtLKf6PcQ32mB2LNi0lWJtmxvegue7Aq6XuToBJsmfTex9fOs0sXKvijpPzjv9YwiXKeGcLufjPNoxjW/cXSr3t230/Lcm+lWR1XhVzchxZXx5OIVcuXE4fG5FeGw/hC/IPxJNLZNCg2sChn5Lw+R9b8PgZ/3mxqW/Mi4F4CoHsBAQECPO5VWIGohSQPUgdIGsXmOlh/dvq0jWoKg2SNI3bU49L/e6VAz4TmRZ0U4tBfc+YfuBh2Go70fT3EDaQEBAQEBAQEBAQEBAQNR9J/LhGTtjy43b2XUA7H0Cglj7LOd2tZqvaK5RTvj8df7PVE4qhFPlaY5DmnKc4zOUxnIrsWDKyCrqw2ph07dRQHynb0+qs8qIqqxMRjaftiJ/2qHbHYWo1Wq5tqYxVjedsRj6Oh+hHBHEctkHSuLEa6a1OXKwUnqo8UKD/L+Et/YOatPVcxiKqpmPlERGfXCwUW+VbotZzw0xH0huuPwuqu65sopWYKFxkbAkDdLP5/jO2yofSjkGXi+FyYE4rLiZ9FZKTy6XVrGlVa9uxHzgY804RsHAqr5XzHC2J3y5dOorjyqzs2kAbKCel7b2d5C7Ss1XtJct07zTOP3zeqJxVEpZ8nTCBFyvF4mfiCGKqEw4iy7HUpyZGW+3ldN+vmNEGX/2Ws1UaWquf/qrp6dPzn6I96ere4MK410qAB6D33JPqSdye8szSkgICAgICAgICAgICAgICAgICAgICAgICBi6BgQQCCKIO4IPUEdxA588tzYPLjHjYh8ILVlUdls+XKB0BJU0Beo2ZVO0fZmm9XNzT1RTM7xO3pjb5Y+WNm6m7jpLwcNxOXYIMAPV3ZXcf4EUlSfctQ28rdJG0vspVFedRXGPCM9fWcYZm94N3wHBpgxrjQUovqbJJJLMx6liSST3JJlyoopopimmMRHSGhrPplwXEZ+CzJwmXws5XyMQpBrqjagQAwsX2sH2nobHleB8eHGmXIcuRUUPkIA1tXmagAACe0CyRexgc+eV5eH2xAZcQ+FC2nIg7KpPldR0FlSAOplW7S9mqb9c3LFXDM7xO322/dm6i7jpLFcHE5dhjGEd2yMrMP8AAiEhj82Feh6SHpfZSvjzfrjHhGevrMRh6m94N3y/g1wYxjS6FkkmyxJJZmPckkk/OXK3bpt0RRRGIjpCPM5WJ7CAgICAgICAgICAgICAgICAgICAgICAgIGo4zhMobI6CySCArKrEUo06ivl3F/Eeld9gx4PBxH2odj8KaGLCibctVC020re/S6u7CQcFmLWzjSHxsBqY0FHmBsb79+/eBtYHD/2jE6sXif3FHr8HiWK19rr4b/mqcntfncuOXnHfj7em7g9v/yOTTyc4z72Pt6b/Za/s6LeFkq/B1L4Xpdefw+2j4em2rX3ubuzObyP6ud+md8fuUjsXn/xY5+c56Z3x+59PJ106DrEBAQEBAQEBAQEBAQEBAQEBAQEBAQEBAQEBAQEBAQEBA1vEHMr2oLIX+Hy7KMe9XV2bHXYgdiaCN8/EmyMYFFtINbim06jr63W23TrvAPxPE6RWIagtk7UTSbL577t19OveBPxeTOD5FQjxFG/UJptm67nVQ6bdd4EHi8UBZCHYfCm4NJexyb7lx1HS/Yg+scVqA8JAAwBJPUHcstNYFHTuL1K21USFrlj5SrHKKOrYUBtpXsGb7194FyAgICAgICAgICAgICAgICAgICAgICAgY5HCgkmgAST6AdYEQ4xD0Yen61R9De0DFePxmqdd9hv38tD/wBl/wAw9RAHj8YF61q6u/Yn8qBN+xgZnikH3h3/AEIB/UgfjAjXmGI9HU/L19Pn7QPfr+PbzjdQw/wm6b5bHf2gZZuLRDTMoNXRPoCf9gT+B9IGWTiFU6SwBPb/AL/3aBH+0MVBvESiAQb2IbTRvpR1Lv7iBkeMx2BrWya697K1+YI+YgTwEDmvpFnLllxtTaaRihdVcElvQFiNgb2IP41fte/Xd1FNFi58OZqiK+GY85ny7++EnT8FM5uU5j98pVeHy5BlxMXoqT432TFnG1EGrC9qo9vSxH0uruU6qrU3rubecZ4vd224N8+keOfHPucuaeH3umPLx+efm63G4YAg2DLdTVFURVTOYlFZT0ECrn5jix5ceJ8iLkyBjjRiAX01q0g9SLG0CTiuJXGAWvc0KF2aJr8gf9utQPMvG40+J1Gxbcjot6j8hR39oGGTmOJbLZEGnrZArYnf02BP4H0getx+MEjWLF37UQCD6GyNveBjl5jjVtJbekIoE2MjaVII679fQUTtA8/auH99e2/be636b0f09RAlTjMZbSHUt6A77dYE8BAQEBAQEBAQI+Ixa0ZCSNSlbHUWKse8CqnLFV9QY7EkWFNXu1EgtvZvfv7CgwHJ0AQAt5AKN9SDjIZ/3j5F6/0oMl5YBVZHBXSAfLYCq6qN1r7x3+UAOVqKAZwAPKNqXzI221ndQdyep/AJm4S6t2J8u/l+6wYHp+ECA8pXszfGXFhTR206bWgFraBNn4PVqp2UOCGA072um9wSDVfkPewxfgLNl3O4J+HfS2pe3Y/7CBEnKFH3mq7o6a64yRVdCUs/4m9qDPDy0JQV8latRFjemLbmrrt13A37khegIHI8+5cmNlytv4SMymmJVQQQKB8+4Ha9vzp3aeltaS7M9audM+7mIiJneeLr/wBukfVNsV3LlPJp75jw3jbfbdruGw4meqo8ZrDDTko7BWLG/Ibruu3vIelsW9TXTp6ZmJomMVe74Zxw98b9cz9G6a78Rzcx7mI7unXp8+vz83bcv4JcOJcS/Corf9evaXm1bi3RFEdznV1zXVNU7z1YfsvB/Bxf6a/0mx5DyrB/Bw/6a/0ga3j/AKG8FnzYs2Th8ZbDq0DSAttp3ZRs5FbXdWe8DccVwy5V0tdHqAzLexFHSRY36QIk5bjBY0bZSptmOxJJABNKLPaoEPG8nx5QwJddV7q7AiwQ2neluzdDfvcDJuT4TqtT5jZ8zdbVvXbdQfb8TAmbgcZIJUEgAAnsBdAenU/OBjw/LseMgqDY7l2PYgXZN7GoHvCcux4jaLR37k9SCep9YFqAgICAgICAgICAgICAgICAgICAgICBDxPDLkrUOnQglTv2sEGvb5TRf01q/HDdpiqPOGYmY2YY+Bxq2pVAI6AE0PcLdA+9esxTpLFNzmxRHF446/vccU4wsyQwQEDHI4UEk0ALMxVVFMTVVOIgRcLxa5L0ncdQRRF9NveR9LrLOqp4rNWY/fFmaZjdPJLBAQEBAQEBAQEBAQEBAQECiebYwLYsopj5gReg0wF977dYD9qY/N8R0sVNC9113+Wk/p6iBmeYJ5gCSV0XQP3/AIa9e3ysXAww81xufKSfg6D9/Rp+V6wfz9DAybmKA9H+/vpNfZkhv++4gSLximz5qABvSaNkgaTXm6dB6j1Fh4nGqQxOoaRqOpSNrYem/wAJ6e3rAwPMkBCnUCb2KnqNNj0umBruLPY0Hi80xnue33T95C47b7D89usCzhzagdmFGvMpH5X1HuIEkBA5f6S8SHOgMVJBVGpDTg0dKsfMfu9OtesqvbF6jUXqbduuP6eZqiZqiNvGI3jE+fh1zCVp/c9+qnMfv0ypcJxBTKjnIfsgwzf3Z1bDzO2q1r0P/wAEjaTU02tVOquXeKmqcR8XFPTbhxt1ic7dOnV74c0cvg96cY/88c/2djjzKyhwRpIsHtXrLjTVFURVG0oSuvNcB6ZsR/8ANf6z0Nfzf6X8Hwhx+NxGNRkfQDYIBq/OR8I9ztAt8247GmPzm1K6rBUAKKOvUSBXSpz+0dXYs2+C9mePNOIjMznf8tlq3VXViiMyp8Jgx4FObFpZuIKnUBQPlJDEXuaB7/lIP9LsnRzdt5rjpjM+O3d0jr4Nlddd2Ypqnbp8jB9JUODxWVlAvVrBSgDVkNuL7D9e53Vds2rdq3XXTOa8xERidt+vSMfvizOluc3lU9Z8uu/yy2Z5jiCK7ZEVXAKlmC2CAdrPvOtTVFVMVRtKNMY6PP2ph/jYv86/1noUvo/9J+F4/X9Xyq5xsVdejKQSLI9DWx6GBJxPEZcZcgO4s0NN7fZnygAFviYbn7vtuHv7ScGjic+cqKVq+JADddKJOo0Nj8yFrl2dsmMMylCb8pBBG/od4FmAgICAgICAgIFZuCQgjfcOPiPTIbfv6/l2gYty7GfiBYai1MSVs678p2+8f09BAjHKMWx0knuSxJPmVvMSbbdV630rpAmfglJYnV5tz5mAsaaIF7EaRv8A1MB9RSq3rS6/EejkFrN9SR1gZLwigEb0e2o0K6ad/LXtXb0EDA8Ah66zYo27bjzdd/5j+noIHh5djPUE7g2WN2CpBJv+UfgK6QPP2Zj28p26eY2PIE636AfiAeu8Cfh+HVLq9zZJJJJoCyT7AflAlgIHM/SLl6hg4UswGR1AClg2zVjJGxJ369vyqnbVi1paudTT/wAk4qzM8EdN8Rjr1nHXxnfqlWKqqv6fFiJx8vX5NZwHDDI6g4jXEavFIXHWw6ON9RPW9/nUg6Kxbv6iNLXTMRT1ic1ccdM74xw92MRvHfvtqrqpjmRc609I38Z28Mb927teHwjGqoopVAAHsJd6KYopimNo6IMzmcyknphV43luLOUOXGjnG2tNQB0tVagD394GHNOETIhL3QVroA2teYEEEEfhIes0VjUxHNj4esTmYmPo90V1UTmmVPl3MMWV24XSAcaKdG5pdtNmhv06E/ORdBrbGutzRFGKdoicTExHl1282y5Zropiudpz9t/yr8fxuAZMeFhpDucSVdsb8y1pIq+5I7/jF1FzRX9TGjrt54MdY6REztHSYnE9Nu/6s27VyaJuU7R1n64/Lf40CgACgBQHsJ34iKYxGyOymRV5fy3Fw4K4caYwzF20gDUzGyzepPqYFZ+DyAsU8PUSx1knUwbVStt0WxW5+EdOwYDgcyghHG7WSWY7EobA7dGFdPNftAs8NwzpkYlyyaQFBJNbL1FbmwTd/eqthAuwEBAQEBAQEBAQEBAQEBAQEBAQEBAxyYwwpgCPQi4AYxeqhZ2ut/zgZQEBA8IuBDw/BpjJKjc+pJ/AWdh7CRtPo7GnzyqYpzvj9/8AGZqmd3h4NC+uvN16mr9dN1fvUTo7E3ufwxx+PecU4wsSSwQEBAQEBAQEBAQEBAQEBAQEBAQEBAQEBAQEBAQEBAQEBAQEBAQEBAQEBAQEBAQEBAQEBAQEBAQEBAQEBAQEBAQEBAQEBAQEBAQEBAQEBAQEBAQEBAQEBAQEBAQEBAQEBAQEBAQEBAQEBAQEBAQEBAQEBAQEBAQEBAQEBAQEBAQEBAQEBAQEBAQEBAQEBAQEBAQEBAQEBA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5852" name="Picture 12" descr="http://www.biosci.missouri.edu/kirk/Images/Cloning300dpiweb.gif"/>
          <p:cNvPicPr>
            <a:picLocks noChangeAspect="1" noChangeArrowheads="1"/>
          </p:cNvPicPr>
          <p:nvPr/>
        </p:nvPicPr>
        <p:blipFill>
          <a:blip r:embed="rId2" cstate="print"/>
          <a:srcRect/>
          <a:stretch>
            <a:fillRect/>
          </a:stretch>
        </p:blipFill>
        <p:spPr bwMode="auto">
          <a:xfrm>
            <a:off x="1142976" y="714356"/>
            <a:ext cx="7620000" cy="5057775"/>
          </a:xfrm>
          <a:prstGeom prst="rect">
            <a:avLst/>
          </a:prstGeom>
          <a:noFill/>
        </p:spPr>
      </p:pic>
      <p:sp>
        <p:nvSpPr>
          <p:cNvPr id="10" name="TextBox 9"/>
          <p:cNvSpPr txBox="1"/>
          <p:nvPr/>
        </p:nvSpPr>
        <p:spPr>
          <a:xfrm>
            <a:off x="5715008" y="2071678"/>
            <a:ext cx="1000132" cy="369332"/>
          </a:xfrm>
          <a:prstGeom prst="rect">
            <a:avLst/>
          </a:prstGeom>
          <a:solidFill>
            <a:schemeClr val="bg1"/>
          </a:solidFill>
        </p:spPr>
        <p:txBody>
          <a:bodyPr wrap="square" rtlCol="0">
            <a:spAutoFit/>
          </a:bodyPr>
          <a:lstStyle/>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human cells?</a:t>
            </a:r>
            <a:endParaRPr lang="en-GB" dirty="0"/>
          </a:p>
        </p:txBody>
      </p:sp>
      <p:sp>
        <p:nvSpPr>
          <p:cNvPr id="3" name="Content Placeholder 2"/>
          <p:cNvSpPr>
            <a:spLocks noGrp="1"/>
          </p:cNvSpPr>
          <p:nvPr>
            <p:ph idx="1"/>
          </p:nvPr>
        </p:nvSpPr>
        <p:spPr>
          <a:xfrm>
            <a:off x="1357290" y="1785926"/>
            <a:ext cx="7313612" cy="4114800"/>
          </a:xfrm>
        </p:spPr>
        <p:txBody>
          <a:bodyPr/>
          <a:lstStyle/>
          <a:p>
            <a:pPr marL="0" indent="0">
              <a:buNone/>
            </a:pPr>
            <a:r>
              <a:rPr lang="en-GB" sz="2000" dirty="0" smtClean="0"/>
              <a:t>Humans develop from zygote – an single fertilised egg. The zygote divides to from an embryo – balls of cells.</a:t>
            </a:r>
          </a:p>
          <a:p>
            <a:pPr marL="0" indent="0">
              <a:buNone/>
            </a:pPr>
            <a:r>
              <a:rPr lang="en-GB" sz="2000" dirty="0" smtClean="0"/>
              <a:t>When the embryo consists of 8 cells or fewer, all its cells are identical. These are embryonic stem cells, which could produce any type of cell a growing human needs. </a:t>
            </a:r>
          </a:p>
          <a:p>
            <a:pPr marL="0" indent="0">
              <a:buNone/>
            </a:pPr>
            <a:r>
              <a:rPr lang="en-GB" sz="2000" dirty="0" smtClean="0"/>
              <a:t>After the 8 cell stage, most embryo cells become specialised and form different types of tissues. By about 8 weeks, these tissue group together to form organs. The growing human is now called foetus. </a:t>
            </a:r>
          </a:p>
          <a:p>
            <a:pPr marL="0" indent="0">
              <a:buNone/>
            </a:pPr>
            <a:r>
              <a:rPr lang="en-GB" sz="2000" dirty="0" smtClean="0"/>
              <a:t>Some cells remain unspecialised until adulthood and are called adult stem cells, which can develop into many types of cells but not all.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66594" name="Picture 2" descr="http://www.bbc.co.uk/schools/gcsebitesize/science/images/cloning.gif"/>
          <p:cNvPicPr>
            <a:picLocks noChangeAspect="1" noChangeArrowheads="1"/>
          </p:cNvPicPr>
          <p:nvPr/>
        </p:nvPicPr>
        <p:blipFill>
          <a:blip r:embed="rId2" cstate="print"/>
          <a:srcRect/>
          <a:stretch>
            <a:fillRect/>
          </a:stretch>
        </p:blipFill>
        <p:spPr bwMode="auto">
          <a:xfrm>
            <a:off x="1142976" y="1785926"/>
            <a:ext cx="6860838" cy="385765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plants grow?</a:t>
            </a:r>
            <a:endParaRPr lang="en-GB" dirty="0"/>
          </a:p>
        </p:txBody>
      </p:sp>
      <p:sp>
        <p:nvSpPr>
          <p:cNvPr id="3" name="Content Placeholder 2"/>
          <p:cNvSpPr>
            <a:spLocks noGrp="1"/>
          </p:cNvSpPr>
          <p:nvPr>
            <p:ph idx="1"/>
          </p:nvPr>
        </p:nvSpPr>
        <p:spPr/>
        <p:txBody>
          <a:bodyPr/>
          <a:lstStyle/>
          <a:p>
            <a:pPr marL="0" indent="0">
              <a:buNone/>
            </a:pPr>
            <a:r>
              <a:rPr lang="en-GB" sz="2000" dirty="0" smtClean="0"/>
              <a:t>Most plant cells are unspecialised and specialised cells are grouped together to form tissues such as:</a:t>
            </a:r>
          </a:p>
          <a:p>
            <a:pPr marL="0" indent="0">
              <a:buFont typeface="Arial" pitchFamily="34" charset="0"/>
              <a:buChar char="•"/>
            </a:pPr>
            <a:r>
              <a:rPr lang="en-GB" sz="2000" dirty="0" smtClean="0"/>
              <a:t>Xylem, which transports water through plant’s organs – flowers, leaves, stem and roots</a:t>
            </a:r>
          </a:p>
          <a:p>
            <a:pPr marL="0" indent="0">
              <a:buFont typeface="Arial" pitchFamily="34" charset="0"/>
              <a:buChar char="•"/>
            </a:pPr>
            <a:r>
              <a:rPr lang="en-GB" sz="2000" dirty="0" smtClean="0"/>
              <a:t>Phloem, which transports sugars</a:t>
            </a:r>
          </a:p>
          <a:p>
            <a:pPr marL="0" indent="0">
              <a:buNone/>
            </a:pPr>
            <a:r>
              <a:rPr lang="en-GB" sz="2000" dirty="0" smtClean="0"/>
              <a:t>Plant cells at room tips and shoot tips remain unspecialised. So do rings of cells at stems and roots. These are meristem cells. They can divide into make new cells that can develop into any type of cell. Meristem cells explain why plants can grow throughout their lives and why plants can regrow whole new organs when damaged.</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79906" name="Picture 2" descr="http://chsweb.lr.k12.nj.us/mstanley/outlines/plantae/leaves/wpe1.gif"/>
          <p:cNvPicPr>
            <a:picLocks noChangeAspect="1" noChangeArrowheads="1"/>
          </p:cNvPicPr>
          <p:nvPr/>
        </p:nvPicPr>
        <p:blipFill>
          <a:blip r:embed="rId2" cstate="print"/>
          <a:srcRect/>
          <a:stretch>
            <a:fillRect/>
          </a:stretch>
        </p:blipFill>
        <p:spPr bwMode="auto">
          <a:xfrm>
            <a:off x="444865" y="2571744"/>
            <a:ext cx="8699135" cy="34290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cuttings?</a:t>
            </a:r>
            <a:endParaRPr lang="en-GB" dirty="0"/>
          </a:p>
        </p:txBody>
      </p:sp>
      <p:sp>
        <p:nvSpPr>
          <p:cNvPr id="3" name="Content Placeholder 2"/>
          <p:cNvSpPr>
            <a:spLocks noGrp="1"/>
          </p:cNvSpPr>
          <p:nvPr>
            <p:ph idx="1"/>
          </p:nvPr>
        </p:nvSpPr>
        <p:spPr/>
        <p:txBody>
          <a:bodyPr/>
          <a:lstStyle/>
          <a:p>
            <a:pPr>
              <a:buNone/>
            </a:pPr>
            <a:r>
              <a:rPr lang="en-GB" sz="2000" dirty="0" smtClean="0"/>
              <a:t>Gardeners sometimes grow plants from cuttings. The new plant and the parent plant are clones of each other as they are genetically identical. </a:t>
            </a:r>
          </a:p>
          <a:p>
            <a:pPr>
              <a:buNone/>
            </a:pPr>
            <a:r>
              <a:rPr lang="en-GB" sz="2000" dirty="0" smtClean="0"/>
              <a:t>First, a gardener chooses a plant with features desired. He cuts a piece of stem from the plant, which is a cutting. The gardener dips the cut end in rooting powder, which contain auxins. </a:t>
            </a:r>
            <a:endParaRPr lang="en-GB" sz="2000" dirty="0"/>
          </a:p>
          <a:p>
            <a:pPr>
              <a:buNone/>
            </a:pPr>
            <a:r>
              <a:rPr lang="en-GB" sz="2000" dirty="0" smtClean="0"/>
              <a:t>The meristem cells in the cuttings divide to make new cells so plant hormones encourage some people some of these cells to divide into root cells. Other unspecialised cells become tissues that form other organs. </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381954" name="AutoShape 2" descr="data:image/jpeg;base64,/9j/4AAQSkZJRgABAQAAAQABAAD/2wCEAAkGBxQTEhQUEBQWFRUXGBYXGBgXFR4eFxgXGxoYFxYeHBwdHSggHholHBgYITEjJSorLi4uGh8zODMsNygvLi0BCgoKDg0OGxAQGi0kHyQsLzQsLDE3LC0sLCwsLCwsLiwsLSwsLCwsLCwsNiwsLCwtLCwsLCwsLCwsLCwsLCwsLP/AABEIALMBGgMBIgACEQEDEQH/xAAcAAEAAgMBAQEAAAAAAAAAAAAABQYCBAcDAQj/xABNEAACAQIDBQQFBgsFBgcBAAABAgMAEQQSIQUGEzFBIjJRYSNCcYGRBzNScqGxFBVDYmOCkqKywfAWJDRTk3SDs8LR04SUo8PS4fFz/8QAGgEBAAMBAQEAAAAAAAAAAAAAAAECAwQFBv/EACsRAAICAQMDAgYCAwAAAAAAAAABAhEDBCExEkFRE2EFInGBofDR4ZGxwf/aAAwDAQACEQMRAD8A7jSlVvae98WHxRgnRlXIjcVRmALFhZlAuAMvMX562qHJLkFkpWvgsbHMoeF0kQ8mRgw+IrYqQKUpQEftnHPCqsqK4Lohu5UgyOkacka4u2vKwHXlWr/aaFS6yNZkV2fKGZVCM6NrlHWNunSt7afBKquIZVBeMrmfLeRWDxgai5zKDbrUW+DwJckyJmzSjTEsMrtnaWwD9l/SNcixAPQWqrsG6dvwBOIzlVHMlSLdgycrfRUmsW3ggEPGzHIGyHsnMHJsBbx1HxFaMWzdntwwjIc18ijEMQ5IkViFD2drO4zWJ89NPbEvgxhyGmUxFm1GIYszC5ZQwfOx/NudNLUtg95d4oFcoS+YAGwjYk3KLoLXOrqPf5GsF3mw5UMC9iCfmn7oVXzWtfJlYG9asWFwEc+QFUlQJ2TKwUF2BQBS2XMTGpsBfQeOuEmBwJ4TcaMRqrRgDEEK4ColiQ/aAVQCpuDfWlsG/g94oXkWK9pGZ1A5i6l9L8rlULW8Kl6jsFsyAFZYhzuwKyMUbNmOa2bKb5jrblboBaRqUBSlKkClKUApSlAKj22uglaIq4ZQpJI7OV2KIb3tqykeOlSFRe0Nlxs7SO5XOIE5i3o5S6WuObM+Xz0qGD3Ta8By2miOYkLaRdSLXA11IuPiKzl2jEts0qLmIAu4FydQBrqSCKhot0oxk9LJ2DcWyjT0d1Fh2UPDF1FlNzpyt8l3YjAzyzOcqkFmyBRHljVgeza1olJJ8+nKNwTc20IkbI8iK2UvlZwDlF7tYnlodfKvFtt4YAEzwgEZgTIuouRfnyupHuPhWptHYaTSl+K6tkCkIQNDmAJsLkata97EaW1rXj2BDEVDynM7nLmKguxGIYhRbUhZpDbnZL9DTcErJtaEErxFLBkUqrAsC7Ki3A1AzMuvnX1NrQHLaaI5myLaRe02nZGup1GnmKiYd1wbiSRiofMiiwsM0banLck8IX9pt0tkm6yAoeI90YMCAoY24emYLmt6MXF7G505WbgsFKV8dgASSABqSeQHWrA+0rGOQN3SDYkGxvqDYj2g6VlQClKUApSlAK49vueJjcTY2ytGqnwIiRveMzEEe2uw1xDE4niySS/5kkjj6pYlP3ctcetlUEvcyyukamz5zcshaKUGzmNyrXHmpBZTzF+YNWLB73YyPTirIP0sYJ+KZT8b1V8fGVIljF2UWdR66dR9Yake8da2oJldQyG6kXB8q89ZJx3i9jHqa4L/ALL+UJCbYuIxdM6EunvFgy/AgdTVyw+IWRQ8bBlYXDKbgjyIriNb2w9sy4R80PaQm8kJPZfxK9Fk8+R5HoR14dbvU/8AJrHL5Op7Y2SJ8l2ZMhuCujdL2bmOXsPUGtQbti1uI1hE8KWVQVRsoGtrlgFAua1Ma5xywSYU3jZZrsXZOG/ZVSQuvERgeyeoOo0NYYbd2fj55ZQULlmAdu0fS5Dlyi1i6aFmAyc7ACu7nsbHrHur22zSExsq5vpllkaTvasADl6k8/bWUO6qZSFlY3Voy1gboQika3sw4Y16a8tLa2E3YmEZV5SzZHCkysfSkRhJNEWxurE3uQTe5JNe+J2NIIYYkVWtPKzDiOq5GWcqWIF+86aai9vbSgSGJ2PHLI0ha9wUIFtOxJGdeYNpD8BWsu7aZrvIWc5PVUXEbQMNAP0KAn872Wjp92sTcZZl01DZmDXJOcnsm5YW5FeWubS0ls3YRinWS4KhXUAuxIzLBe173u0TE6+tfnelewJbA4URRqgJIXx9pP8AOtilKuBSlKAUpSgFKUoBVYGxJWllclU9LmUlmJdQ8LrmHIKOG1rH1umt7PVengxfGzK75M98t48uUSRADlmsYzKed9B5CoYNHBbszLbM6NqSAWayMREOIMqrdwUY2IF85u3MnB91JjEyNIr5lZbOxy5iuXjdlB6S9zY3597rXyfDbQaCRXMpZkYAIYVbiFGHZLMRwc1tDZhp51tSfhqoyRxsCTIVYGLKB6bLza9yeEeR569arS8A3dqbEMz3ZuzwwoW7WzgSgNYac3U/qg8wK89q7DlmdHEuUxIvD0BBlDB2LkgnKciDs2Ni+ute+zIMQrvxHZ1Iky5ylgQ/ou6AdUOv8jUfAmN7F+PfQnM0Fs3o82bL+S79gO1z/NoDRbYOIlMgsIxoCXf50gzdsizAHtxnkb5RYiwyysmyXTCsvzkpZGexPpQrglSSb2KDKfK+h5HSbC48KhvK7CO9s8QtM0cgYeBVWCW56nwvb0weGxzaSGRO8M14s5UHEFL2LDrD/Wai+gMcLu9IUDOFzFr8J3bLw7OFQsL6KWVhodUHtHyTdSZsyviC6NE0ZVs3aJUkMdTrxXdvZlHSvRosaBI4JUrqqjh5Dd5c5YAFjZTGdNfabit3dPFvIkzOZGUS2jMmTMU4cROsfZIzl/tHSiSBlsnYpil4lwMwmzhSSCXkR4+ehygMOXrHxNTdKVZKgKUpUgUpSgPDHX4b255Wt7bGuHYT5tPqr9wrvFcSxuD4E0sJ/JuVH1D2o/3GX33rg16fSmY5lseNR5HBckfNubkfRfqfYakKxkQMCDyP9fGvOi6+hgmZUrVwzFTkbpyP3e4629hHQX2qSVMNUTW5+2vwXEAMfQzMqv4LIbLG48Oit5ZT6tdZrhUkYYFTyII+Oldf3SxjTYLDSSG7tEmc+LgWc+9gTXpaLI5RcX2OjFK1RLUpSu41FKUoBSlKAVXNvY48ZUuy4eMBsS6MVZc9xELrrkFmZ7EEAoT2c1WOqxsjZ2czcSeZZeNI0iK4QLc2jICgEoUVcpN7geIIEMEimwoSLoZRcXDLiZeR6g56+/iuRfmsTKPBZAjr77qHP7VR7bvTQgfgOJdQCWMMmRo2vzsxQtH7F7PPS5vXzDbZxAYJIIuIdAkt4XbnfIQZI5D9UjztUAkOPio+/FHMPGJsjn2JIcv/AKlekW3IiwRyYnOgWVShJ8FJ7Lfqk1h+PFX/ABCSQeci+j9pkQsgH1iK3rpKnqyIw8mVh9xFSD3qvYjbE6SG6KYs5XRGzKqvEpZmvYjK7HkLZeZ1raGxjF/hJDEP8tu3D7lJug8kZR5Gvo2wY9MWnB/SA5oD+vYZP1wvkTUMEUu2sS2cqFy2dlBjfMERTbqO05Glxproayg21incoI0W7lQWRjkAz2LWftZggI7nPre9WgG/KvtKBUMJt/E5o86C0jpdeG2ZFZIDYXYA2LuSdSMvd0JG1tHbk6ztHGgIBVReNuZCnNcNqvatbKBp3tCBZaUr3BWo9q4gyxo+VRxCrWje8gDSqWUkkKvYUkG/e56i/wAfeGRcQyMnogbZsjXUCSNCSQxuCHYi6rot+0Nas1KmgVaPeCZuUVltGQ2VhctIisljyKqcxJ6MANVa3z8eYpTEHRDmaPNkjfuuENgC/eBLXN72HdOtWqlRT8gUpSrAUpSgFKUoBVJ+UTYRYDFQglkXLKoGrRDUMPFkuTYcwW5kAVdqVScFOLiyGrVHC1Nxcag19q0b2bpPCzS4VC8JuzRqLtEeZKjm0fkNV8x3asjgi6kEeIrxcuKWN0zklFxZ54iLMLgXI87XHUX6XsNehAPSkElxqb9QbWuOV7dCDcEdCD0sT614SrY3vYE3v9BrABj+YQAGHgAfVqsd10sLfY9ZXyqT4C/n/wDtdh3YwJgwmHifvJFGr25Z8oz28s1655uLsY4qYSOPQwOM2oOadTdVFuiGzE8ictr626vXpaPE4xcn3N8UaVsUpSu01FaW1dqxYaMyYhwiDqeZPgANSfIa1u1V8RuamImM2PdsQQSI49VhjS+gCA3ZiLZmJ1PQCwEO+xaHTfzcexV9qfKx2iuFhW30pnsf9Ndbe1gfKoqP5TsaTocOfIRt/wByutYPZkMShYYo41HqoiqPgBUfvDsnCPGXxMCSZdAQg4l2IVQhHaDFiALEamuaeLM91Ovseni1eijtLT2vPU7/AOL8IqGzPlT1tisPYfTibN8UYA/Ampnae8eDlGHkglvNJKkUbRm0iZiM+dWHdAIJRxYkryNiOebx7vCDM8LAqty0AYyywqASS7qMug1IJuNbM1Quz1vPDkUs/EiICsVYgOpPaUZlHPtDlXOtRmhJQmrvuejP4dodTglqNNJx6U24v6Olv5fuzu67Rki0xSaD8tEpMZ82TVo/3lA9at1+FMmvDkjYdbMrD7jVQfDs2pw0H+8xEsh/eStCfdtDrHh8HEwBAyRXTXXWNhkOvW1/MV2+qj530peC4/it0/wsxUf5cl5I/dc518NGsPCo+bC5GLvh3hfmZcG2YHnq0YALHyKPa/Oq9JhJYwtsDgpdO00QMTX8k1/iv7a9ItqpmVeE0Z+iMfPExPkjqgb4kU60R6cl2LDhNuMDlzJiQOeSyYhRy7ULHXzIsfBamcFjY5lJjYMBowIsynqGU6qfIgGqdi5FdbTiYLe4GIw8eJjB6H0V3HtzCssFgYZJFZZHikYGKLEYbEs0ZIUtkMbkhWADMEZWGhsb1ZSsq01yT8uCfD3fCAlOb4e/ZI6mL6D9cosrH6JOapXC4hZEV0N1YBgfEEXFU/FidR+DyYmcYh7JGVMYSQNo0i2QMMguzLe4sLE3BNwwmHWNEjQWVFCgeQFhUog9aUpVgKUpQClKUApSlAKUpQClKUApSlAKr+2Nz8NiCXKmOQ85IjlYnxYWKsfNgasFKhxTVMFEPydeGKa350ak/EED7K28D8nuHU3neSf81yBH71UDMPJiR5VcKVmsGNO0ivTHwcw2hhpNkYsSYdb4aXThjQEC5MfgHUXMZ8LqeV66Ns3HRzxJLC2ZHF1P8iDqCDoQdQQQaq3yl7W4WH4bYZpUkBvJe0cTAgqSRchwbMNAOzzrjx2hNw2jWV2V+20a3Eb8lY2Bsbi5NydFOhqF8jfj/RNUdt25v1hMNdc/GkH5OGzMD4E3CKfJiKldgbWTFQJMmmYare5RuqnzH/3VE3b+TNGVJMVMHUgMI8ObRkEXHpLBmXrdQtdB2ZsyHDpw8PGsac7KLXPiepPmda1Vkm3SlKkCq9v3FnwbqBfM8AtmK3vNGO8uq+0airDUdt/BNNAyR2z3R1zGylkdZACQCQCVtextfrUS4JXJzfaMWaIYVpeChK+ilAidgDmKCZQY2U21yre3M61LbLhGHW0WDZQdS0bRtm8yxYO3vFSEuPReziFMJOhEwsp9j6o3uJryTY+Ga7JGgvqWj7N/ehFcb90dybqk9jL8ar60c6+2Bz/CDXz8dxfpf/Lzf9uvv4oX1XnX2TyfzY19/Fv6af8A1P8AqKjYncxG2YzyEp9mHl/+FYy4/OCPwaaQeDRqAf8AUZRWZ2WDzmn/ANUj7rUGxYvW4jfWmkb7C1vspsNyHxiLFYhUwY072JKeQtFH2W16XrWwOzpWxuElE0xJdk4rxoin0M5GWPIHNhcZn5A6czU+owuHOghiY9AFDk+QHaJrd2fhnnmhkCMkUTNJmcZS7FHjAVD2rekJLMByFr3uLwtvYyyUo7k1hdl2kEssjyuqlVzBQqBrZsqqo1Nhqbnwtc1I1VNqb3S4Q3xmClEfWaBlkiHm18rKPaPjUlsTejC4rSCZWa18h7L2+q1jbzFdKkro5/Tn09dbeexM0pSrFBSlKAUpSgFKUoBSlKAUpSgFKUoBSlKAUpSgFQO927wxcQy2WaO7RMeV+qt+Y3I+Gh5ip6lRKKkqYKRsHdaf8FEcs8kILCVI0NmhaxupYHVTmuUGgOoNSu60+NPZxceVApAdyvFZgRqwQ5bEX6eGp5mxUqsYKNUQlQpSlXJFKUoD4RUbLu/hmNzBGG8VUK3xWxqTpQEIN1sONQJR7MTN93EtQ7sxf5k4/wB+/wDM1N0qvTHwW6n5IX+zEPrNOf8AxEo/hcV9j3Xwo5xlx4SSyOP32NTNKdK8EdT8mtg9nxRC0UaR/UQD7hWzSlWIPhFc830+T1WDT4Fckgu7RDRXPO8f0JOotYE+BN66JSqThGapm2DUZME+vG6f4fs/KOS7ofKFJEVixzF4r5eKw9JF09Jp2lB5k9odb9OsI4IBBuDqCORFco+VPd8RSrioxZJTlkAGglsSG/WAIPmB41JfJPt8kNg5DfIueEn6AsGT9UkEeTW9WubFllDJ6U/s/J62s0mPNplrNOqXEo+H7e38o6PSla+Kx0ceXiyImY2XMwFz5X58x8a7DwzYpSlAKVjHIGAKkEHUEG4Pvo7gAkkADUk8gOtAZUr4DflXx5AO8QLkDU9ToB7SaAypSlAKUpQClKUApStLaW1oMOAcRNHEGNhxHC3PgLnWgN2lRK7y4QgsuJhYDnlkUn4A3rfweKSRQ0bBlPUVFrgi1dHvSvOWdVtmYC/K5tevSpJFKXpQClKUApSlAKUpQClKUApSlAKUpQFC+VDbcIgkwsiyiRgjRnhnIzKwcWfl6pBHMC9c32JtD8HxEM4vaNwWA5lDdXH7JP2V3zaGAjnjMc6LIjc1YXHl7/Oqns/5NcLHMZHLyoNUikIKL9bS726Bvfc61xZ8E55Izi1se58O+I4MGmyYcsW+rxXivt9dyw7v7cjxcfEhWQJ0Z0yhvNb8x58q1949lyTFDFkDBJEzMzArnydACsidntRsLGy6i1Tai2gqL2vDM0kQhLKpzCR1yZlF0ItmB52PIGux8HiOr2Ipd3ZmnZ5JAY2diyh27S5mMdxYcgQLFiNNLDSvJN35lkVQ10yk5jK/o2thwWA9ZyyStrbvnXUgo4seATeUs1m5xZeJwsOADflFnE2YLrfl0rb2vh8VxmMBfKeFY3TKgyzByobUNcpzBGo561X7EGou683aHGNjHlGWQrb0YTJ82TlzXe9yLnunrt47YUsmFSEsjMFkUgs6r2gQjXUXLJcdADqRl0tlgZsSMQsLsWUCR2Y5cwRXdYwcoAvIGRgf0T+NaWfGSBmQSNlkmsGMai6SSLEI7a2sLNn65SOtNvAPWPd3ELxWSezkkoxYldWJ7ShRoqEoLs3Q6WtWLbsTZntOwBIKkvcgB1ZLrkBugWynMeZ7tzTBx48g52kGVly34V3UsmfNYdFL2tbkOteWEw2ORIwDJ6mYsY2YsIsOnbuwGS4lvlsSRfrT7AyGwJuKtgqpZz2ZpCsTXgAK3tmfsSNqB3211Oa31WthQ4tJIllMjRiLKxcx98cySvaYk/V08astTEClec86opaRgqjUsxAAHmToKp+1/lEgTs4VTiG8QcsX7ZGo+qDSUlHlkqLfBdKgNt74YXDXV5M8g/JRWaTyuL2X9YgVzbb+8eJmVjNMUjtrHFdFA8yO23hYmx8KqkONL3XDoAB6z9ke5efxtXPPUdooti9OUXNy2Re9s794qa4gth4/EWaU+1iMq+wAn86qnh8VE7GTNxXDKzOWzHskMCXJuRpzvYWrSw2OIDLNcstydNGFx00A8Pv5VHqjWeQJ2SCNDoNfj0rllNt23Ylc1KC+VWqe2/7zsWmTeqBzlKS87BsqlD0+le3ur2ixGFkGbIrWJBLx2II0IFxfTSq/PiouCLeYUa3DDLzPl49feajsFiWTNZiLg/taW99VtLYjonlTyRVSW1vv+/T2Ls+0YA1hOq5NSDKVyeep0FyPf7alIdrvZTFi5SLCxEwZbch3swNUSTABY2N+1l1a91I0Ph16Ean421dn4lgpUMByy3toSwva/wDXWrdTXkzjFSUsmKrtXf6/6R02XauKI1xMjroQcsYsencRSffW3FvPjEAGeE+AeJr+WqyDp5Vy3FYBYhxE5i4Nza5a6/Hr/Wuez9rMqEEsSgFu0dRcAA35WvzHSrLJJPknp6rzYld0q4V/tV9f8dXl3xxIWxjhzfTVmtf6pU/xVtYXfZrDPh2bxKOv3Nb765CuOxQtI0rZCQSvZPZJ8CvLWtnZm35CpEsmZhc9pQBl537Cjl4VZZ5+SckabyRtpdl5+v8AR13+3Uet8PiF8Cwjy36arIx+yvbA76wMvpc0Z8OG5HxC+RrjUu90t2AWNl6ZgQbedj762MPvXIWKxYdZBfviUhfeShF/IE1ZaibNXgl6id1FrjudpTezBHnioV+u4T+K1bmD2xh5WyQzxSPlz5UkVmy3tmsDyvpeuJT46aTvtkHVIz9794+7LVi+SqFVxzhQB/d25D9JHWmPUdUumi+TB0x6rOs1hNKFUsxAUAkkmwAGpJPhWdcz+VXeO/8Acojzs05HQaFI/fzbysPWrbLkWOLkxpdNPU5Y4ocv8e5f9jbTTEwpNFfI4JXMLG1yOXTlWxisQsaNI5sqKWY+AAudBrXGNlb/AGIwmHSJI4WWNTbMGuRcnWzW6+FdU3xIGAxZYZlEExIAuSMjXFuulVxZo5FcTTWaHNpJ9ORVfHDtfZmQlxUmqLHAp5cS7yW80UhVPL128xWX4rkPfxUxv0URoPcQmYftVTsVtPEJ2YcUSM4UQqnFZBYjI2Kbs5r89GZfE2vWtNi8TciTAq91BbiY+SRedr5WUJfyFreNS5pcnHaLrNsmAfOSy/rYuUfYJAK1zgMCOcg9+Lf+clVGfESWKjCQo2XQJhUJN72s4mPxtXv+OJgVsGUDNmIwDWGnUAkH7Kj1EGpLt+/13LQNm4I8pPhi5B90lbSbIjI9FNOLfRxLsP3mYVSZtqzSZgYi1iLA4GxY6HmzDS3tvXkmKc5lGCgkKkAkwJCbnlqJj2r+X309SJF7/vv/AAX38AnXVMUx8pYkZbeHYCN9tfEx8sbKuJjUBiFWWNiUzHQB1IDISdBbMOVyKowx2LRRkgMTZQxZca8hUWNr4eROGeWoVq20xkkjQ8efjkTYchSnAaM8VAXMVzxVOvauQCwsOospp8BM6HSlK0JFKUoBSlKA5zv1go5sWRKMwWKKwubA5pTcWPPlr5VXX3eitZTKvmJWJ/eJFWfeg/32T/8AnD/7lR1eXnk/UZ6OCK6EV7FbrBwBx5beBCm/hmOUE2rXwu68sd8k6Mp9VoyLHlfMH/lVppWXWyXp8bh0VsUfG7tYssWBie4sbMV000AK+XjX38FxSxkHDMWGgKtGVI11sGvfy5HnV3pUqZWelxzSTWy4OXTYWZQFeGWwJPzbHna9yAR0rdxuNh4Vvcqm4KkW538Pt+NdEr46g8wD7aKSRGXTLI4tuqd7HMMBKjZFduzmJ59nktvIDQ177ZiRSMtg3VQOQ89Tr/XhV8n2RA+rwRMfExqT91as27GFa/orX+izL9xpaoj0H6qmntvt9SkwgzNGpYmy63J6E3t52t8OtrV92lhBHYodG0tfU21+HL+uVqk3Ng0yNMlvouD9rKTUftzdnKjS8dmIyDtqDoWC9La61OzI9KcciafyrsQ+I2oxi1sCSylr9LL05Am/P2+Na+Cw8rdxbKQQWbQWOmg5n7vOpjDbLjSxtmYes2pv5dB7gK3ahyNMWCMIuKVJkZhtioPnPSHzHZ/Z/wCt6kgLcq+1i7gC5IAHMnlVW2zakjKrT8mB/vz/AOzv/wASKozYu7OKxVjEnDjP5WUEL7VTRn+wH6VdH3X3RiwZLhnklZcrOx0y3BIVRoouAep0Fya6tPhl1KTOXPli49KLFXFvlF2CcNijILmLEMzgm5yyHWRST+0PK4HdrtNRu8Gx0xcDwycmGjDmrDVWHmD/ADHWurUYVlh0k/DtbLSZ1kXHDXlfu5+fJomZGyI7XBtlRiD00IGtd93xH9wxn+zzfwNXzc/Z74fBwwy2zopDWNx3idPK1b+1MEJoZYWJAkR0JHMBgVuPjVNPp1ii0nya/E/iUtbNNpKro55HG8AVRmhVbALwzNhvamW0kY8iQo8+dbI2g0qlLQSjqYsRZv2GXQ/rVKyNLFpPE2n5SJS8Z9y3dfYVsPE861mnwsxKsYZDyKtlLewq2tZtNcow+WSo80nYPnOFmBtl0MTC3ukrxaXsyLwsSC5Jvw7ldNB3tRf763PxJh+kKL9QZf4bU/E0XQOPZNIP+eo2IeGL2rz+eTXkxJJjyw4iyHlkAuLEdWFMVK7i34NItyGLGSJb2tztITawtyrYOxYeqsfbLIfvajbGww1aGI21uyA297U2JeJNNNc/xRGSbQOcnNho3Iy2DtO9h+jQKb++sRhmeXDyOrvlngIkmAXLeRRaKEd3nbM/atca3qVj2jAvZjZSR6sQzt+zGCa3MLgppnQtGYoldHJe2d8hDKFQE5RcC5axsCLa3F4J2qRWXTGLLVSlK6zlFKUoBSlKAoG9EEgxcjcKVlKx2ZImZdAb6qDUNJilUXe6D89WX+ICusV8tXNPTRm7s3hqJRVUcnixsbd2RD7GB/nXvXSsRgYpPnI0f6yA/eKj5d1sG1/7vGL9VXKfitiPdWT0fhmq1flFFpVt/sPhR3OMnsxEjD4OzCvKTclb9nETDyIjI/4d/tqj0k+zLrVR7oq9Knn3MlHdxKH60B+9ZB91a8u6uLHcMD+13T/kaqPTZF2LLUY/JE0refYOMXnAG+pKp/jy1rSYLEKLthpx7FDfYjMao8M12LrNB9zyqO3h/wAO/tT+Na3WlI78cyfXgkX+JRUTvBj4uA44iZrx6Zhfvr051CjJPglzi1yRlYySBRdiAPEmwqe2LuhisTZgnAjPrzAhiPFY+8f1svvq/wC7+5eGwxD2Mso/KSWJH1FHZT2gX8Sa1x6acudjKeojHjc57sXdPFYmxVOFH/mTAi4/NTvN78o86v8AsDcfDYch2BnlGoklAOU/mKBlX28/EmpuHasDEhJomIOUgSKSGzcOxAOhz9m3jpzrcrtx4YQ4OOeWU+RSvOOdWuFZSRYmxBsDe3xsfhWSODqCCNeXloftrYzMqVg8gFsxAubC55nwHnWdAKVijggEEEHUEciOlq+RyBtVINiQbG+oNiPaCCKAzryxGGRxaRFceDKCPtr1pQEV/ZvCXuMNCD4iNQfsFeLbqYU/k290sg+56m6VFImyGi3Xwqn5q/1ndh8GYivaLd/CqbrhoQfHhLf42qTpSkRZiiACygADkALCsqUqQKUpQClKUApSlAKUpQClKUApSlAKUpQClKUArEoOoHwrKlAKUpQFdG7Vk0e8vEZ1ZixVFbECchVvpfKv7IrTwm6kgB4jqTZylibK5ENm0VRe8TG9r9rmdSc8dgcYyTZWkFzIqojRr2DExBB6OZcouT110ua3cEuLzTZsw7MmTiFCmfM3CyBNQuW2bN5eZqlIEdLunJYBJAgAygKbW1a0mqntLfQCx1NmFbWB3eeOeORWUKpkuBc3VnlewBGhvICSCO7qG0K+QTG9nKJvVtxHhNjccTiZTqpW+XLc3ve2lvGZMbEhZnlbuLa8RN2/Br5dAM2Yzi50A8rGo28EmUe78zBzmWNi85BJYlszyGJn10yggAA8ieWgGWD3VdQc7i4ZCgBNkAdWcCyqNQGGijvHxN/ThY3oZb5Xym8JAHpcucX1ltw+XZv1te+xu5h8SHZsTxNY0UZnQi6yTEkqpNmKsnInQWJJFTS8EEfht05UAAlACxogAOmVUROHbKG4ZKlu9pnPZvqZ/YWAMEWQ5R25Hsl8qh3ZwBfXQG3Tl0qRpVkkgKUpUgUpSgFKUoBSlKAUpSgFKUoBSlKAUpSgFKUoBSlKAUpSgFKUoBSlKAUpSgFKUoBSlKAUpSgFKUoBSlKAUpSgFKUoBSlKAUpSgFKUoBSl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81956" name="AutoShape 4" descr="data:image/jpeg;base64,/9j/4AAQSkZJRgABAQAAAQABAAD/2wCEAAkGBxQTEhQUEBQWFRUXGBYXGBgXFR4eFxgXGxoYFxYeHBwdHSggHholHBgYITEjJSorLi4uGh8zODMsNygvLi0BCgoKDg0OGxAQGi0kHyQsLzQsLDE3LC0sLCwsLCwsLiwsLSwsLCwsLCwsNiwsLCwtLCwsLCwsLCwsLCwsLCwsLP/AABEIALMBGgMBIgACEQEDEQH/xAAcAAEAAgMBAQEAAAAAAAAAAAAABQYCBAcDAQj/xABNEAACAQIDBQQFBgsFBgcBAAABAgMAEQQSIQUGEzFBIjJRYSNCcYGRBzNScqGxFBVDYmOCkqKywfAWJDRTk3SDs8LR04SUo8PS4fFz/8QAGgEBAAMBAQEAAAAAAAAAAAAAAAECAwQFBv/EACsRAAICAQMDAgYCAwAAAAAAAAABAhEDBCExEkFRE2EFInGBofDR4ZGxwf/aAAwDAQACEQMRAD8A7jSlVvae98WHxRgnRlXIjcVRmALFhZlAuAMvMX562qHJLkFkpWvgsbHMoeF0kQ8mRgw+IrYqQKUpQEftnHPCqsqK4Lohu5UgyOkacka4u2vKwHXlWr/aaFS6yNZkV2fKGZVCM6NrlHWNunSt7afBKquIZVBeMrmfLeRWDxgai5zKDbrUW+DwJckyJmzSjTEsMrtnaWwD9l/SNcixAPQWqrsG6dvwBOIzlVHMlSLdgycrfRUmsW3ggEPGzHIGyHsnMHJsBbx1HxFaMWzdntwwjIc18ijEMQ5IkViFD2drO4zWJ89NPbEvgxhyGmUxFm1GIYszC5ZQwfOx/NudNLUtg95d4oFcoS+YAGwjYk3KLoLXOrqPf5GsF3mw5UMC9iCfmn7oVXzWtfJlYG9asWFwEc+QFUlQJ2TKwUF2BQBS2XMTGpsBfQeOuEmBwJ4TcaMRqrRgDEEK4ColiQ/aAVQCpuDfWlsG/g94oXkWK9pGZ1A5i6l9L8rlULW8Kl6jsFsyAFZYhzuwKyMUbNmOa2bKb5jrblboBaRqUBSlKkClKUApSlAKj22uglaIq4ZQpJI7OV2KIb3tqykeOlSFRe0Nlxs7SO5XOIE5i3o5S6WuObM+Xz0qGD3Ta8By2miOYkLaRdSLXA11IuPiKzl2jEts0qLmIAu4FydQBrqSCKhot0oxk9LJ2DcWyjT0d1Fh2UPDF1FlNzpyt8l3YjAzyzOcqkFmyBRHljVgeza1olJJ8+nKNwTc20IkbI8iK2UvlZwDlF7tYnlodfKvFtt4YAEzwgEZgTIuouRfnyupHuPhWptHYaTSl+K6tkCkIQNDmAJsLkata97EaW1rXj2BDEVDynM7nLmKguxGIYhRbUhZpDbnZL9DTcErJtaEErxFLBkUqrAsC7Ki3A1AzMuvnX1NrQHLaaI5myLaRe02nZGup1GnmKiYd1wbiSRiofMiiwsM0banLck8IX9pt0tkm6yAoeI90YMCAoY24emYLmt6MXF7G505WbgsFKV8dgASSABqSeQHWrA+0rGOQN3SDYkGxvqDYj2g6VlQClKUApSlAK49vueJjcTY2ytGqnwIiRveMzEEe2uw1xDE4niySS/5kkjj6pYlP3ctcetlUEvcyyukamz5zcshaKUGzmNyrXHmpBZTzF+YNWLB73YyPTirIP0sYJ+KZT8b1V8fGVIljF2UWdR66dR9Yake8da2oJldQyG6kXB8q89ZJx3i9jHqa4L/ALL+UJCbYuIxdM6EunvFgy/AgdTVyw+IWRQ8bBlYXDKbgjyIriNb2w9sy4R80PaQm8kJPZfxK9Fk8+R5HoR14dbvU/8AJrHL5Op7Y2SJ8l2ZMhuCujdL2bmOXsPUGtQbti1uI1hE8KWVQVRsoGtrlgFAua1Ma5xywSYU3jZZrsXZOG/ZVSQuvERgeyeoOo0NYYbd2fj55ZQULlmAdu0fS5Dlyi1i6aFmAyc7ACu7nsbHrHur22zSExsq5vpllkaTvasADl6k8/bWUO6qZSFlY3Voy1gboQika3sw4Y16a8tLa2E3YmEZV5SzZHCkysfSkRhJNEWxurE3uQTe5JNe+J2NIIYYkVWtPKzDiOq5GWcqWIF+86aai9vbSgSGJ2PHLI0ha9wUIFtOxJGdeYNpD8BWsu7aZrvIWc5PVUXEbQMNAP0KAn872Wjp92sTcZZl01DZmDXJOcnsm5YW5FeWubS0ls3YRinWS4KhXUAuxIzLBe173u0TE6+tfnelewJbA4URRqgJIXx9pP8AOtilKuBSlKAUpSgFKUoBVYGxJWllclU9LmUlmJdQ8LrmHIKOG1rH1umt7PVengxfGzK75M98t48uUSRADlmsYzKed9B5CoYNHBbszLbM6NqSAWayMREOIMqrdwUY2IF85u3MnB91JjEyNIr5lZbOxy5iuXjdlB6S9zY3597rXyfDbQaCRXMpZkYAIYVbiFGHZLMRwc1tDZhp51tSfhqoyRxsCTIVYGLKB6bLza9yeEeR569arS8A3dqbEMz3ZuzwwoW7WzgSgNYac3U/qg8wK89q7DlmdHEuUxIvD0BBlDB2LkgnKciDs2Ni+ute+zIMQrvxHZ1Iky5ylgQ/ou6AdUOv8jUfAmN7F+PfQnM0Fs3o82bL+S79gO1z/NoDRbYOIlMgsIxoCXf50gzdsizAHtxnkb5RYiwyysmyXTCsvzkpZGexPpQrglSSb2KDKfK+h5HSbC48KhvK7CO9s8QtM0cgYeBVWCW56nwvb0weGxzaSGRO8M14s5UHEFL2LDrD/Wai+gMcLu9IUDOFzFr8J3bLw7OFQsL6KWVhodUHtHyTdSZsyviC6NE0ZVs3aJUkMdTrxXdvZlHSvRosaBI4JUrqqjh5Dd5c5YAFjZTGdNfabit3dPFvIkzOZGUS2jMmTMU4cROsfZIzl/tHSiSBlsnYpil4lwMwmzhSSCXkR4+ehygMOXrHxNTdKVZKgKUpUgUpSgPDHX4b255Wt7bGuHYT5tPqr9wrvFcSxuD4E0sJ/JuVH1D2o/3GX33rg16fSmY5lseNR5HBckfNubkfRfqfYakKxkQMCDyP9fGvOi6+hgmZUrVwzFTkbpyP3e4629hHQX2qSVMNUTW5+2vwXEAMfQzMqv4LIbLG48Oit5ZT6tdZrhUkYYFTyII+Oldf3SxjTYLDSSG7tEmc+LgWc+9gTXpaLI5RcX2OjFK1RLUpSu41FKUoBSlKAVXNvY48ZUuy4eMBsS6MVZc9xELrrkFmZ7EEAoT2c1WOqxsjZ2czcSeZZeNI0iK4QLc2jICgEoUVcpN7geIIEMEimwoSLoZRcXDLiZeR6g56+/iuRfmsTKPBZAjr77qHP7VR7bvTQgfgOJdQCWMMmRo2vzsxQtH7F7PPS5vXzDbZxAYJIIuIdAkt4XbnfIQZI5D9UjztUAkOPio+/FHMPGJsjn2JIcv/AKlekW3IiwRyYnOgWVShJ8FJ7Lfqk1h+PFX/ABCSQeci+j9pkQsgH1iK3rpKnqyIw8mVh9xFSD3qvYjbE6SG6KYs5XRGzKqvEpZmvYjK7HkLZeZ1raGxjF/hJDEP8tu3D7lJug8kZR5Gvo2wY9MWnB/SA5oD+vYZP1wvkTUMEUu2sS2cqFy2dlBjfMERTbqO05Glxproayg21incoI0W7lQWRjkAz2LWftZggI7nPre9WgG/KvtKBUMJt/E5o86C0jpdeG2ZFZIDYXYA2LuSdSMvd0JG1tHbk6ztHGgIBVReNuZCnNcNqvatbKBp3tCBZaUr3BWo9q4gyxo+VRxCrWje8gDSqWUkkKvYUkG/e56i/wAfeGRcQyMnogbZsjXUCSNCSQxuCHYi6rot+0Nas1KmgVaPeCZuUVltGQ2VhctIisljyKqcxJ6MANVa3z8eYpTEHRDmaPNkjfuuENgC/eBLXN72HdOtWqlRT8gUpSrAUpSgFKUoBVJ+UTYRYDFQglkXLKoGrRDUMPFkuTYcwW5kAVdqVScFOLiyGrVHC1Nxcag19q0b2bpPCzS4VC8JuzRqLtEeZKjm0fkNV8x3asjgi6kEeIrxcuKWN0zklFxZ54iLMLgXI87XHUX6XsNehAPSkElxqb9QbWuOV7dCDcEdCD0sT614SrY3vYE3v9BrABj+YQAGHgAfVqsd10sLfY9ZXyqT4C/n/wDtdh3YwJgwmHifvJFGr25Z8oz28s1655uLsY4qYSOPQwOM2oOadTdVFuiGzE8ictr626vXpaPE4xcn3N8UaVsUpSu01FaW1dqxYaMyYhwiDqeZPgANSfIa1u1V8RuamImM2PdsQQSI49VhjS+gCA3ZiLZmJ1PQCwEO+xaHTfzcexV9qfKx2iuFhW30pnsf9Ndbe1gfKoqP5TsaTocOfIRt/wByutYPZkMShYYo41HqoiqPgBUfvDsnCPGXxMCSZdAQg4l2IVQhHaDFiALEamuaeLM91Ovseni1eijtLT2vPU7/AOL8IqGzPlT1tisPYfTibN8UYA/Ampnae8eDlGHkglvNJKkUbRm0iZiM+dWHdAIJRxYkryNiOebx7vCDM8LAqty0AYyywqASS7qMug1IJuNbM1Quz1vPDkUs/EiICsVYgOpPaUZlHPtDlXOtRmhJQmrvuejP4dodTglqNNJx6U24v6Olv5fuzu67Rki0xSaD8tEpMZ82TVo/3lA9at1+FMmvDkjYdbMrD7jVQfDs2pw0H+8xEsh/eStCfdtDrHh8HEwBAyRXTXXWNhkOvW1/MV2+qj530peC4/it0/wsxUf5cl5I/dc518NGsPCo+bC5GLvh3hfmZcG2YHnq0YALHyKPa/Oq9JhJYwtsDgpdO00QMTX8k1/iv7a9ItqpmVeE0Z+iMfPExPkjqgb4kU60R6cl2LDhNuMDlzJiQOeSyYhRy7ULHXzIsfBamcFjY5lJjYMBowIsynqGU6qfIgGqdi5FdbTiYLe4GIw8eJjB6H0V3HtzCssFgYZJFZZHikYGKLEYbEs0ZIUtkMbkhWADMEZWGhsb1ZSsq01yT8uCfD3fCAlOb4e/ZI6mL6D9cosrH6JOapXC4hZEV0N1YBgfEEXFU/FidR+DyYmcYh7JGVMYSQNo0i2QMMguzLe4sLE3BNwwmHWNEjQWVFCgeQFhUog9aUpVgKUpQClKUApSlAKUpQClKUApSlAKr+2Nz8NiCXKmOQ85IjlYnxYWKsfNgasFKhxTVMFEPydeGKa350ak/EED7K28D8nuHU3neSf81yBH71UDMPJiR5VcKVmsGNO0ivTHwcw2hhpNkYsSYdb4aXThjQEC5MfgHUXMZ8LqeV66Ns3HRzxJLC2ZHF1P8iDqCDoQdQQQaq3yl7W4WH4bYZpUkBvJe0cTAgqSRchwbMNAOzzrjx2hNw2jWV2V+20a3Eb8lY2Bsbi5NydFOhqF8jfj/RNUdt25v1hMNdc/GkH5OGzMD4E3CKfJiKldgbWTFQJMmmYare5RuqnzH/3VE3b+TNGVJMVMHUgMI8ObRkEXHpLBmXrdQtdB2ZsyHDpw8PGsac7KLXPiepPmda1Vkm3SlKkCq9v3FnwbqBfM8AtmK3vNGO8uq+0airDUdt/BNNAyR2z3R1zGylkdZACQCQCVtextfrUS4JXJzfaMWaIYVpeChK+ilAidgDmKCZQY2U21yre3M61LbLhGHW0WDZQdS0bRtm8yxYO3vFSEuPReziFMJOhEwsp9j6o3uJryTY+Ga7JGgvqWj7N/ehFcb90dybqk9jL8ar60c6+2Bz/CDXz8dxfpf/Lzf9uvv4oX1XnX2TyfzY19/Fv6af8A1P8AqKjYncxG2YzyEp9mHl/+FYy4/OCPwaaQeDRqAf8AUZRWZ2WDzmn/ANUj7rUGxYvW4jfWmkb7C1vspsNyHxiLFYhUwY072JKeQtFH2W16XrWwOzpWxuElE0xJdk4rxoin0M5GWPIHNhcZn5A6czU+owuHOghiY9AFDk+QHaJrd2fhnnmhkCMkUTNJmcZS7FHjAVD2rekJLMByFr3uLwtvYyyUo7k1hdl2kEssjyuqlVzBQqBrZsqqo1Nhqbnwtc1I1VNqb3S4Q3xmClEfWaBlkiHm18rKPaPjUlsTejC4rSCZWa18h7L2+q1jbzFdKkro5/Tn09dbeexM0pSrFBSlKAUpSgFKUoBSlKAUpSgFKUoBSlKAUpSgFQO927wxcQy2WaO7RMeV+qt+Y3I+Gh5ip6lRKKkqYKRsHdaf8FEcs8kILCVI0NmhaxupYHVTmuUGgOoNSu60+NPZxceVApAdyvFZgRqwQ5bEX6eGp5mxUqsYKNUQlQpSlXJFKUoD4RUbLu/hmNzBGG8VUK3xWxqTpQEIN1sONQJR7MTN93EtQ7sxf5k4/wB+/wDM1N0qvTHwW6n5IX+zEPrNOf8AxEo/hcV9j3Xwo5xlx4SSyOP32NTNKdK8EdT8mtg9nxRC0UaR/UQD7hWzSlWIPhFc830+T1WDT4Fckgu7RDRXPO8f0JOotYE+BN66JSqThGapm2DUZME+vG6f4fs/KOS7ofKFJEVixzF4r5eKw9JF09Jp2lB5k9odb9OsI4IBBuDqCORFco+VPd8RSrioxZJTlkAGglsSG/WAIPmB41JfJPt8kNg5DfIueEn6AsGT9UkEeTW9WubFllDJ6U/s/J62s0mPNplrNOqXEo+H7e38o6PSla+Kx0ceXiyImY2XMwFz5X58x8a7DwzYpSlAKVjHIGAKkEHUEG4Pvo7gAkkADUk8gOtAZUr4DflXx5AO8QLkDU9ToB7SaAypSlAKUpQClKUApStLaW1oMOAcRNHEGNhxHC3PgLnWgN2lRK7y4QgsuJhYDnlkUn4A3rfweKSRQ0bBlPUVFrgi1dHvSvOWdVtmYC/K5tevSpJFKXpQClKUApSlAKUpQClKUApSlAKUpQFC+VDbcIgkwsiyiRgjRnhnIzKwcWfl6pBHMC9c32JtD8HxEM4vaNwWA5lDdXH7JP2V3zaGAjnjMc6LIjc1YXHl7/Oqns/5NcLHMZHLyoNUikIKL9bS726Bvfc61xZ8E55Izi1se58O+I4MGmyYcsW+rxXivt9dyw7v7cjxcfEhWQJ0Z0yhvNb8x58q1949lyTFDFkDBJEzMzArnydACsidntRsLGy6i1Tai2gqL2vDM0kQhLKpzCR1yZlF0ItmB52PIGux8HiOr2Ipd3ZmnZ5JAY2diyh27S5mMdxYcgQLFiNNLDSvJN35lkVQ10yk5jK/o2thwWA9ZyyStrbvnXUgo4seATeUs1m5xZeJwsOADflFnE2YLrfl0rb2vh8VxmMBfKeFY3TKgyzByobUNcpzBGo561X7EGou683aHGNjHlGWQrb0YTJ82TlzXe9yLnunrt47YUsmFSEsjMFkUgs6r2gQjXUXLJcdADqRl0tlgZsSMQsLsWUCR2Y5cwRXdYwcoAvIGRgf0T+NaWfGSBmQSNlkmsGMai6SSLEI7a2sLNn65SOtNvAPWPd3ELxWSezkkoxYldWJ7ShRoqEoLs3Q6WtWLbsTZntOwBIKkvcgB1ZLrkBugWynMeZ7tzTBx48g52kGVly34V3UsmfNYdFL2tbkOteWEw2ORIwDJ6mYsY2YsIsOnbuwGS4lvlsSRfrT7AyGwJuKtgqpZz2ZpCsTXgAK3tmfsSNqB3211Oa31WthQ4tJIllMjRiLKxcx98cySvaYk/V08astTEClec86opaRgqjUsxAAHmToKp+1/lEgTs4VTiG8QcsX7ZGo+qDSUlHlkqLfBdKgNt74YXDXV5M8g/JRWaTyuL2X9YgVzbb+8eJmVjNMUjtrHFdFA8yO23hYmx8KqkONL3XDoAB6z9ke5efxtXPPUdooti9OUXNy2Re9s794qa4gth4/EWaU+1iMq+wAn86qnh8VE7GTNxXDKzOWzHskMCXJuRpzvYWrSw2OIDLNcstydNGFx00A8Pv5VHqjWeQJ2SCNDoNfj0rllNt23Ylc1KC+VWqe2/7zsWmTeqBzlKS87BsqlD0+le3ur2ixGFkGbIrWJBLx2II0IFxfTSq/PiouCLeYUa3DDLzPl49feajsFiWTNZiLg/taW99VtLYjonlTyRVSW1vv+/T2Ls+0YA1hOq5NSDKVyeep0FyPf7alIdrvZTFi5SLCxEwZbch3swNUSTABY2N+1l1a91I0Ph16Ean421dn4lgpUMByy3toSwva/wDXWrdTXkzjFSUsmKrtXf6/6R02XauKI1xMjroQcsYsencRSffW3FvPjEAGeE+AeJr+WqyDp5Vy3FYBYhxE5i4Nza5a6/Hr/Wuez9rMqEEsSgFu0dRcAA35WvzHSrLJJPknp6rzYld0q4V/tV9f8dXl3xxIWxjhzfTVmtf6pU/xVtYXfZrDPh2bxKOv3Nb765CuOxQtI0rZCQSvZPZJ8CvLWtnZm35CpEsmZhc9pQBl537Cjl4VZZ5+SckabyRtpdl5+v8AR13+3Uet8PiF8Cwjy36arIx+yvbA76wMvpc0Z8OG5HxC+RrjUu90t2AWNl6ZgQbedj762MPvXIWKxYdZBfviUhfeShF/IE1ZaibNXgl6id1FrjudpTezBHnioV+u4T+K1bmD2xh5WyQzxSPlz5UkVmy3tmsDyvpeuJT46aTvtkHVIz9794+7LVi+SqFVxzhQB/d25D9JHWmPUdUumi+TB0x6rOs1hNKFUsxAUAkkmwAGpJPhWdcz+VXeO/8Acojzs05HQaFI/fzbysPWrbLkWOLkxpdNPU5Y4ocv8e5f9jbTTEwpNFfI4JXMLG1yOXTlWxisQsaNI5sqKWY+AAudBrXGNlb/AGIwmHSJI4WWNTbMGuRcnWzW6+FdU3xIGAxZYZlEExIAuSMjXFuulVxZo5FcTTWaHNpJ9ORVfHDtfZmQlxUmqLHAp5cS7yW80UhVPL128xWX4rkPfxUxv0URoPcQmYftVTsVtPEJ2YcUSM4UQqnFZBYjI2Kbs5r89GZfE2vWtNi8TciTAq91BbiY+SRedr5WUJfyFreNS5pcnHaLrNsmAfOSy/rYuUfYJAK1zgMCOcg9+Lf+clVGfESWKjCQo2XQJhUJN72s4mPxtXv+OJgVsGUDNmIwDWGnUAkH7Kj1EGpLt+/13LQNm4I8pPhi5B90lbSbIjI9FNOLfRxLsP3mYVSZtqzSZgYi1iLA4GxY6HmzDS3tvXkmKc5lGCgkKkAkwJCbnlqJj2r+X309SJF7/vv/AAX38AnXVMUx8pYkZbeHYCN9tfEx8sbKuJjUBiFWWNiUzHQB1IDISdBbMOVyKowx2LRRkgMTZQxZca8hUWNr4eROGeWoVq20xkkjQ8efjkTYchSnAaM8VAXMVzxVOvauQCwsOospp8BM6HSlK0JFKUoBSlKA5zv1go5sWRKMwWKKwubA5pTcWPPlr5VXX3eitZTKvmJWJ/eJFWfeg/32T/8AnD/7lR1eXnk/UZ6OCK6EV7FbrBwBx5beBCm/hmOUE2rXwu68sd8k6Mp9VoyLHlfMH/lVppWXWyXp8bh0VsUfG7tYssWBie4sbMV000AK+XjX38FxSxkHDMWGgKtGVI11sGvfy5HnV3pUqZWelxzSTWy4OXTYWZQFeGWwJPzbHna9yAR0rdxuNh4Vvcqm4KkW538Pt+NdEr46g8wD7aKSRGXTLI4tuqd7HMMBKjZFduzmJ59nktvIDQ177ZiRSMtg3VQOQ89Tr/XhV8n2RA+rwRMfExqT91as27GFa/orX+izL9xpaoj0H6qmntvt9SkwgzNGpYmy63J6E3t52t8OtrV92lhBHYodG0tfU21+HL+uVqk3Ng0yNMlvouD9rKTUftzdnKjS8dmIyDtqDoWC9La61OzI9KcciafyrsQ+I2oxi1sCSylr9LL05Am/P2+Na+Cw8rdxbKQQWbQWOmg5n7vOpjDbLjSxtmYes2pv5dB7gK3ahyNMWCMIuKVJkZhtioPnPSHzHZ/Z/wCt6kgLcq+1i7gC5IAHMnlVW2zakjKrT8mB/vz/AOzv/wASKozYu7OKxVjEnDjP5WUEL7VTRn+wH6VdH3X3RiwZLhnklZcrOx0y3BIVRoouAep0Fya6tPhl1KTOXPli49KLFXFvlF2CcNijILmLEMzgm5yyHWRST+0PK4HdrtNRu8Gx0xcDwycmGjDmrDVWHmD/ADHWurUYVlh0k/DtbLSZ1kXHDXlfu5+fJomZGyI7XBtlRiD00IGtd93xH9wxn+zzfwNXzc/Z74fBwwy2zopDWNx3idPK1b+1MEJoZYWJAkR0JHMBgVuPjVNPp1ii0nya/E/iUtbNNpKro55HG8AVRmhVbALwzNhvamW0kY8iQo8+dbI2g0qlLQSjqYsRZv2GXQ/rVKyNLFpPE2n5SJS8Z9y3dfYVsPE861mnwsxKsYZDyKtlLewq2tZtNcow+WSo80nYPnOFmBtl0MTC3ukrxaXsyLwsSC5Jvw7ldNB3tRf763PxJh+kKL9QZf4bU/E0XQOPZNIP+eo2IeGL2rz+eTXkxJJjyw4iyHlkAuLEdWFMVK7i34NItyGLGSJb2tztITawtyrYOxYeqsfbLIfvajbGww1aGI21uyA297U2JeJNNNc/xRGSbQOcnNho3Iy2DtO9h+jQKb++sRhmeXDyOrvlngIkmAXLeRRaKEd3nbM/atca3qVj2jAvZjZSR6sQzt+zGCa3MLgppnQtGYoldHJe2d8hDKFQE5RcC5axsCLa3F4J2qRWXTGLLVSlK6zlFKUoBSlKAoG9EEgxcjcKVlKx2ZImZdAb6qDUNJilUXe6D89WX+ICusV8tXNPTRm7s3hqJRVUcnixsbd2RD7GB/nXvXSsRgYpPnI0f6yA/eKj5d1sG1/7vGL9VXKfitiPdWT0fhmq1flFFpVt/sPhR3OMnsxEjD4OzCvKTclb9nETDyIjI/4d/tqj0k+zLrVR7oq9Knn3MlHdxKH60B+9ZB91a8u6uLHcMD+13T/kaqPTZF2LLUY/JE0refYOMXnAG+pKp/jy1rSYLEKLthpx7FDfYjMao8M12LrNB9zyqO3h/wAO/tT+Na3WlI78cyfXgkX+JRUTvBj4uA44iZrx6Zhfvr051CjJPglzi1yRlYySBRdiAPEmwqe2LuhisTZgnAjPrzAhiPFY+8f1svvq/wC7+5eGwxD2Mso/KSWJH1FHZT2gX8Sa1x6acudjKeojHjc57sXdPFYmxVOFH/mTAi4/NTvN78o86v8AsDcfDYch2BnlGoklAOU/mKBlX28/EmpuHasDEhJomIOUgSKSGzcOxAOhz9m3jpzrcrtx4YQ4OOeWU+RSvOOdWuFZSRYmxBsDe3xsfhWSODqCCNeXloftrYzMqVg8gFsxAubC55nwHnWdAKVijggEEEHUEciOlq+RyBtVINiQbG+oNiPaCCKAzryxGGRxaRFceDKCPtr1pQEV/ZvCXuMNCD4iNQfsFeLbqYU/k290sg+56m6VFImyGi3Xwqn5q/1ndh8GYivaLd/CqbrhoQfHhLf42qTpSkRZiiACygADkALCsqUqQKUpQClKUApSlAKUpQClKUApSlAKUpQClKUArEoOoHwrKlAKUpQFdG7Vk0e8vEZ1ZixVFbECchVvpfKv7IrTwm6kgB4jqTZylibK5ENm0VRe8TG9r9rmdSc8dgcYyTZWkFzIqojRr2DExBB6OZcouT110ua3cEuLzTZsw7MmTiFCmfM3CyBNQuW2bN5eZqlIEdLunJYBJAgAygKbW1a0mqntLfQCx1NmFbWB3eeOeORWUKpkuBc3VnlewBGhvICSCO7qG0K+QTG9nKJvVtxHhNjccTiZTqpW+XLc3ve2lvGZMbEhZnlbuLa8RN2/Br5dAM2Yzi50A8rGo28EmUe78zBzmWNi85BJYlszyGJn10yggAA8ieWgGWD3VdQc7i4ZCgBNkAdWcCyqNQGGijvHxN/ThY3oZb5Xym8JAHpcucX1ltw+XZv1te+xu5h8SHZsTxNY0UZnQi6yTEkqpNmKsnInQWJJFTS8EEfht05UAAlACxogAOmVUROHbKG4ZKlu9pnPZvqZ/YWAMEWQ5R25Hsl8qh3ZwBfXQG3Tl0qRpVkkgKUpUgUpSgFKUoBSlKAUpSgFKUoBSlKAUpSgFKUoBSlKAUpSgFKUoBSlKAUpSgFKUoBSlKAUpSgFKUoBSlKAUpSgFKUoBSlKAUpSgFKUoBSl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81962" name="Picture 10" descr="http://www.bbc.co.uk/schools/gcsebitesize/science/images/biplantcloning.jpg"/>
          <p:cNvPicPr>
            <a:picLocks noChangeAspect="1" noChangeArrowheads="1"/>
          </p:cNvPicPr>
          <p:nvPr/>
        </p:nvPicPr>
        <p:blipFill>
          <a:blip r:embed="rId2" cstate="print"/>
          <a:srcRect/>
          <a:stretch>
            <a:fillRect/>
          </a:stretch>
        </p:blipFill>
        <p:spPr bwMode="auto">
          <a:xfrm>
            <a:off x="1500166" y="1357298"/>
            <a:ext cx="6572296" cy="417706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light affect plant growth?</a:t>
            </a:r>
            <a:endParaRPr lang="en-GB" dirty="0"/>
          </a:p>
        </p:txBody>
      </p:sp>
      <p:sp>
        <p:nvSpPr>
          <p:cNvPr id="3" name="Content Placeholder 2"/>
          <p:cNvSpPr>
            <a:spLocks noGrp="1"/>
          </p:cNvSpPr>
          <p:nvPr>
            <p:ph idx="1"/>
          </p:nvPr>
        </p:nvSpPr>
        <p:spPr/>
        <p:txBody>
          <a:bodyPr/>
          <a:lstStyle/>
          <a:p>
            <a:pPr marL="0" indent="0">
              <a:buNone/>
            </a:pPr>
            <a:r>
              <a:rPr lang="en-GB" sz="2000" dirty="0" smtClean="0"/>
              <a:t>Plants tend to grow towards the light. This is phototropism. Plants need light to photosynthesise and so phototropism increases a plant’s chance of survival. Phototropism involves auxins. </a:t>
            </a:r>
            <a:endParaRPr lang="en-GB" sz="2000" dirty="0"/>
          </a:p>
          <a:p>
            <a:pPr marL="0" indent="0">
              <a:buNone/>
            </a:pPr>
            <a:r>
              <a:rPr lang="en-GB" sz="2000" dirty="0" smtClean="0"/>
              <a:t>If light is above, the auxins spread out evenly. The shoot grows straight up. If light comes from the side, auxins move to the shady side. Auxins make cells on the shady side grow faster. So the shoot bends towards </a:t>
            </a:r>
            <a:r>
              <a:rPr lang="en-GB" sz="2000" smtClean="0"/>
              <a:t>the light.</a:t>
            </a:r>
            <a:endParaRPr lang="en-GB" sz="2000"/>
          </a:p>
        </p:txBody>
      </p:sp>
    </p:spTree>
  </p:cSld>
  <p:clrMapOvr>
    <a:masterClrMapping/>
  </p:clrMapOvr>
</p:sld>
</file>

<file path=ppt/theme/theme1.xml><?xml version="1.0" encoding="utf-8"?>
<a:theme xmlns:a="http://schemas.openxmlformats.org/drawingml/2006/main" name="Class open house presentation">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ParentOpnHse">
      <a:majorFont>
        <a:latin typeface="Georgia"/>
        <a:ea typeface=""/>
        <a:cs typeface=""/>
      </a:majorFont>
      <a:minorFont>
        <a:latin typeface="Verdan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 open house presentation</Template>
  <TotalTime>178</TotalTime>
  <Words>1253</Words>
  <Application>Microsoft Office PowerPoint</Application>
  <PresentationFormat>On-screen Show (4:3)</PresentationFormat>
  <Paragraphs>61</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Class open house presentation</vt:lpstr>
      <vt:lpstr>B5: Growth and Development</vt:lpstr>
      <vt:lpstr>What’s inside a plant or animal?</vt:lpstr>
      <vt:lpstr>What are human cells?</vt:lpstr>
      <vt:lpstr>PowerPoint Presentation</vt:lpstr>
      <vt:lpstr>How do plants grow?</vt:lpstr>
      <vt:lpstr>PowerPoint Presentation</vt:lpstr>
      <vt:lpstr>What are cuttings?</vt:lpstr>
      <vt:lpstr>PowerPoint Presentation</vt:lpstr>
      <vt:lpstr>How does light affect plant growth?</vt:lpstr>
      <vt:lpstr>PowerPoint Presentation</vt:lpstr>
      <vt:lpstr>How does mitosis make new body cells?</vt:lpstr>
      <vt:lpstr>PowerPoint Presentation</vt:lpstr>
      <vt:lpstr>How does meiosis make new sex cells?</vt:lpstr>
      <vt:lpstr>PowerPoint Presentation</vt:lpstr>
      <vt:lpstr>Fertilisation </vt:lpstr>
      <vt:lpstr>What is in DNA? </vt:lpstr>
      <vt:lpstr>PowerPoint Presentation</vt:lpstr>
      <vt:lpstr>What is in DNA?</vt:lpstr>
      <vt:lpstr>Where do cells make protein?</vt:lpstr>
      <vt:lpstr>Why some genes are switched off?</vt:lpstr>
      <vt:lpstr>How are stem cells useful?</vt:lpstr>
      <vt:lpstr>How do clones form specialised cells?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B5: Growth and Development</dc:title>
  <dc:creator>User</dc:creator>
  <cp:lastModifiedBy>Michelle Meyers</cp:lastModifiedBy>
  <cp:revision>44</cp:revision>
  <cp:lastPrinted>1601-01-01T00:00:00Z</cp:lastPrinted>
  <dcterms:created xsi:type="dcterms:W3CDTF">2014-04-27T12:59:55Z</dcterms:created>
  <dcterms:modified xsi:type="dcterms:W3CDTF">2014-10-22T18:18:56Z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TC010706181033</vt:lpwstr>
  </property>
</Properties>
</file>