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92D8-3BE7-443C-9BA3-82C73E4BC651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293B-1E85-4F59-844F-66B9CE1FCB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58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92D8-3BE7-443C-9BA3-82C73E4BC651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293B-1E85-4F59-844F-66B9CE1FCB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91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92D8-3BE7-443C-9BA3-82C73E4BC651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293B-1E85-4F59-844F-66B9CE1FCB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0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92D8-3BE7-443C-9BA3-82C73E4BC651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293B-1E85-4F59-844F-66B9CE1FCB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00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92D8-3BE7-443C-9BA3-82C73E4BC651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293B-1E85-4F59-844F-66B9CE1FCB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0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92D8-3BE7-443C-9BA3-82C73E4BC651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293B-1E85-4F59-844F-66B9CE1FCB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06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92D8-3BE7-443C-9BA3-82C73E4BC651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293B-1E85-4F59-844F-66B9CE1FCB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90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92D8-3BE7-443C-9BA3-82C73E4BC651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293B-1E85-4F59-844F-66B9CE1FCB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11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92D8-3BE7-443C-9BA3-82C73E4BC651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293B-1E85-4F59-844F-66B9CE1FCB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59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92D8-3BE7-443C-9BA3-82C73E4BC651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293B-1E85-4F59-844F-66B9CE1FCB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44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92D8-3BE7-443C-9BA3-82C73E4BC651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293B-1E85-4F59-844F-66B9CE1FCB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49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192D8-3BE7-443C-9BA3-82C73E4BC651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E293B-1E85-4F59-844F-66B9CE1FCB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52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B6 – Brain and Mind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805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cells or sense organ?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Pain receptors – single</a:t>
            </a:r>
          </a:p>
          <a:p>
            <a:r>
              <a:rPr lang="en-GB" dirty="0" smtClean="0"/>
              <a:t>Grouped together e.g. Eye</a:t>
            </a:r>
          </a:p>
          <a:p>
            <a:r>
              <a:rPr lang="en-GB" dirty="0" smtClean="0"/>
              <a:t>Vision very important in mammals</a:t>
            </a:r>
          </a:p>
          <a:p>
            <a:r>
              <a:rPr lang="en-GB" dirty="0" smtClean="0"/>
              <a:t>3D of surroundings</a:t>
            </a:r>
          </a:p>
          <a:p>
            <a:r>
              <a:rPr lang="en-GB" dirty="0" smtClean="0"/>
              <a:t>Info about shape, movement and colour</a:t>
            </a:r>
            <a:endParaRPr lang="en-GB" dirty="0"/>
          </a:p>
        </p:txBody>
      </p:sp>
      <p:pic>
        <p:nvPicPr>
          <p:cNvPr id="5" name="Content Placeholder 4" descr="eye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00808"/>
            <a:ext cx="4248472" cy="43924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Body’s response to stimuli carried out by </a:t>
            </a:r>
            <a:r>
              <a:rPr lang="en-GB" dirty="0" err="1" smtClean="0"/>
              <a:t>effector</a:t>
            </a:r>
            <a:r>
              <a:rPr lang="en-GB" dirty="0" smtClean="0"/>
              <a:t> organs</a:t>
            </a:r>
          </a:p>
          <a:p>
            <a:r>
              <a:rPr lang="en-GB" dirty="0" smtClean="0"/>
              <a:t>Glands or muscles in </a:t>
            </a:r>
            <a:r>
              <a:rPr lang="en-GB" dirty="0" err="1" smtClean="0"/>
              <a:t>multicellular</a:t>
            </a:r>
            <a:r>
              <a:rPr lang="en-GB" dirty="0" smtClean="0"/>
              <a:t> organisms</a:t>
            </a:r>
          </a:p>
          <a:p>
            <a:r>
              <a:rPr lang="en-GB" dirty="0" smtClean="0"/>
              <a:t>Nervous and hormonal systems </a:t>
            </a:r>
            <a:r>
              <a:rPr lang="en-GB" dirty="0" err="1" smtClean="0"/>
              <a:t>devle</a:t>
            </a:r>
            <a:endParaRPr lang="en-GB" dirty="0" smtClean="0"/>
          </a:p>
          <a:p>
            <a:r>
              <a:rPr lang="en-GB" dirty="0" smtClean="0"/>
              <a:t>Complex system developed as evolved, use long and short-term responses (survival advantage)</a:t>
            </a:r>
          </a:p>
        </p:txBody>
      </p:sp>
      <p:pic>
        <p:nvPicPr>
          <p:cNvPr id="5" name="Content Placeholder 4" descr="nervous system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484784"/>
            <a:ext cx="3816424" cy="496855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Effectors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Stimuli in environment bring about change in muscles/glands.</a:t>
            </a:r>
          </a:p>
          <a:p>
            <a:r>
              <a:rPr lang="en-GB" dirty="0" smtClean="0"/>
              <a:t>Nerve impulses fast </a:t>
            </a:r>
          </a:p>
          <a:p>
            <a:r>
              <a:rPr lang="en-GB" dirty="0" smtClean="0"/>
              <a:t>Hormones slower</a:t>
            </a:r>
          </a:p>
          <a:p>
            <a:r>
              <a:rPr lang="en-GB" dirty="0" smtClean="0"/>
              <a:t>Nerve impulses cause glands to release hormones</a:t>
            </a:r>
            <a:endParaRPr lang="en-GB" dirty="0"/>
          </a:p>
        </p:txBody>
      </p:sp>
      <p:pic>
        <p:nvPicPr>
          <p:cNvPr id="5" name="Content Placeholder 4" descr="endocrine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700808"/>
            <a:ext cx="4320480" cy="475252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Nerves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Carry nerve impulses</a:t>
            </a:r>
          </a:p>
          <a:p>
            <a:r>
              <a:rPr lang="en-GB" dirty="0" smtClean="0"/>
              <a:t>Made up of neurons</a:t>
            </a:r>
          </a:p>
          <a:p>
            <a:r>
              <a:rPr lang="en-GB" dirty="0" smtClean="0"/>
              <a:t>CNS and PNS</a:t>
            </a:r>
          </a:p>
          <a:p>
            <a:r>
              <a:rPr lang="en-GB" dirty="0" smtClean="0"/>
              <a:t>Sheath</a:t>
            </a:r>
            <a:endParaRPr lang="en-GB" dirty="0"/>
          </a:p>
        </p:txBody>
      </p:sp>
      <p:pic>
        <p:nvPicPr>
          <p:cNvPr id="5" name="Content Placeholder 4" descr="neurone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772816"/>
            <a:ext cx="4032448" cy="417646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Reflex Arc</a:t>
            </a:r>
            <a:endParaRPr lang="en-GB" dirty="0"/>
          </a:p>
        </p:txBody>
      </p:sp>
      <p:pic>
        <p:nvPicPr>
          <p:cNvPr id="5" name="Content Placeholder 4" descr="reflex arc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4176464" cy="460851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Stimulus</a:t>
            </a:r>
          </a:p>
          <a:p>
            <a:r>
              <a:rPr lang="en-GB" dirty="0" smtClean="0"/>
              <a:t>Receptor</a:t>
            </a:r>
          </a:p>
          <a:p>
            <a:r>
              <a:rPr lang="en-GB" dirty="0" smtClean="0"/>
              <a:t>Sensory neuron</a:t>
            </a:r>
          </a:p>
          <a:p>
            <a:r>
              <a:rPr lang="en-GB" dirty="0" smtClean="0"/>
              <a:t>CNS (relay)</a:t>
            </a:r>
          </a:p>
          <a:p>
            <a:r>
              <a:rPr lang="en-GB" dirty="0" smtClean="0"/>
              <a:t>Motor neuron</a:t>
            </a:r>
          </a:p>
          <a:p>
            <a:r>
              <a:rPr lang="en-GB" dirty="0" err="1" smtClean="0"/>
              <a:t>Effector</a:t>
            </a:r>
            <a:r>
              <a:rPr lang="en-GB" dirty="0" smtClean="0"/>
              <a:t> </a:t>
            </a:r>
          </a:p>
          <a:p>
            <a:r>
              <a:rPr lang="en-GB" dirty="0" smtClean="0"/>
              <a:t>Response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Nerve Impulses and Synapses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Nerve impulses travel at 400m/s. </a:t>
            </a:r>
          </a:p>
          <a:p>
            <a:r>
              <a:rPr lang="en-GB" sz="4000" dirty="0" smtClean="0"/>
              <a:t>Quick response</a:t>
            </a:r>
          </a:p>
          <a:p>
            <a:r>
              <a:rPr lang="en-GB" sz="4000" dirty="0" smtClean="0"/>
              <a:t>Synapses are the gap between the nerves</a:t>
            </a:r>
            <a:endParaRPr lang="en-GB" sz="4000" dirty="0"/>
          </a:p>
        </p:txBody>
      </p:sp>
      <p:pic>
        <p:nvPicPr>
          <p:cNvPr id="5" name="Content Placeholder 4" descr="synaps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844824"/>
            <a:ext cx="4248472" cy="460851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How do nerve impulses travel?</a:t>
            </a:r>
            <a:endParaRPr lang="en-GB" b="1" u="sng" dirty="0"/>
          </a:p>
        </p:txBody>
      </p:sp>
      <p:pic>
        <p:nvPicPr>
          <p:cNvPr id="5" name="Content Placeholder 4" descr="process at synaps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4248472" cy="47525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Nerve impulses cannot jump a synapse</a:t>
            </a:r>
          </a:p>
          <a:p>
            <a:r>
              <a:rPr lang="en-GB" sz="3200" dirty="0" smtClean="0"/>
              <a:t>Chemicals called transmitter substances used to pass the impulse from one neuron to another.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How does it happen?</a:t>
            </a:r>
            <a:endParaRPr lang="en-GB" b="1" u="sng" dirty="0"/>
          </a:p>
        </p:txBody>
      </p:sp>
      <p:pic>
        <p:nvPicPr>
          <p:cNvPr id="5" name="Content Placeholder 4" descr="process at synaps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4464496" cy="496855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1) Nerve impulse arrives at synapse</a:t>
            </a:r>
          </a:p>
          <a:p>
            <a:r>
              <a:rPr lang="en-GB" dirty="0" smtClean="0"/>
              <a:t>2) Chemical released from sensory neuron; diffuses across synapse. Molecules are correct shape to fit receptor molecules in membrane of motor neuron</a:t>
            </a:r>
          </a:p>
          <a:p>
            <a:r>
              <a:rPr lang="en-GB" dirty="0" smtClean="0"/>
              <a:t>3) Nerve impulse stimulated in motor neuron. Chemical is then absorbed back into the sensory neuron to be used again.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Slower?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gap at a synapse is only 20nm wide. The chemical travels across this gap in a very short time.</a:t>
            </a:r>
          </a:p>
          <a:p>
            <a:r>
              <a:rPr lang="en-GB" dirty="0" smtClean="0"/>
              <a:t>They do slow down nerve impulses by about 15m/s.</a:t>
            </a:r>
          </a:p>
          <a:p>
            <a:r>
              <a:rPr lang="en-GB" dirty="0" smtClean="0"/>
              <a:t>Still travels through your body at incredible speed.</a:t>
            </a:r>
            <a:endParaRPr lang="en-GB" dirty="0"/>
          </a:p>
        </p:txBody>
      </p:sp>
      <p:pic>
        <p:nvPicPr>
          <p:cNvPr id="5" name="Content Placeholder 4" descr="synapse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484784"/>
            <a:ext cx="4320480" cy="496855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Serotonin</a:t>
            </a:r>
            <a:endParaRPr lang="en-GB" b="1" u="sng" dirty="0"/>
          </a:p>
        </p:txBody>
      </p:sp>
      <p:pic>
        <p:nvPicPr>
          <p:cNvPr id="5" name="Content Placeholder 4" descr="cat silly grin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4320480" cy="496855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Serotonin released at one type of synapse in the brain.</a:t>
            </a:r>
          </a:p>
          <a:p>
            <a:r>
              <a:rPr lang="en-GB" dirty="0" smtClean="0"/>
              <a:t>Feelings of pleasure – important response for survival</a:t>
            </a:r>
          </a:p>
          <a:p>
            <a:r>
              <a:rPr lang="en-GB" dirty="0" smtClean="0"/>
              <a:t>Nice-tasting food/keep eating</a:t>
            </a:r>
          </a:p>
          <a:p>
            <a:r>
              <a:rPr lang="en-GB" dirty="0" smtClean="0"/>
              <a:t>Lack of serotonin linked to depression (1 in 5 people)</a:t>
            </a:r>
          </a:p>
          <a:p>
            <a:r>
              <a:rPr lang="en-GB" dirty="0" smtClean="0"/>
              <a:t>Prozac blocks the re-uptake of serotonin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Response</a:t>
            </a:r>
          </a:p>
          <a:p>
            <a:r>
              <a:rPr lang="en-GB" dirty="0" smtClean="0"/>
              <a:t>Stimulus</a:t>
            </a:r>
          </a:p>
          <a:p>
            <a:r>
              <a:rPr lang="en-GB" dirty="0" smtClean="0"/>
              <a:t>Behaviour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00" y="1340768"/>
            <a:ext cx="432048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686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en-GB" b="1" u="sng" dirty="0" smtClean="0"/>
              <a:t>Drugs....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Prozac is an anti-depressant drug</a:t>
            </a:r>
          </a:p>
          <a:p>
            <a:r>
              <a:rPr lang="en-GB" dirty="0" smtClean="0"/>
              <a:t>Causes serotonin concentration to build up in the synapses in the brain</a:t>
            </a:r>
          </a:p>
          <a:p>
            <a:r>
              <a:rPr lang="en-GB" dirty="0" smtClean="0"/>
              <a:t>May feel less unhappy</a:t>
            </a:r>
          </a:p>
          <a:p>
            <a:r>
              <a:rPr lang="en-GB" dirty="0" smtClean="0"/>
              <a:t>Can have unwanted side effects</a:t>
            </a:r>
            <a:endParaRPr lang="en-GB" dirty="0"/>
          </a:p>
        </p:txBody>
      </p:sp>
      <p:pic>
        <p:nvPicPr>
          <p:cNvPr id="5" name="Content Placeholder 4" descr="prozac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628800"/>
            <a:ext cx="4536503" cy="475252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Ecstasy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MDMA</a:t>
            </a:r>
          </a:p>
          <a:p>
            <a:r>
              <a:rPr lang="en-GB" dirty="0" err="1" smtClean="0"/>
              <a:t>Empathogenic</a:t>
            </a:r>
            <a:endParaRPr lang="en-GB" dirty="0" smtClean="0"/>
          </a:p>
          <a:p>
            <a:r>
              <a:rPr lang="en-GB" dirty="0" smtClean="0"/>
              <a:t>Long-term destroys synapses in the brain</a:t>
            </a:r>
          </a:p>
          <a:p>
            <a:r>
              <a:rPr lang="en-GB" dirty="0" smtClean="0"/>
              <a:t>Permanent anxiety and depression, poor attention span and memory.</a:t>
            </a:r>
          </a:p>
          <a:p>
            <a:r>
              <a:rPr lang="en-GB" dirty="0" smtClean="0"/>
              <a:t>Interferes with temp control</a:t>
            </a:r>
          </a:p>
          <a:p>
            <a:r>
              <a:rPr lang="en-GB" dirty="0" smtClean="0"/>
              <a:t>Affects ADH</a:t>
            </a:r>
            <a:endParaRPr lang="en-GB" dirty="0"/>
          </a:p>
        </p:txBody>
      </p:sp>
      <p:pic>
        <p:nvPicPr>
          <p:cNvPr id="5" name="Content Placeholder 4" descr="md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412776"/>
            <a:ext cx="4608512" cy="518457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Beta Blockers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Angina</a:t>
            </a:r>
          </a:p>
          <a:p>
            <a:r>
              <a:rPr lang="en-GB" dirty="0" smtClean="0"/>
              <a:t>Stressed or excited</a:t>
            </a:r>
          </a:p>
          <a:p>
            <a:r>
              <a:rPr lang="en-GB" dirty="0" smtClean="0"/>
              <a:t>Nerve impulses stimulate heart to speed up</a:t>
            </a:r>
          </a:p>
          <a:p>
            <a:r>
              <a:rPr lang="en-GB" dirty="0" smtClean="0"/>
              <a:t>Leaves heart muscle starved of oxygen</a:t>
            </a:r>
          </a:p>
          <a:p>
            <a:r>
              <a:rPr lang="en-GB" dirty="0" smtClean="0"/>
              <a:t>Betas reduce transmission of impulses across synapses.</a:t>
            </a:r>
            <a:endParaRPr lang="en-GB" dirty="0"/>
          </a:p>
        </p:txBody>
      </p:sp>
      <p:pic>
        <p:nvPicPr>
          <p:cNvPr id="5" name="Content Placeholder 4" descr="beta blocker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628800"/>
            <a:ext cx="4320480" cy="482453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Neuroscience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Neuroscientists</a:t>
            </a:r>
          </a:p>
          <a:p>
            <a:r>
              <a:rPr lang="en-GB" dirty="0" smtClean="0"/>
              <a:t>Complex nervous and hormonal communication systems only developed once </a:t>
            </a:r>
            <a:r>
              <a:rPr lang="en-GB" dirty="0" err="1" smtClean="0"/>
              <a:t>multicellular</a:t>
            </a:r>
            <a:r>
              <a:rPr lang="en-GB" dirty="0" smtClean="0"/>
              <a:t> organisms evolved.</a:t>
            </a:r>
          </a:p>
          <a:p>
            <a:r>
              <a:rPr lang="en-GB" dirty="0" smtClean="0"/>
              <a:t>Specialised tissues and organs to carry out communication processes</a:t>
            </a:r>
            <a:endParaRPr lang="en-GB" dirty="0"/>
          </a:p>
        </p:txBody>
      </p:sp>
      <p:pic>
        <p:nvPicPr>
          <p:cNvPr id="5" name="Content Placeholder 4" descr="neuroscience brai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412776"/>
            <a:ext cx="4320479" cy="511256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Simple animals</a:t>
            </a:r>
            <a:endParaRPr lang="en-GB" b="1" u="sng" dirty="0"/>
          </a:p>
        </p:txBody>
      </p:sp>
      <p:pic>
        <p:nvPicPr>
          <p:cNvPr id="5" name="Content Placeholder 4" descr="flatworm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320480" cy="482453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Simple animals have a larger mass of neurons at one end of their body – the head end.</a:t>
            </a:r>
          </a:p>
          <a:p>
            <a:r>
              <a:rPr lang="en-GB" dirty="0" smtClean="0"/>
              <a:t>This end reaches new places first. Neurons act as a simple brain.</a:t>
            </a:r>
          </a:p>
          <a:p>
            <a:r>
              <a:rPr lang="en-GB" dirty="0" smtClean="0"/>
              <a:t>Process information coming from the receptors at the head end.</a:t>
            </a:r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Complex animals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Complex behaviour needs a bigger brain</a:t>
            </a:r>
          </a:p>
          <a:p>
            <a:r>
              <a:rPr lang="en-GB" sz="3200" dirty="0" smtClean="0"/>
              <a:t>Brain made of billions of neurons</a:t>
            </a:r>
          </a:p>
          <a:p>
            <a:r>
              <a:rPr lang="en-GB" sz="3200" dirty="0" smtClean="0"/>
              <a:t>Many areas carrying out one or more specific functions</a:t>
            </a:r>
          </a:p>
          <a:p>
            <a:r>
              <a:rPr lang="en-GB" sz="3200" dirty="0" smtClean="0"/>
              <a:t>Learn from experience</a:t>
            </a:r>
            <a:endParaRPr lang="en-GB" sz="3200" dirty="0"/>
          </a:p>
        </p:txBody>
      </p:sp>
      <p:pic>
        <p:nvPicPr>
          <p:cNvPr id="5" name="Content Placeholder 4" descr="homunculu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484784"/>
            <a:ext cx="4176464" cy="489654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Cerebral Cortex</a:t>
            </a:r>
            <a:endParaRPr lang="en-GB" b="1" u="sng" dirty="0"/>
          </a:p>
        </p:txBody>
      </p:sp>
      <p:pic>
        <p:nvPicPr>
          <p:cNvPr id="5" name="Content Placeholder 4" descr="cerebral corte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4536504" cy="51845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Highly folded</a:t>
            </a:r>
          </a:p>
          <a:p>
            <a:r>
              <a:rPr lang="en-GB" sz="4000" dirty="0" smtClean="0"/>
              <a:t>5mm thick</a:t>
            </a:r>
          </a:p>
          <a:p>
            <a:r>
              <a:rPr lang="en-GB" sz="4000" dirty="0" smtClean="0"/>
              <a:t>Total area 0.5m</a:t>
            </a:r>
            <a:r>
              <a:rPr lang="en-GB" sz="4000" baseline="30000" dirty="0" smtClean="0"/>
              <a:t>2</a:t>
            </a:r>
          </a:p>
          <a:p>
            <a:r>
              <a:rPr lang="en-GB" sz="4000" dirty="0" smtClean="0"/>
              <a:t>Different regions responsible for functions</a:t>
            </a:r>
            <a:endParaRPr lang="en-GB" sz="4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The conscious mind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Consciousness – when you are awake you are aware of yourself and your surroundings</a:t>
            </a:r>
          </a:p>
          <a:p>
            <a:r>
              <a:rPr lang="en-GB" dirty="0" smtClean="0"/>
              <a:t>Happens in the cerebral cortex</a:t>
            </a:r>
          </a:p>
          <a:p>
            <a:r>
              <a:rPr lang="en-GB" dirty="0" smtClean="0"/>
              <a:t>Also responsible for intelligence, language and memory</a:t>
            </a:r>
          </a:p>
          <a:p>
            <a:r>
              <a:rPr lang="en-GB" dirty="0" smtClean="0"/>
              <a:t>Thoughts and feelings (mind)</a:t>
            </a:r>
          </a:p>
          <a:p>
            <a:r>
              <a:rPr lang="en-GB" dirty="0" smtClean="0"/>
              <a:t>Large in humans compared to most mammals</a:t>
            </a:r>
            <a:endParaRPr lang="en-GB" dirty="0"/>
          </a:p>
        </p:txBody>
      </p:sp>
      <p:pic>
        <p:nvPicPr>
          <p:cNvPr id="5" name="Content Placeholder 4" descr="inner mi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628800"/>
            <a:ext cx="4392488" cy="475252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Wilder Penfield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1940’s</a:t>
            </a:r>
          </a:p>
          <a:p>
            <a:r>
              <a:rPr lang="en-GB" dirty="0" smtClean="0"/>
              <a:t>Canadian brain surgeon</a:t>
            </a:r>
          </a:p>
          <a:p>
            <a:r>
              <a:rPr lang="en-GB" dirty="0" smtClean="0"/>
              <a:t>Patients who had epilepsy</a:t>
            </a:r>
          </a:p>
          <a:p>
            <a:r>
              <a:rPr lang="en-GB" dirty="0" smtClean="0"/>
              <a:t>Applied electricity to surface areas of brain to find problem areas</a:t>
            </a:r>
          </a:p>
          <a:p>
            <a:r>
              <a:rPr lang="en-GB" dirty="0" smtClean="0"/>
              <a:t>No pain receptors in brain</a:t>
            </a:r>
          </a:p>
          <a:p>
            <a:r>
              <a:rPr lang="en-GB" dirty="0" smtClean="0"/>
              <a:t>Watched for movement</a:t>
            </a:r>
            <a:endParaRPr lang="en-GB" dirty="0"/>
          </a:p>
        </p:txBody>
      </p:sp>
      <p:pic>
        <p:nvPicPr>
          <p:cNvPr id="5" name="Content Placeholder 4" descr="mapping motor cortex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628800"/>
            <a:ext cx="4248472" cy="468052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Injured brains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Scientists study brains partly destroyed by injury</a:t>
            </a:r>
          </a:p>
          <a:p>
            <a:r>
              <a:rPr lang="en-GB" sz="3600" dirty="0" smtClean="0"/>
              <a:t>Strokes</a:t>
            </a:r>
          </a:p>
          <a:p>
            <a:r>
              <a:rPr lang="en-GB" sz="3600" dirty="0" smtClean="0"/>
              <a:t>Injured soldiers</a:t>
            </a:r>
          </a:p>
          <a:p>
            <a:r>
              <a:rPr lang="en-GB" sz="3600" dirty="0" smtClean="0"/>
              <a:t>Research how the brain functions</a:t>
            </a:r>
            <a:endParaRPr lang="en-GB" sz="3600" dirty="0"/>
          </a:p>
        </p:txBody>
      </p:sp>
      <p:pic>
        <p:nvPicPr>
          <p:cNvPr id="5" name="Content Placeholder 4" descr="stroke brain sca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628800"/>
            <a:ext cx="4536504" cy="489654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Reflex 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Simple reflex response</a:t>
            </a:r>
          </a:p>
          <a:p>
            <a:r>
              <a:rPr lang="en-GB" dirty="0" smtClean="0"/>
              <a:t>Involuntary</a:t>
            </a:r>
          </a:p>
          <a:p>
            <a:r>
              <a:rPr lang="en-GB" dirty="0" err="1" smtClean="0"/>
              <a:t>Eg</a:t>
            </a:r>
            <a:r>
              <a:rPr lang="en-GB" dirty="0" smtClean="0"/>
              <a:t> </a:t>
            </a:r>
            <a:r>
              <a:rPr lang="en-GB" dirty="0" err="1" smtClean="0"/>
              <a:t>E.Coli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Find food, shelter or a mate</a:t>
            </a:r>
          </a:p>
          <a:p>
            <a:r>
              <a:rPr lang="en-GB" dirty="0" smtClean="0"/>
              <a:t>Escape from predators</a:t>
            </a:r>
          </a:p>
          <a:p>
            <a:r>
              <a:rPr lang="en-GB" dirty="0" smtClean="0"/>
              <a:t>Avoid harmful environments – temps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10445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717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Brain Imaging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MRI – Magnetic Resonance Imaging</a:t>
            </a:r>
          </a:p>
          <a:p>
            <a:r>
              <a:rPr lang="en-GB" dirty="0" smtClean="0"/>
              <a:t>Brain structure and function</a:t>
            </a:r>
          </a:p>
          <a:p>
            <a:r>
              <a:rPr lang="en-GB" dirty="0" smtClean="0"/>
              <a:t>Tasks provide info on parts of the brain most active</a:t>
            </a:r>
          </a:p>
          <a:p>
            <a:r>
              <a:rPr lang="en-GB" dirty="0" err="1" smtClean="0"/>
              <a:t>fMRI</a:t>
            </a:r>
            <a:r>
              <a:rPr lang="en-GB" dirty="0" smtClean="0"/>
              <a:t> – functional MRI scans</a:t>
            </a:r>
          </a:p>
          <a:p>
            <a:r>
              <a:rPr lang="en-GB" dirty="0" smtClean="0"/>
              <a:t>Active parts of the brain have a higher flow of blood</a:t>
            </a:r>
          </a:p>
          <a:p>
            <a:endParaRPr lang="en-GB" dirty="0"/>
          </a:p>
        </p:txBody>
      </p:sp>
      <p:pic>
        <p:nvPicPr>
          <p:cNvPr id="5" name="Content Placeholder 4" descr="fmri sca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556792"/>
            <a:ext cx="4320480" cy="4824536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Learned Behaviour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Born with reflexes to help her stay alive</a:t>
            </a:r>
          </a:p>
          <a:p>
            <a:r>
              <a:rPr lang="en-GB" dirty="0" smtClean="0"/>
              <a:t>Much behaviour – how to hunt or get on with other lions in the pride she will learn from her mother – Learnt behaviour</a:t>
            </a:r>
          </a:p>
          <a:p>
            <a:r>
              <a:rPr lang="en-GB" dirty="0" smtClean="0"/>
              <a:t>New behaviour by experiences important for survival</a:t>
            </a:r>
          </a:p>
          <a:p>
            <a:r>
              <a:rPr lang="en-GB" dirty="0" smtClean="0"/>
              <a:t>Can change behaviour if environment changes</a:t>
            </a:r>
          </a:p>
        </p:txBody>
      </p:sp>
      <p:pic>
        <p:nvPicPr>
          <p:cNvPr id="5" name="Content Placeholder 4" descr="lioness and cub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628800"/>
            <a:ext cx="4320480" cy="4968552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Pavlov’s Dog</a:t>
            </a:r>
            <a:endParaRPr lang="en-GB" b="1" u="sng" dirty="0"/>
          </a:p>
        </p:txBody>
      </p:sp>
      <p:pic>
        <p:nvPicPr>
          <p:cNvPr id="5" name="Content Placeholder 4" descr="pavlovs-dog121510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495800" cy="489654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Salivation when he sees food.</a:t>
            </a:r>
          </a:p>
          <a:p>
            <a:r>
              <a:rPr lang="en-GB" dirty="0" smtClean="0"/>
              <a:t>Food is the stimulus, salivation the response</a:t>
            </a:r>
          </a:p>
          <a:p>
            <a:r>
              <a:rPr lang="en-GB" dirty="0" smtClean="0"/>
              <a:t>Pavlov rang a bell whilst the dog was eating its food</a:t>
            </a:r>
          </a:p>
          <a:p>
            <a:r>
              <a:rPr lang="en-GB" dirty="0" smtClean="0"/>
              <a:t>After a while the dog salivated whilst the bell rang, but no food was present</a:t>
            </a:r>
          </a:p>
          <a:p>
            <a:r>
              <a:rPr lang="en-GB" dirty="0" smtClean="0"/>
              <a:t>Conditioned reflex</a:t>
            </a:r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Conditioning aids survival</a:t>
            </a:r>
            <a:endParaRPr lang="en-GB" b="1" u="sng" dirty="0"/>
          </a:p>
        </p:txBody>
      </p:sp>
      <p:pic>
        <p:nvPicPr>
          <p:cNvPr id="5" name="Content Placeholder 4" descr="bitter caterpillar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4392488" cy="511256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Bitter tasting caterpillars are usually brightly coloured</a:t>
            </a:r>
          </a:p>
          <a:p>
            <a:r>
              <a:rPr lang="en-GB" sz="3200" dirty="0" smtClean="0"/>
              <a:t>Birds learn bright colours mean nasty taste</a:t>
            </a:r>
          </a:p>
          <a:p>
            <a:r>
              <a:rPr lang="en-GB" sz="3200" dirty="0" smtClean="0"/>
              <a:t>Hoverflies</a:t>
            </a:r>
            <a:endParaRPr lang="en-GB" sz="3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Conscious control of reflexes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Most human reflex arcs co-ordinated by the spinal cord. Only reflexes with receptors on the head are co-ordinated by the brain</a:t>
            </a:r>
          </a:p>
          <a:p>
            <a:r>
              <a:rPr lang="en-GB" dirty="0" smtClean="0"/>
              <a:t>Reflex responses happen automatically – designed to help you survive</a:t>
            </a:r>
            <a:endParaRPr lang="en-GB" dirty="0"/>
          </a:p>
        </p:txBody>
      </p:sp>
      <p:pic>
        <p:nvPicPr>
          <p:cNvPr id="5" name="Content Placeholder 4" descr="run away from far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484784"/>
            <a:ext cx="4320480" cy="504056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Conscious control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Some reflexes can be modified by conscious control</a:t>
            </a:r>
          </a:p>
          <a:p>
            <a:r>
              <a:rPr lang="en-GB" dirty="0" smtClean="0"/>
              <a:t>Hot plate – want to drop it but because dinner is on it, consciously overcome it and put it </a:t>
            </a:r>
            <a:r>
              <a:rPr lang="en-GB" smtClean="0"/>
              <a:t>down safely.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Social behaviour is learnt as humans develop</a:t>
            </a:r>
          </a:p>
          <a:p>
            <a:r>
              <a:rPr lang="en-GB" dirty="0" smtClean="0"/>
              <a:t>Humans made tools and language meant they could communicate</a:t>
            </a:r>
          </a:p>
          <a:p>
            <a:r>
              <a:rPr lang="en-GB" dirty="0" smtClean="0"/>
              <a:t>This gives them a survival advantage</a:t>
            </a:r>
            <a:endParaRPr lang="en-GB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Making ethical decisions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Our knowledge of the brain has come from experimenting on animals and humans in the past.</a:t>
            </a:r>
          </a:p>
          <a:p>
            <a:r>
              <a:rPr lang="en-GB" dirty="0" smtClean="0"/>
              <a:t>Allowed us to improve theories about human learning and develop treatments for diseases and injuries.</a:t>
            </a:r>
          </a:p>
          <a:p>
            <a:r>
              <a:rPr lang="en-GB" dirty="0" smtClean="0"/>
              <a:t>Some people think testing on animals is acceptable, others think that tampering with a vertebrate’s brain is unacceptable.</a:t>
            </a:r>
            <a:endParaRPr lang="en-GB" dirty="0"/>
          </a:p>
        </p:txBody>
      </p:sp>
      <p:pic>
        <p:nvPicPr>
          <p:cNvPr id="7" name="Content Placeholder 6" descr="animal testing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484784"/>
            <a:ext cx="4320480" cy="504056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Ill Patients...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Scientists have learned a lot about the brain from studying mental health patients, is it fair to experiment on epileptic patients?</a:t>
            </a:r>
          </a:p>
          <a:p>
            <a:r>
              <a:rPr lang="en-GB" dirty="0" smtClean="0"/>
              <a:t>Soldiers?</a:t>
            </a:r>
          </a:p>
          <a:p>
            <a:r>
              <a:rPr lang="en-GB" dirty="0" smtClean="0"/>
              <a:t>FMRI allows this without experimentation</a:t>
            </a:r>
            <a:endParaRPr lang="en-GB" dirty="0"/>
          </a:p>
        </p:txBody>
      </p:sp>
      <p:pic>
        <p:nvPicPr>
          <p:cNvPr id="5" name="Content Placeholder 4" descr="thinks of sleep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628800"/>
            <a:ext cx="4320479" cy="4896544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Learning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Neurons connected together to form ‘pathways.’</a:t>
            </a:r>
          </a:p>
          <a:p>
            <a:r>
              <a:rPr lang="en-GB" dirty="0" smtClean="0"/>
              <a:t>First time impulses make new connections. New experiences, new neuron pathways</a:t>
            </a:r>
          </a:p>
          <a:p>
            <a:r>
              <a:rPr lang="en-GB" dirty="0" smtClean="0"/>
              <a:t>If experience repeated or stimulus strong, repetition – strengthened pathways, easier travelling, response becomes easier</a:t>
            </a:r>
            <a:endParaRPr lang="en-GB" dirty="0"/>
          </a:p>
        </p:txBody>
      </p:sp>
      <p:pic>
        <p:nvPicPr>
          <p:cNvPr id="5" name="Content Placeholder 4" descr="neuron pathway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700808"/>
            <a:ext cx="4104455" cy="4536503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Babies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Develop nerve pathways very quickly</a:t>
            </a:r>
          </a:p>
          <a:p>
            <a:r>
              <a:rPr lang="en-GB" dirty="0" smtClean="0"/>
              <a:t>Can develop all your life but become slower</a:t>
            </a:r>
          </a:p>
          <a:p>
            <a:r>
              <a:rPr lang="en-GB" dirty="0" smtClean="0"/>
              <a:t>Repetition helps strengthen pathways – skills</a:t>
            </a:r>
          </a:p>
          <a:p>
            <a:r>
              <a:rPr lang="en-GB" dirty="0" smtClean="0"/>
              <a:t>Language – 8 years</a:t>
            </a:r>
            <a:endParaRPr lang="en-GB" dirty="0"/>
          </a:p>
        </p:txBody>
      </p:sp>
      <p:pic>
        <p:nvPicPr>
          <p:cNvPr id="5" name="Content Placeholder 4" descr="gymnas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628800"/>
            <a:ext cx="4248472" cy="482453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Complex Behaviour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Mammals, birds and fish have simple reflexes</a:t>
            </a:r>
          </a:p>
          <a:p>
            <a:r>
              <a:rPr lang="en-GB" dirty="0" smtClean="0"/>
              <a:t>Includes reflex responses altered by experience</a:t>
            </a:r>
          </a:p>
          <a:p>
            <a:r>
              <a:rPr lang="en-GB" dirty="0" smtClean="0"/>
              <a:t>Make conscious decisions</a:t>
            </a:r>
          </a:p>
          <a:p>
            <a:r>
              <a:rPr lang="en-GB" dirty="0" smtClean="0"/>
              <a:t>More likely to survive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17646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5867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Feral Children</a:t>
            </a:r>
            <a:endParaRPr lang="en-GB" b="1" u="sng" dirty="0"/>
          </a:p>
        </p:txBody>
      </p:sp>
      <p:pic>
        <p:nvPicPr>
          <p:cNvPr id="5" name="Content Placeholder 4" descr="feral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4104456" cy="468051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Most cannot learn more than a few words if they stay feral past the age of language communication</a:t>
            </a:r>
            <a:endParaRPr lang="en-GB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Memory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Ability to store and retrieve information</a:t>
            </a:r>
          </a:p>
          <a:p>
            <a:r>
              <a:rPr lang="en-GB" dirty="0" smtClean="0"/>
              <a:t>Short-term memory lasts for approx 30 </a:t>
            </a:r>
            <a:r>
              <a:rPr lang="en-GB" dirty="0" err="1" smtClean="0"/>
              <a:t>secs</a:t>
            </a:r>
            <a:endParaRPr lang="en-GB" dirty="0" smtClean="0"/>
          </a:p>
          <a:p>
            <a:r>
              <a:rPr lang="en-GB" dirty="0" smtClean="0"/>
              <a:t>- sentences</a:t>
            </a:r>
          </a:p>
          <a:p>
            <a:r>
              <a:rPr lang="en-GB" dirty="0" smtClean="0"/>
              <a:t>Long-term memory (songs)</a:t>
            </a:r>
          </a:p>
          <a:p>
            <a:r>
              <a:rPr lang="en-GB" dirty="0" smtClean="0"/>
              <a:t>Verbal memory – any info you store about words and language</a:t>
            </a:r>
            <a:endParaRPr lang="en-GB" dirty="0"/>
          </a:p>
        </p:txBody>
      </p:sp>
      <p:pic>
        <p:nvPicPr>
          <p:cNvPr id="5" name="Content Placeholder 4" descr="goldfis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556792"/>
            <a:ext cx="4392488" cy="4968551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Losing memory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Alzheimer’s disease – suffer severe short-term memory loss. Cannot remember what day it is or follow simple instructions. Can still remember childhood clearly.</a:t>
            </a:r>
          </a:p>
          <a:p>
            <a:r>
              <a:rPr lang="en-GB" dirty="0" smtClean="0"/>
              <a:t>Can lose long-term memory because of disease or damage.</a:t>
            </a:r>
          </a:p>
          <a:p>
            <a:r>
              <a:rPr lang="en-GB" dirty="0" smtClean="0"/>
              <a:t>Shows the two must work separately</a:t>
            </a:r>
            <a:endParaRPr lang="en-GB" dirty="0"/>
          </a:p>
        </p:txBody>
      </p:sp>
      <p:pic>
        <p:nvPicPr>
          <p:cNvPr id="5" name="Content Placeholder 4" descr="memory box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628800"/>
            <a:ext cx="4032448" cy="468052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Sensory Memory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Each little image of the sparkler is stored separately for a short while</a:t>
            </a:r>
          </a:p>
          <a:p>
            <a:r>
              <a:rPr lang="en-GB" sz="4000" dirty="0" smtClean="0"/>
              <a:t>Same occurs with sound</a:t>
            </a:r>
            <a:endParaRPr lang="en-GB" sz="4000" dirty="0"/>
          </a:p>
        </p:txBody>
      </p:sp>
      <p:pic>
        <p:nvPicPr>
          <p:cNvPr id="5" name="Content Placeholder 4" descr="amy sparkl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72816"/>
            <a:ext cx="4320480" cy="4464495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Short-Term Memory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More than seven letters in a row – excellent short-term memory</a:t>
            </a:r>
          </a:p>
          <a:p>
            <a:r>
              <a:rPr lang="en-GB" sz="4000" dirty="0" smtClean="0"/>
              <a:t>Chunking helps to remember more.</a:t>
            </a:r>
          </a:p>
          <a:p>
            <a:endParaRPr lang="en-GB" sz="4000" dirty="0"/>
          </a:p>
        </p:txBody>
      </p:sp>
      <p:pic>
        <p:nvPicPr>
          <p:cNvPr id="5" name="Content Placeholder 4" descr="my-short-term-memory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484784"/>
            <a:ext cx="4392488" cy="504056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Models of Memory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How the neurons in the brain work to give you your memory</a:t>
            </a:r>
          </a:p>
          <a:p>
            <a:r>
              <a:rPr lang="en-GB" dirty="0" smtClean="0"/>
              <a:t>Multi-store model</a:t>
            </a:r>
          </a:p>
          <a:p>
            <a:r>
              <a:rPr lang="en-GB" dirty="0" smtClean="0"/>
              <a:t>List of words – usually get the first few an the last few correct</a:t>
            </a:r>
          </a:p>
          <a:p>
            <a:r>
              <a:rPr lang="en-GB" dirty="0" smtClean="0"/>
              <a:t>Use of sensory, short-term and long-term memory</a:t>
            </a:r>
            <a:endParaRPr lang="en-GB" dirty="0"/>
          </a:p>
        </p:txBody>
      </p:sp>
      <p:pic>
        <p:nvPicPr>
          <p:cNvPr id="5" name="Content Placeholder 4" descr="multi-store-model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772816"/>
            <a:ext cx="4392488" cy="3528392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Rehearsal and long-term memory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Repetition of info</a:t>
            </a:r>
          </a:p>
          <a:p>
            <a:r>
              <a:rPr lang="en-GB" dirty="0" smtClean="0"/>
              <a:t>Moves info from short-term to long-term</a:t>
            </a:r>
          </a:p>
          <a:p>
            <a:r>
              <a:rPr lang="en-GB" dirty="0" smtClean="0"/>
              <a:t>Working memory model</a:t>
            </a:r>
          </a:p>
          <a:p>
            <a:r>
              <a:rPr lang="en-GB" dirty="0" err="1" smtClean="0"/>
              <a:t>Craik</a:t>
            </a:r>
            <a:r>
              <a:rPr lang="en-GB" dirty="0" smtClean="0"/>
              <a:t> and Lockhart 1972</a:t>
            </a:r>
          </a:p>
          <a:p>
            <a:r>
              <a:rPr lang="en-GB" dirty="0" smtClean="0"/>
              <a:t>Process more deeply/link stimulus</a:t>
            </a:r>
          </a:p>
          <a:p>
            <a:r>
              <a:rPr lang="en-GB" dirty="0" smtClean="0"/>
              <a:t>Active working memory</a:t>
            </a:r>
            <a:endParaRPr lang="en-GB" dirty="0"/>
          </a:p>
        </p:txBody>
      </p:sp>
      <p:pic>
        <p:nvPicPr>
          <p:cNvPr id="5" name="Content Placeholder 4" descr="actors learning line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772816"/>
            <a:ext cx="4104456" cy="468052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reflexes in humans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Survival</a:t>
            </a:r>
          </a:p>
          <a:p>
            <a:r>
              <a:rPr lang="en-GB" dirty="0" smtClean="0"/>
              <a:t>Gag</a:t>
            </a:r>
          </a:p>
          <a:p>
            <a:r>
              <a:rPr lang="en-GB" dirty="0" smtClean="0"/>
              <a:t>Pupil</a:t>
            </a:r>
          </a:p>
          <a:p>
            <a:endParaRPr lang="en-GB" dirty="0"/>
          </a:p>
          <a:p>
            <a:r>
              <a:rPr lang="en-GB" dirty="0" smtClean="0"/>
              <a:t>Innate (inherited through genes)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17646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458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Newborn</a:t>
            </a:r>
            <a:r>
              <a:rPr lang="en-GB" dirty="0" smtClean="0"/>
              <a:t> Reflexes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Present for a short while at birth</a:t>
            </a:r>
          </a:p>
          <a:p>
            <a:r>
              <a:rPr lang="en-GB" dirty="0" smtClean="0"/>
              <a:t>Altered by experience</a:t>
            </a:r>
          </a:p>
          <a:p>
            <a:r>
              <a:rPr lang="en-GB" dirty="0" smtClean="0"/>
              <a:t>Sometimes missing</a:t>
            </a:r>
          </a:p>
          <a:p>
            <a:endParaRPr lang="en-GB" dirty="0"/>
          </a:p>
          <a:p>
            <a:r>
              <a:rPr lang="en-GB" dirty="0" smtClean="0"/>
              <a:t>Stepping; grasping; startle, sucking, swimming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39248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73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Sudden Infant Death Syndrome</a:t>
            </a:r>
          </a:p>
          <a:p>
            <a:r>
              <a:rPr lang="en-GB" dirty="0" smtClean="0"/>
              <a:t>Cot death</a:t>
            </a:r>
          </a:p>
          <a:p>
            <a:r>
              <a:rPr lang="en-GB" dirty="0" smtClean="0"/>
              <a:t>0.7 in 1000</a:t>
            </a:r>
          </a:p>
          <a:p>
            <a:r>
              <a:rPr lang="en-GB" dirty="0" smtClean="0"/>
              <a:t>Foetus reflex oxygen level low, still</a:t>
            </a:r>
          </a:p>
          <a:p>
            <a:r>
              <a:rPr lang="en-GB" dirty="0" smtClean="0"/>
              <a:t>Older baby; moves more; more activity to low oxygen</a:t>
            </a:r>
          </a:p>
          <a:p>
            <a:r>
              <a:rPr lang="en-GB" dirty="0" err="1" smtClean="0"/>
              <a:t>Newborn</a:t>
            </a:r>
            <a:r>
              <a:rPr lang="en-GB" dirty="0" smtClean="0"/>
              <a:t> baby may lie still and suffocate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10445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217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Receptors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Can only respond to change if you detect it</a:t>
            </a:r>
          </a:p>
          <a:p>
            <a:r>
              <a:rPr lang="en-GB" dirty="0" smtClean="0"/>
              <a:t>Receptors=detectors</a:t>
            </a:r>
          </a:p>
          <a:p>
            <a:r>
              <a:rPr lang="en-GB" dirty="0" smtClean="0"/>
              <a:t>Sound </a:t>
            </a:r>
          </a:p>
          <a:p>
            <a:r>
              <a:rPr lang="en-GB" dirty="0" smtClean="0"/>
              <a:t>Texture</a:t>
            </a:r>
          </a:p>
          <a:p>
            <a:r>
              <a:rPr lang="en-GB" dirty="0" smtClean="0"/>
              <a:t>Smell </a:t>
            </a:r>
          </a:p>
          <a:p>
            <a:r>
              <a:rPr lang="en-GB" dirty="0" smtClean="0"/>
              <a:t>Temperature</a:t>
            </a:r>
          </a:p>
          <a:p>
            <a:r>
              <a:rPr lang="en-GB" dirty="0" smtClean="0"/>
              <a:t>Light</a:t>
            </a:r>
            <a:endParaRPr lang="en-GB" dirty="0"/>
          </a:p>
        </p:txBody>
      </p:sp>
      <p:pic>
        <p:nvPicPr>
          <p:cNvPr id="5" name="Content Placeholder 4" descr="ey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700808"/>
            <a:ext cx="4392488" cy="4464496"/>
          </a:xfrm>
        </p:spPr>
      </p:pic>
    </p:spTree>
    <p:extLst>
      <p:ext uri="{BB962C8B-B14F-4D97-AF65-F5344CB8AC3E}">
        <p14:creationId xmlns:p14="http://schemas.microsoft.com/office/powerpoint/2010/main" val="3909394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Internal and External Receptors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External receptors monitor the external environment</a:t>
            </a:r>
          </a:p>
          <a:p>
            <a:r>
              <a:rPr lang="en-GB" dirty="0" smtClean="0"/>
              <a:t>Internal receptors monitor change e.g. Blood glucose levels or core temp</a:t>
            </a:r>
            <a:endParaRPr lang="en-GB" dirty="0"/>
          </a:p>
        </p:txBody>
      </p:sp>
      <p:pic>
        <p:nvPicPr>
          <p:cNvPr id="5" name="Content Placeholder 4" descr="nerves in ski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700808"/>
            <a:ext cx="4464496" cy="439248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1340</Words>
  <Application>Microsoft Office PowerPoint</Application>
  <PresentationFormat>On-screen Show (4:3)</PresentationFormat>
  <Paragraphs>229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B6 – Brain and Mind</vt:lpstr>
      <vt:lpstr>Behaviour</vt:lpstr>
      <vt:lpstr>Simple Reflex Response</vt:lpstr>
      <vt:lpstr>Complex Behaviour</vt:lpstr>
      <vt:lpstr>Simple reflexes in humans</vt:lpstr>
      <vt:lpstr>Newborn Reflexes</vt:lpstr>
      <vt:lpstr>SIDS</vt:lpstr>
      <vt:lpstr>Receptors</vt:lpstr>
      <vt:lpstr>Internal and External Receptors</vt:lpstr>
      <vt:lpstr>Single cells or sense organ?</vt:lpstr>
      <vt:lpstr>Effectors</vt:lpstr>
      <vt:lpstr>Effectors</vt:lpstr>
      <vt:lpstr>Nerves</vt:lpstr>
      <vt:lpstr>Reflex Arc</vt:lpstr>
      <vt:lpstr>Nerve Impulses and Synapses</vt:lpstr>
      <vt:lpstr>How do nerve impulses travel?</vt:lpstr>
      <vt:lpstr>How does it happen?</vt:lpstr>
      <vt:lpstr>Slower?</vt:lpstr>
      <vt:lpstr>Serotonin</vt:lpstr>
      <vt:lpstr>Drugs....</vt:lpstr>
      <vt:lpstr>Ecstasy</vt:lpstr>
      <vt:lpstr>Beta Blockers</vt:lpstr>
      <vt:lpstr>Neuroscience</vt:lpstr>
      <vt:lpstr>Simple animals</vt:lpstr>
      <vt:lpstr>Complex animals</vt:lpstr>
      <vt:lpstr>Cerebral Cortex</vt:lpstr>
      <vt:lpstr>The conscious mind</vt:lpstr>
      <vt:lpstr>Wilder Penfield</vt:lpstr>
      <vt:lpstr>Injured brains</vt:lpstr>
      <vt:lpstr>Brain Imaging</vt:lpstr>
      <vt:lpstr>Learned Behaviour</vt:lpstr>
      <vt:lpstr>Pavlov’s Dog</vt:lpstr>
      <vt:lpstr>Conditioning aids survival</vt:lpstr>
      <vt:lpstr>Conscious control of reflexes</vt:lpstr>
      <vt:lpstr>Conscious control</vt:lpstr>
      <vt:lpstr>Making ethical decisions</vt:lpstr>
      <vt:lpstr>Ill Patients...</vt:lpstr>
      <vt:lpstr>Learning</vt:lpstr>
      <vt:lpstr>Babies</vt:lpstr>
      <vt:lpstr>Feral Children</vt:lpstr>
      <vt:lpstr>Memory</vt:lpstr>
      <vt:lpstr>Losing memory</vt:lpstr>
      <vt:lpstr>Sensory Memory</vt:lpstr>
      <vt:lpstr>Short-Term Memory</vt:lpstr>
      <vt:lpstr>Models of Memory</vt:lpstr>
      <vt:lpstr>Rehearsal and long-term memory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B6 – Brain and Mind</dc:title>
  <dc:creator>pearsone</dc:creator>
  <cp:lastModifiedBy>Michelle Meyers</cp:lastModifiedBy>
  <cp:revision>7</cp:revision>
  <dcterms:created xsi:type="dcterms:W3CDTF">2013-04-30T09:22:53Z</dcterms:created>
  <dcterms:modified xsi:type="dcterms:W3CDTF">2015-03-27T17:19:28Z</dcterms:modified>
</cp:coreProperties>
</file>