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67" r:id="rId7"/>
    <p:sldId id="258" r:id="rId8"/>
    <p:sldId id="259" r:id="rId9"/>
    <p:sldId id="260" r:id="rId10"/>
    <p:sldId id="265" r:id="rId11"/>
    <p:sldId id="261" r:id="rId12"/>
    <p:sldId id="263" r:id="rId13"/>
    <p:sldId id="264" r:id="rId14"/>
    <p:sldId id="266" r:id="rId15"/>
  </p:sldIdLst>
  <p:sldSz cx="1080135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344" y="-276"/>
      </p:cViewPr>
      <p:guideLst>
        <p:guide orient="horz" pos="2160"/>
        <p:guide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B7A529-0250-4519-94A9-C2F6860F4366}" type="datetimeFigureOut">
              <a:rPr lang="en-GB" smtClean="0"/>
              <a:t>05/06/2014</a:t>
            </a:fld>
            <a:endParaRPr lang="en-GB"/>
          </a:p>
        </p:txBody>
      </p:sp>
      <p:sp>
        <p:nvSpPr>
          <p:cNvPr id="4" name="Slide Image Placeholder 3"/>
          <p:cNvSpPr>
            <a:spLocks noGrp="1" noRot="1" noChangeAspect="1"/>
          </p:cNvSpPr>
          <p:nvPr>
            <p:ph type="sldImg" idx="2"/>
          </p:nvPr>
        </p:nvSpPr>
        <p:spPr>
          <a:xfrm>
            <a:off x="728663" y="685800"/>
            <a:ext cx="540067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22520-5879-4374-8E83-8CCBC81EB398}" type="slidenum">
              <a:rPr lang="en-GB" smtClean="0"/>
              <a:t>‹#›</a:t>
            </a:fld>
            <a:endParaRPr lang="en-GB"/>
          </a:p>
        </p:txBody>
      </p:sp>
    </p:spTree>
    <p:extLst>
      <p:ext uri="{BB962C8B-B14F-4D97-AF65-F5344CB8AC3E}">
        <p14:creationId xmlns:p14="http://schemas.microsoft.com/office/powerpoint/2010/main" val="273472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Draw a cartoon </a:t>
            </a:r>
            <a:endParaRPr lang="en-GB" dirty="0"/>
          </a:p>
        </p:txBody>
      </p:sp>
      <p:sp>
        <p:nvSpPr>
          <p:cNvPr id="4" name="Slide Number Placeholder 3"/>
          <p:cNvSpPr>
            <a:spLocks noGrp="1"/>
          </p:cNvSpPr>
          <p:nvPr>
            <p:ph type="sldNum" sz="quarter" idx="10"/>
          </p:nvPr>
        </p:nvSpPr>
        <p:spPr/>
        <p:txBody>
          <a:bodyPr/>
          <a:lstStyle/>
          <a:p>
            <a:fld id="{87D22520-5879-4374-8E83-8CCBC81EB398}" type="slidenum">
              <a:rPr lang="en-GB" smtClean="0"/>
              <a:t>7</a:t>
            </a:fld>
            <a:endParaRPr lang="en-GB"/>
          </a:p>
        </p:txBody>
      </p:sp>
    </p:spTree>
    <p:extLst>
      <p:ext uri="{BB962C8B-B14F-4D97-AF65-F5344CB8AC3E}">
        <p14:creationId xmlns:p14="http://schemas.microsoft.com/office/powerpoint/2010/main" val="3645847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1" y="2130426"/>
            <a:ext cx="9181148"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620203" y="3886200"/>
            <a:ext cx="756094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CD929E-5BBD-48C8-AA6E-F0C4D853BA12}"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4098222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CD929E-5BBD-48C8-AA6E-F0C4D853BA12}"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46648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79" y="274639"/>
            <a:ext cx="2430304"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40067" y="274639"/>
            <a:ext cx="7110889"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CD929E-5BBD-48C8-AA6E-F0C4D853BA12}"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195319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CD929E-5BBD-48C8-AA6E-F0C4D853BA12}"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297027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2" y="4406901"/>
            <a:ext cx="9181148"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53232" y="2906713"/>
            <a:ext cx="9181148"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D929E-5BBD-48C8-AA6E-F0C4D853BA12}" type="datetimeFigureOut">
              <a:rPr lang="en-GB" smtClean="0"/>
              <a:t>05/06/2014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206147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40068"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90686" y="1600201"/>
            <a:ext cx="4770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CD929E-5BBD-48C8-AA6E-F0C4D853BA12}" type="datetimeFigureOut">
              <a:rPr lang="en-GB" smtClean="0"/>
              <a:t>05/06/2014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962539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40068" y="1535113"/>
            <a:ext cx="4772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0068" y="2174875"/>
            <a:ext cx="47724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86936" y="1535113"/>
            <a:ext cx="47743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936" y="2174875"/>
            <a:ext cx="47743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CD929E-5BBD-48C8-AA6E-F0C4D853BA12}" type="datetimeFigureOut">
              <a:rPr lang="en-GB" smtClean="0"/>
              <a:t>05/06/2014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160164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CD929E-5BBD-48C8-AA6E-F0C4D853BA12}" type="datetimeFigureOut">
              <a:rPr lang="en-GB" smtClean="0"/>
              <a:t>05/06/2014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308693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D929E-5BBD-48C8-AA6E-F0C4D853BA12}" type="datetimeFigureOut">
              <a:rPr lang="en-GB" smtClean="0"/>
              <a:t>05/06/2014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247390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68" y="273050"/>
            <a:ext cx="3553570"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223028" y="273051"/>
            <a:ext cx="603825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40068" y="1435101"/>
            <a:ext cx="35535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D929E-5BBD-48C8-AA6E-F0C4D853BA12}" type="datetimeFigureOut">
              <a:rPr lang="en-GB" smtClean="0"/>
              <a:t>05/06/2014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102744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4800600"/>
            <a:ext cx="648081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117140" y="612775"/>
            <a:ext cx="648081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117140" y="5367338"/>
            <a:ext cx="648081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D929E-5BBD-48C8-AA6E-F0C4D853BA12}" type="datetimeFigureOut">
              <a:rPr lang="en-GB" smtClean="0"/>
              <a:t>05/06/2014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3C51E-C87C-4809-99C0-5BCE15692F9D}" type="slidenum">
              <a:rPr lang="en-GB" smtClean="0"/>
              <a:t>‹#›</a:t>
            </a:fld>
            <a:endParaRPr lang="en-GB"/>
          </a:p>
        </p:txBody>
      </p:sp>
    </p:spTree>
    <p:extLst>
      <p:ext uri="{BB962C8B-B14F-4D97-AF65-F5344CB8AC3E}">
        <p14:creationId xmlns:p14="http://schemas.microsoft.com/office/powerpoint/2010/main" val="309923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68" y="274638"/>
            <a:ext cx="9721215"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40068" y="1600201"/>
            <a:ext cx="9721215"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40068" y="6356351"/>
            <a:ext cx="252031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D929E-5BBD-48C8-AA6E-F0C4D853BA12}" type="datetimeFigureOut">
              <a:rPr lang="en-GB" smtClean="0"/>
              <a:t>05/06/2014</a:t>
            </a:fld>
            <a:endParaRPr lang="en-GB"/>
          </a:p>
        </p:txBody>
      </p:sp>
      <p:sp>
        <p:nvSpPr>
          <p:cNvPr id="5" name="Footer Placeholder 4"/>
          <p:cNvSpPr>
            <a:spLocks noGrp="1"/>
          </p:cNvSpPr>
          <p:nvPr>
            <p:ph type="ftr" sz="quarter" idx="3"/>
          </p:nvPr>
        </p:nvSpPr>
        <p:spPr>
          <a:xfrm>
            <a:off x="3690461" y="6356351"/>
            <a:ext cx="34204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740968" y="6356351"/>
            <a:ext cx="252031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3C51E-C87C-4809-99C0-5BCE15692F9D}" type="slidenum">
              <a:rPr lang="en-GB" smtClean="0"/>
              <a:t>‹#›</a:t>
            </a:fld>
            <a:endParaRPr lang="en-GB"/>
          </a:p>
        </p:txBody>
      </p:sp>
    </p:spTree>
    <p:extLst>
      <p:ext uri="{BB962C8B-B14F-4D97-AF65-F5344CB8AC3E}">
        <p14:creationId xmlns:p14="http://schemas.microsoft.com/office/powerpoint/2010/main" val="3981777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image" Target="../media/image6.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OCR 21</a:t>
            </a:r>
            <a:r>
              <a:rPr lang="en-GB" baseline="30000" dirty="0" smtClean="0"/>
              <a:t>st</a:t>
            </a:r>
            <a:r>
              <a:rPr lang="en-GB" dirty="0" smtClean="0"/>
              <a:t> Century Science </a:t>
            </a:r>
            <a:br>
              <a:rPr lang="en-GB" dirty="0" smtClean="0"/>
            </a:br>
            <a:r>
              <a:rPr lang="en-GB" dirty="0" smtClean="0"/>
              <a:t>Unit B6b Revision </a:t>
            </a:r>
            <a:endParaRPr lang="en-GB" dirty="0"/>
          </a:p>
        </p:txBody>
      </p:sp>
      <p:sp>
        <p:nvSpPr>
          <p:cNvPr id="3" name="Subtitle 2"/>
          <p:cNvSpPr>
            <a:spLocks noGrp="1"/>
          </p:cNvSpPr>
          <p:nvPr>
            <p:ph type="subTitle" idx="1"/>
          </p:nvPr>
        </p:nvSpPr>
        <p:spPr/>
        <p:txBody>
          <a:bodyPr/>
          <a:lstStyle/>
          <a:p>
            <a:r>
              <a:rPr lang="en-GB" dirty="0" smtClean="0"/>
              <a:t>Learning and memory</a:t>
            </a:r>
            <a:endParaRPr lang="en-GB" dirty="0"/>
          </a:p>
        </p:txBody>
      </p:sp>
    </p:spTree>
    <p:extLst>
      <p:ext uri="{BB962C8B-B14F-4D97-AF65-F5344CB8AC3E}">
        <p14:creationId xmlns:p14="http://schemas.microsoft.com/office/powerpoint/2010/main" val="227852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692036" cy="584775"/>
          </a:xfrm>
          <a:prstGeom prst="rect">
            <a:avLst/>
          </a:prstGeom>
          <a:noFill/>
        </p:spPr>
        <p:txBody>
          <a:bodyPr wrap="none" rtlCol="0">
            <a:spAutoFit/>
          </a:bodyPr>
          <a:lstStyle/>
          <a:p>
            <a:r>
              <a:rPr lang="en-GB" sz="3200" b="1" u="sng" dirty="0" err="1" smtClean="0"/>
              <a:t>Multistore</a:t>
            </a:r>
            <a:r>
              <a:rPr lang="en-GB" sz="3200" b="1" u="sng" dirty="0" smtClean="0"/>
              <a:t> model </a:t>
            </a:r>
            <a:endParaRPr lang="en-GB" sz="3200" b="1" u="sng" dirty="0"/>
          </a:p>
        </p:txBody>
      </p:sp>
      <p:sp>
        <p:nvSpPr>
          <p:cNvPr id="3" name="Text Box 4"/>
          <p:cNvSpPr txBox="1">
            <a:spLocks noChangeArrowheads="1"/>
          </p:cNvSpPr>
          <p:nvPr/>
        </p:nvSpPr>
        <p:spPr bwMode="auto">
          <a:xfrm>
            <a:off x="945905" y="600799"/>
            <a:ext cx="9144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400" dirty="0"/>
              <a:t>Scientists have produced models to help explain how memory works. So far, none of these models has provided an exact explanation.</a:t>
            </a:r>
          </a:p>
          <a:p>
            <a:r>
              <a:rPr lang="en-GB" sz="2400" dirty="0"/>
              <a:t>The </a:t>
            </a:r>
            <a:r>
              <a:rPr lang="en-GB" sz="2400" dirty="0" err="1"/>
              <a:t>multistore</a:t>
            </a:r>
            <a:r>
              <a:rPr lang="en-GB" sz="2400" dirty="0"/>
              <a:t> memory model can be used to help explain some steps involved in long-term and short-term memory.</a:t>
            </a:r>
          </a:p>
        </p:txBody>
      </p:sp>
      <p:pic>
        <p:nvPicPr>
          <p:cNvPr id="10242" name="Picture 2" descr="Diagram showing multistore memory model: environmental stimuli leads to sensory memory (touch, heat, vision). Information that is not needed is lost. Information that is needed goes to short term memory, where is is reheared, and either lost ot passed to long term mem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315" y="2780927"/>
            <a:ext cx="6480720" cy="3643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5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Diagram showing multistore memory model: environmental stimuli leads to sensory memory (touch, heat, vision). Information that is not needed is lost. Information that is needed goes to short term memory, where is is reheared, and either lost ot passed to long term mem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91" y="548680"/>
            <a:ext cx="10297219" cy="5789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79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207148" cy="584775"/>
          </a:xfrm>
          <a:prstGeom prst="rect">
            <a:avLst/>
          </a:prstGeom>
          <a:noFill/>
        </p:spPr>
        <p:txBody>
          <a:bodyPr wrap="none" rtlCol="0">
            <a:spAutoFit/>
          </a:bodyPr>
          <a:lstStyle/>
          <a:p>
            <a:r>
              <a:rPr lang="en-GB" sz="3200" b="1" u="sng" dirty="0" smtClean="0"/>
              <a:t>Drugs and the nervous system</a:t>
            </a:r>
            <a:endParaRPr lang="en-GB" sz="3200" b="1" u="sng" dirty="0"/>
          </a:p>
        </p:txBody>
      </p:sp>
      <p:sp>
        <p:nvSpPr>
          <p:cNvPr id="5" name="Text Box 3"/>
          <p:cNvSpPr txBox="1">
            <a:spLocks noChangeArrowheads="1"/>
          </p:cNvSpPr>
          <p:nvPr/>
        </p:nvSpPr>
        <p:spPr bwMode="auto">
          <a:xfrm>
            <a:off x="864171" y="624901"/>
            <a:ext cx="9144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ea typeface="ＭＳ Ｐゴシック" pitchFamily="34" charset="-128"/>
              </a:rPr>
              <a:t>Drugs are classed as “a substance that affects the central nervous system, causing changes in psychological behaviour and possibly addiction”.  They do this by affecting the transmission of impulses.  Consider Ecstasy for example:</a:t>
            </a:r>
          </a:p>
        </p:txBody>
      </p:sp>
      <p:pic>
        <p:nvPicPr>
          <p:cNvPr id="6" name="Picture 40" descr="Nervous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9459" y="2209226"/>
            <a:ext cx="2398712" cy="443706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43"/>
          <p:cNvGrpSpPr>
            <a:grpSpLocks/>
          </p:cNvGrpSpPr>
          <p:nvPr/>
        </p:nvGrpSpPr>
        <p:grpSpPr bwMode="auto">
          <a:xfrm>
            <a:off x="2196084" y="2580705"/>
            <a:ext cx="6624637" cy="1885952"/>
            <a:chOff x="839" y="1759"/>
            <a:chExt cx="4173" cy="1188"/>
          </a:xfrm>
        </p:grpSpPr>
        <p:sp>
          <p:nvSpPr>
            <p:cNvPr id="8" name="Text Box 41"/>
            <p:cNvSpPr txBox="1">
              <a:spLocks noChangeArrowheads="1"/>
            </p:cNvSpPr>
            <p:nvPr/>
          </p:nvSpPr>
          <p:spPr bwMode="auto">
            <a:xfrm>
              <a:off x="839" y="1842"/>
              <a:ext cx="2994" cy="1105"/>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3600" b="1" dirty="0"/>
                <a:t>Ecstasy</a:t>
              </a:r>
              <a:r>
                <a:rPr lang="en-GB" altLang="en-US" sz="2400" dirty="0"/>
                <a:t> (MDMA) blocks the sites in the brain’s synapses where the transmitter substance serotonin is removed.</a:t>
              </a:r>
            </a:p>
          </p:txBody>
        </p:sp>
        <p:sp>
          <p:nvSpPr>
            <p:cNvPr id="9" name="AutoShape 42"/>
            <p:cNvSpPr>
              <a:spLocks noChangeArrowheads="1"/>
            </p:cNvSpPr>
            <p:nvPr/>
          </p:nvSpPr>
          <p:spPr bwMode="auto">
            <a:xfrm rot="19842059">
              <a:off x="3696" y="1759"/>
              <a:ext cx="1316" cy="578"/>
            </a:xfrm>
            <a:prstGeom prst="rightArrow">
              <a:avLst>
                <a:gd name="adj1" fmla="val 50000"/>
                <a:gd name="adj2" fmla="val 103459"/>
              </a:avLst>
            </a:prstGeom>
            <a:solidFill>
              <a:srgbClr val="CC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sz="2400"/>
            </a:p>
          </p:txBody>
        </p:sp>
      </p:grpSp>
      <p:sp>
        <p:nvSpPr>
          <p:cNvPr id="10" name="Text Box 44"/>
          <p:cNvSpPr txBox="1">
            <a:spLocks noChangeArrowheads="1"/>
          </p:cNvSpPr>
          <p:nvPr/>
        </p:nvSpPr>
        <p:spPr bwMode="auto">
          <a:xfrm>
            <a:off x="864171" y="4946076"/>
            <a:ext cx="65166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200" b="1" dirty="0"/>
              <a:t>Beta blockers </a:t>
            </a:r>
            <a:r>
              <a:rPr lang="en-GB" altLang="en-US" sz="2400" dirty="0"/>
              <a:t>and </a:t>
            </a:r>
            <a:r>
              <a:rPr lang="en-GB" altLang="en-US" sz="3200" b="1" dirty="0"/>
              <a:t>Prozac </a:t>
            </a:r>
            <a:r>
              <a:rPr lang="en-GB" altLang="en-US" sz="2400" dirty="0"/>
              <a:t>can also affect the transmission of impulses.</a:t>
            </a:r>
          </a:p>
        </p:txBody>
      </p:sp>
    </p:spTree>
    <p:extLst>
      <p:ext uri="{BB962C8B-B14F-4D97-AF65-F5344CB8AC3E}">
        <p14:creationId xmlns:p14="http://schemas.microsoft.com/office/powerpoint/2010/main" val="3694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763" y="584775"/>
            <a:ext cx="10585250" cy="6370975"/>
          </a:xfrm>
          <a:prstGeom prst="rect">
            <a:avLst/>
          </a:prstGeom>
        </p:spPr>
        <p:txBody>
          <a:bodyPr wrap="square">
            <a:spAutoFit/>
          </a:bodyPr>
          <a:lstStyle/>
          <a:p>
            <a:r>
              <a:rPr lang="en-GB" sz="2400" dirty="0"/>
              <a:t>Some drugs stop the impulse from passing across the </a:t>
            </a:r>
            <a:r>
              <a:rPr lang="en-GB" sz="2400" dirty="0" smtClean="0"/>
              <a:t>………………………</a:t>
            </a:r>
          </a:p>
          <a:p>
            <a:endParaRPr lang="en-GB" sz="2400" dirty="0"/>
          </a:p>
          <a:p>
            <a:r>
              <a:rPr lang="en-GB" sz="2400" dirty="0" smtClean="0"/>
              <a:t>Drugs </a:t>
            </a:r>
            <a:r>
              <a:rPr lang="en-GB" sz="2400" dirty="0"/>
              <a:t>such as </a:t>
            </a:r>
            <a:r>
              <a:rPr lang="en-GB" sz="2400" b="1" dirty="0"/>
              <a:t>strychnine</a:t>
            </a:r>
            <a:r>
              <a:rPr lang="en-GB" sz="2400" dirty="0"/>
              <a:t> </a:t>
            </a:r>
            <a:r>
              <a:rPr lang="en-GB" sz="2400" dirty="0" smtClean="0"/>
              <a:t>cause </a:t>
            </a:r>
            <a:r>
              <a:rPr lang="en-GB" sz="2400" dirty="0"/>
              <a:t>all the muscles in the body to go into a continuous spasm of contraction. This also stops the person </a:t>
            </a:r>
            <a:r>
              <a:rPr lang="en-GB" sz="2400" dirty="0" smtClean="0"/>
              <a:t>from</a:t>
            </a:r>
            <a:r>
              <a:rPr lang="en-GB" sz="2400" dirty="0"/>
              <a:t> ………………………</a:t>
            </a:r>
            <a:r>
              <a:rPr lang="en-GB" sz="2400" dirty="0" smtClean="0"/>
              <a:t>.</a:t>
            </a:r>
            <a:endParaRPr lang="en-GB" sz="2400" dirty="0"/>
          </a:p>
          <a:p>
            <a:r>
              <a:rPr lang="en-GB" sz="2400" b="1" dirty="0"/>
              <a:t>Serotonin</a:t>
            </a:r>
            <a:r>
              <a:rPr lang="en-GB" sz="2400" dirty="0"/>
              <a:t> is a chemical released in the brain that gives feelings of pleasure. Lack of this chemical can lead to feelings </a:t>
            </a:r>
            <a:r>
              <a:rPr lang="en-GB" sz="2400" dirty="0" smtClean="0"/>
              <a:t>of</a:t>
            </a:r>
            <a:r>
              <a:rPr lang="en-GB" sz="2400" dirty="0"/>
              <a:t> ………………………</a:t>
            </a:r>
            <a:r>
              <a:rPr lang="en-GB" sz="2400" dirty="0" smtClean="0"/>
              <a:t>.</a:t>
            </a:r>
          </a:p>
          <a:p>
            <a:r>
              <a:rPr lang="en-GB" sz="2400" b="1" dirty="0" smtClean="0"/>
              <a:t>Prozac</a:t>
            </a:r>
            <a:r>
              <a:rPr lang="en-GB" sz="2400" dirty="0"/>
              <a:t> is an ……………………… </a:t>
            </a:r>
            <a:r>
              <a:rPr lang="en-GB" sz="2400" dirty="0" smtClean="0"/>
              <a:t>……………drug </a:t>
            </a:r>
            <a:r>
              <a:rPr lang="en-GB" sz="2400" dirty="0"/>
              <a:t>that causes serotonin concentration to build up in synapses. </a:t>
            </a:r>
            <a:endParaRPr lang="en-GB" sz="2400" dirty="0" smtClean="0"/>
          </a:p>
          <a:p>
            <a:r>
              <a:rPr lang="en-GB" sz="2400" dirty="0" smtClean="0"/>
              <a:t>The </a:t>
            </a:r>
            <a:r>
              <a:rPr lang="en-GB" sz="2400" dirty="0"/>
              <a:t>Prozac molecule blocks the re-uptake of serotonin from a synapse.</a:t>
            </a:r>
          </a:p>
          <a:p>
            <a:r>
              <a:rPr lang="en-GB" sz="2400" b="1" dirty="0"/>
              <a:t>Beta blockers</a:t>
            </a:r>
            <a:r>
              <a:rPr lang="en-GB" sz="2400" dirty="0"/>
              <a:t> are drugs that can help people who suffer from angina (chest pain due to a ……………………… </a:t>
            </a:r>
            <a:r>
              <a:rPr lang="en-GB" sz="2400" dirty="0" smtClean="0"/>
              <a:t> condition</a:t>
            </a:r>
            <a:r>
              <a:rPr lang="en-GB" sz="2400" dirty="0"/>
              <a:t>). They work by blocking the receptor sites on heart muscle cells so impulses from nerves which would speed up the heart are ……………………… </a:t>
            </a:r>
            <a:r>
              <a:rPr lang="en-GB" sz="2400" dirty="0" smtClean="0"/>
              <a:t>from </a:t>
            </a:r>
            <a:r>
              <a:rPr lang="en-GB" sz="2400" dirty="0"/>
              <a:t>passing to the heart</a:t>
            </a:r>
            <a:r>
              <a:rPr lang="en-GB" sz="2400" dirty="0" smtClean="0"/>
              <a:t>.</a:t>
            </a:r>
            <a:r>
              <a:rPr lang="en-GB" sz="2400" b="1" dirty="0"/>
              <a:t> </a:t>
            </a:r>
            <a:endParaRPr lang="en-GB" sz="2400" b="1" dirty="0" smtClean="0"/>
          </a:p>
          <a:p>
            <a:endParaRPr lang="en-GB" sz="2400" b="1" dirty="0"/>
          </a:p>
          <a:p>
            <a:r>
              <a:rPr lang="en-GB" sz="2400" b="1" dirty="0" smtClean="0"/>
              <a:t>WORDS: synapse</a:t>
            </a:r>
            <a:r>
              <a:rPr lang="en-GB" sz="2400" dirty="0" smtClean="0"/>
              <a:t>.</a:t>
            </a:r>
            <a:r>
              <a:rPr lang="en-GB" sz="2400" dirty="0"/>
              <a:t> </a:t>
            </a:r>
            <a:r>
              <a:rPr lang="en-GB" sz="2400" dirty="0" smtClean="0"/>
              <a:t>Breathing   depression    anti-depressant   heart </a:t>
            </a:r>
            <a:r>
              <a:rPr lang="en-GB" sz="2400" dirty="0"/>
              <a:t>prevented</a:t>
            </a:r>
          </a:p>
        </p:txBody>
      </p:sp>
      <p:sp>
        <p:nvSpPr>
          <p:cNvPr id="3" name="TextBox 2"/>
          <p:cNvSpPr txBox="1"/>
          <p:nvPr/>
        </p:nvSpPr>
        <p:spPr>
          <a:xfrm>
            <a:off x="0" y="0"/>
            <a:ext cx="8089074" cy="584775"/>
          </a:xfrm>
          <a:prstGeom prst="rect">
            <a:avLst/>
          </a:prstGeom>
          <a:noFill/>
        </p:spPr>
        <p:txBody>
          <a:bodyPr wrap="none" rtlCol="0">
            <a:spAutoFit/>
          </a:bodyPr>
          <a:lstStyle/>
          <a:p>
            <a:r>
              <a:rPr lang="en-GB" sz="3200" b="1" u="sng" dirty="0" smtClean="0"/>
              <a:t>Drugs and the nervous system</a:t>
            </a:r>
            <a:r>
              <a:rPr lang="en-GB" sz="3200" b="1" u="sng" dirty="0"/>
              <a:t> </a:t>
            </a:r>
            <a:r>
              <a:rPr lang="en-GB" sz="3200" b="1" u="sng" dirty="0" smtClean="0"/>
              <a:t>summary</a:t>
            </a:r>
            <a:endParaRPr lang="en-GB" sz="3200" b="1" u="sng" dirty="0"/>
          </a:p>
        </p:txBody>
      </p:sp>
    </p:spTree>
    <p:extLst>
      <p:ext uri="{BB962C8B-B14F-4D97-AF65-F5344CB8AC3E}">
        <p14:creationId xmlns:p14="http://schemas.microsoft.com/office/powerpoint/2010/main" val="2186523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4230645" cy="584775"/>
          </a:xfrm>
          <a:prstGeom prst="rect">
            <a:avLst/>
          </a:prstGeom>
          <a:noFill/>
        </p:spPr>
        <p:txBody>
          <a:bodyPr wrap="none" rtlCol="0">
            <a:spAutoFit/>
          </a:bodyPr>
          <a:lstStyle/>
          <a:p>
            <a:r>
              <a:rPr lang="en-GB" sz="3200" b="1" u="sng" dirty="0" smtClean="0"/>
              <a:t>The cerebral cortex</a:t>
            </a:r>
            <a:endParaRPr lang="en-GB" sz="3200" b="1" u="sng" dirty="0"/>
          </a:p>
        </p:txBody>
      </p:sp>
      <p:pic>
        <p:nvPicPr>
          <p:cNvPr id="10" name="Picture 8" descr="BR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155" y="615157"/>
            <a:ext cx="3995738" cy="334010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1"/>
          <p:cNvGrpSpPr>
            <a:grpSpLocks/>
          </p:cNvGrpSpPr>
          <p:nvPr/>
        </p:nvGrpSpPr>
        <p:grpSpPr bwMode="auto">
          <a:xfrm>
            <a:off x="5004818" y="615157"/>
            <a:ext cx="4859337" cy="3543300"/>
            <a:chOff x="2699" y="527"/>
            <a:chExt cx="3061" cy="2232"/>
          </a:xfrm>
        </p:grpSpPr>
        <p:pic>
          <p:nvPicPr>
            <p:cNvPr id="12" name="Picture 7" descr="A Diagram Showing the Areas of the Brain and their func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0" y="527"/>
              <a:ext cx="2220" cy="2232"/>
            </a:xfrm>
            <a:prstGeom prst="rect">
              <a:avLst/>
            </a:prstGeom>
            <a:noFill/>
            <a:extLst>
              <a:ext uri="{909E8E84-426E-40DD-AFC4-6F175D3DCCD1}">
                <a14:hiddenFill xmlns:a14="http://schemas.microsoft.com/office/drawing/2010/main">
                  <a:solidFill>
                    <a:srgbClr val="FFFFFF"/>
                  </a:solidFill>
                </a14:hiddenFill>
              </a:ext>
            </a:extLst>
          </p:spPr>
        </p:pic>
        <p:sp>
          <p:nvSpPr>
            <p:cNvPr id="13" name="AutoShape 9"/>
            <p:cNvSpPr>
              <a:spLocks noChangeArrowheads="1"/>
            </p:cNvSpPr>
            <p:nvPr/>
          </p:nvSpPr>
          <p:spPr bwMode="auto">
            <a:xfrm>
              <a:off x="2699" y="1344"/>
              <a:ext cx="680" cy="317"/>
            </a:xfrm>
            <a:prstGeom prst="rightArrow">
              <a:avLst>
                <a:gd name="adj1" fmla="val 50000"/>
                <a:gd name="adj2" fmla="val 536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2400"/>
            </a:p>
          </p:txBody>
        </p:sp>
      </p:grpSp>
      <p:sp>
        <p:nvSpPr>
          <p:cNvPr id="14" name="Text Box 10"/>
          <p:cNvSpPr txBox="1">
            <a:spLocks noChangeArrowheads="1"/>
          </p:cNvSpPr>
          <p:nvPr/>
        </p:nvSpPr>
        <p:spPr bwMode="auto">
          <a:xfrm>
            <a:off x="720155" y="4575969"/>
            <a:ext cx="9144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The cerebral cortex is the part of our brain most concerned with intelligence, memory and consciousness.  By studying the effects (e.g. memory/sight loss) when different parts of the brain are damaged scientists have been able to identify which parts of the brain control which functions.</a:t>
            </a:r>
          </a:p>
        </p:txBody>
      </p:sp>
    </p:spTree>
    <p:extLst>
      <p:ext uri="{BB962C8B-B14F-4D97-AF65-F5344CB8AC3E}">
        <p14:creationId xmlns:p14="http://schemas.microsoft.com/office/powerpoint/2010/main" val="19975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2864887" cy="584775"/>
          </a:xfrm>
          <a:prstGeom prst="rect">
            <a:avLst/>
          </a:prstGeom>
          <a:noFill/>
        </p:spPr>
        <p:txBody>
          <a:bodyPr wrap="none" rtlCol="0">
            <a:spAutoFit/>
          </a:bodyPr>
          <a:lstStyle/>
          <a:p>
            <a:r>
              <a:rPr lang="en-GB" sz="3200" b="1" u="sng" dirty="0" smtClean="0"/>
              <a:t>EEG and MRI</a:t>
            </a:r>
            <a:endParaRPr lang="en-GB" sz="3200" b="1" u="sng" dirty="0"/>
          </a:p>
        </p:txBody>
      </p:sp>
      <p:sp>
        <p:nvSpPr>
          <p:cNvPr id="3" name="Text Box 5"/>
          <p:cNvSpPr txBox="1">
            <a:spLocks noChangeArrowheads="1"/>
          </p:cNvSpPr>
          <p:nvPr/>
        </p:nvSpPr>
        <p:spPr bwMode="auto">
          <a:xfrm>
            <a:off x="562459" y="503676"/>
            <a:ext cx="615632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1)  An electroencephalogram (EEG) is a visual record of the electrical activity generated by neurons in the brain.  It works by amplifying and detecting the electrical signals from the brain.</a:t>
            </a:r>
          </a:p>
        </p:txBody>
      </p:sp>
      <p:pic>
        <p:nvPicPr>
          <p:cNvPr id="5" name="Picture 7" descr="Geodesic Sensor Net (EG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8959" y="359214"/>
            <a:ext cx="2857500" cy="2371725"/>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8"/>
          <p:cNvSpPr txBox="1">
            <a:spLocks noChangeArrowheads="1"/>
          </p:cNvSpPr>
          <p:nvPr/>
        </p:nvSpPr>
        <p:spPr bwMode="auto">
          <a:xfrm>
            <a:off x="562459" y="3527864"/>
            <a:ext cx="47879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a:t>2)  Magnetic resonance imaging (MRI) scanning is a new technique that produces images of different cross sections of the brain and uses colours to represent activity.</a:t>
            </a:r>
          </a:p>
        </p:txBody>
      </p:sp>
      <p:pic>
        <p:nvPicPr>
          <p:cNvPr id="7" name="Picture 10" descr="MR Dual Spect da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5184" y="3086539"/>
            <a:ext cx="3851275" cy="3294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5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5463355" cy="584775"/>
          </a:xfrm>
          <a:prstGeom prst="rect">
            <a:avLst/>
          </a:prstGeom>
          <a:noFill/>
        </p:spPr>
        <p:txBody>
          <a:bodyPr wrap="none" rtlCol="0">
            <a:spAutoFit/>
          </a:bodyPr>
          <a:lstStyle/>
          <a:p>
            <a:r>
              <a:rPr lang="en-GB" sz="3200" b="1" u="sng" dirty="0" smtClean="0"/>
              <a:t>Conditioning- Pavlov’s dogs</a:t>
            </a:r>
            <a:endParaRPr lang="en-GB" sz="3200" b="1" u="sng" dirty="0"/>
          </a:p>
        </p:txBody>
      </p:sp>
      <p:grpSp>
        <p:nvGrpSpPr>
          <p:cNvPr id="3" name="Group 8"/>
          <p:cNvGrpSpPr>
            <a:grpSpLocks/>
          </p:cNvGrpSpPr>
          <p:nvPr/>
        </p:nvGrpSpPr>
        <p:grpSpPr bwMode="auto">
          <a:xfrm>
            <a:off x="842168" y="836612"/>
            <a:ext cx="2268538" cy="3454400"/>
            <a:chOff x="0" y="527"/>
            <a:chExt cx="1429" cy="2176"/>
          </a:xfrm>
        </p:grpSpPr>
        <p:pic>
          <p:nvPicPr>
            <p:cNvPr id="5" name="Picture 5" descr="Ivan_Pavlov_%28Nobel%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527"/>
              <a:ext cx="1251" cy="176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6"/>
            <p:cNvSpPr txBox="1">
              <a:spLocks noChangeArrowheads="1"/>
            </p:cNvSpPr>
            <p:nvPr/>
          </p:nvSpPr>
          <p:spPr bwMode="auto">
            <a:xfrm>
              <a:off x="0" y="2296"/>
              <a:ext cx="1429"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a:t>Ivan Pavlov, 1849-1936</a:t>
              </a:r>
            </a:p>
          </p:txBody>
        </p:sp>
      </p:grpSp>
      <p:sp>
        <p:nvSpPr>
          <p:cNvPr id="7" name="AutoShape 7"/>
          <p:cNvSpPr>
            <a:spLocks noChangeArrowheads="1"/>
          </p:cNvSpPr>
          <p:nvPr/>
        </p:nvSpPr>
        <p:spPr bwMode="auto">
          <a:xfrm>
            <a:off x="3469481" y="836612"/>
            <a:ext cx="6300787" cy="1296987"/>
          </a:xfrm>
          <a:prstGeom prst="wedgeRoundRectCallout">
            <a:avLst>
              <a:gd name="adj1" fmla="val -67713"/>
              <a:gd name="adj2" fmla="val 56486"/>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a:t>I won the Nobel Prize in 1904 and am most famous for investigating “conditioned responses”:</a:t>
            </a:r>
          </a:p>
        </p:txBody>
      </p:sp>
      <p:graphicFrame>
        <p:nvGraphicFramePr>
          <p:cNvPr id="8" name="Object 9"/>
          <p:cNvGraphicFramePr>
            <a:graphicFrameLocks noChangeAspect="1"/>
          </p:cNvGraphicFramePr>
          <p:nvPr>
            <p:extLst>
              <p:ext uri="{D42A27DB-BD31-4B8C-83A1-F6EECF244321}">
                <p14:modId xmlns:p14="http://schemas.microsoft.com/office/powerpoint/2010/main" val="233416969"/>
              </p:ext>
            </p:extLst>
          </p:nvPr>
        </p:nvGraphicFramePr>
        <p:xfrm>
          <a:off x="8162131" y="2276474"/>
          <a:ext cx="1712912" cy="3313113"/>
        </p:xfrm>
        <a:graphic>
          <a:graphicData uri="http://schemas.openxmlformats.org/presentationml/2006/ole">
            <mc:AlternateContent xmlns:mc="http://schemas.openxmlformats.org/markup-compatibility/2006">
              <mc:Choice xmlns:v="urn:schemas-microsoft-com:vml" Requires="v">
                <p:oleObj spid="_x0000_s8200" name="CorelDRAW 6.0" r:id="rId4" imgW="4421961" imgH="8546344" progId="CorelDRAW.Graphic.6">
                  <p:embed/>
                </p:oleObj>
              </mc:Choice>
              <mc:Fallback>
                <p:oleObj name="CorelDRAW 6.0" r:id="rId4" imgW="4421961" imgH="8546344" progId="CorelDRAW.Graphic.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2131" y="2276474"/>
                        <a:ext cx="1712912" cy="331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9" name="Picture 11" descr="MCj0215933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69481" y="2205037"/>
            <a:ext cx="2159000" cy="15779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MCj0290912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22231" y="2276474"/>
            <a:ext cx="1039812" cy="1655763"/>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13"/>
          <p:cNvSpPr txBox="1">
            <a:spLocks noChangeArrowheads="1"/>
          </p:cNvSpPr>
          <p:nvPr/>
        </p:nvSpPr>
        <p:spPr bwMode="auto">
          <a:xfrm>
            <a:off x="3398043" y="3933824"/>
            <a:ext cx="44640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buFontTx/>
              <a:buAutoNum type="arabicParenR"/>
            </a:pPr>
            <a:r>
              <a:rPr lang="en-GB" altLang="en-US">
                <a:latin typeface="Comic Sans MS" pitchFamily="66" charset="0"/>
              </a:rPr>
              <a:t>Steak + dog = saliva</a:t>
            </a:r>
          </a:p>
          <a:p>
            <a:pPr>
              <a:spcBef>
                <a:spcPct val="50000"/>
              </a:spcBef>
              <a:buFontTx/>
              <a:buAutoNum type="arabicParenR"/>
            </a:pPr>
            <a:r>
              <a:rPr lang="en-GB" altLang="en-US">
                <a:latin typeface="Comic Sans MS" pitchFamily="66" charset="0"/>
              </a:rPr>
              <a:t>Steak + bell + dog = saliva</a:t>
            </a:r>
          </a:p>
          <a:p>
            <a:pPr>
              <a:spcBef>
                <a:spcPct val="50000"/>
              </a:spcBef>
              <a:buFontTx/>
              <a:buAutoNum type="arabicParenR"/>
            </a:pPr>
            <a:r>
              <a:rPr lang="en-GB" altLang="en-US">
                <a:latin typeface="Comic Sans MS" pitchFamily="66" charset="0"/>
              </a:rPr>
              <a:t>Bell + dog = saliva</a:t>
            </a:r>
          </a:p>
        </p:txBody>
      </p:sp>
      <p:sp>
        <p:nvSpPr>
          <p:cNvPr id="12" name="Text Box 14"/>
          <p:cNvSpPr txBox="1">
            <a:spLocks noChangeArrowheads="1"/>
          </p:cNvSpPr>
          <p:nvPr/>
        </p:nvSpPr>
        <p:spPr bwMode="auto">
          <a:xfrm>
            <a:off x="842168" y="5670549"/>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t>Notice that the final response (saliva) has no direct relation to the stimulus (the bell).  Conditioned reflexes can increase an animal’s chance of survival!</a:t>
            </a:r>
          </a:p>
        </p:txBody>
      </p:sp>
    </p:spTree>
    <p:extLst>
      <p:ext uri="{BB962C8B-B14F-4D97-AF65-F5344CB8AC3E}">
        <p14:creationId xmlns:p14="http://schemas.microsoft.com/office/powerpoint/2010/main" val="19975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up)">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animEffect transition="in" filter="wipe(left)">
                                      <p:cBhvr>
                                        <p:cTn id="35" dur="500"/>
                                        <p:tgtEl>
                                          <p:spTgt spid="11">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1">
                                            <p:txEl>
                                              <p:pRg st="1" end="1"/>
                                            </p:txEl>
                                          </p:spTgt>
                                        </p:tgtEl>
                                        <p:attrNameLst>
                                          <p:attrName>style.visibility</p:attrName>
                                        </p:attrNameLst>
                                      </p:cBhvr>
                                      <p:to>
                                        <p:strVal val="visible"/>
                                      </p:to>
                                    </p:set>
                                    <p:animEffect transition="in" filter="wipe(left)">
                                      <p:cBhvr>
                                        <p:cTn id="40" dur="500"/>
                                        <p:tgtEl>
                                          <p:spTgt spid="11">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1">
                                            <p:txEl>
                                              <p:pRg st="2" end="2"/>
                                            </p:txEl>
                                          </p:spTgt>
                                        </p:tgtEl>
                                        <p:attrNameLst>
                                          <p:attrName>style.visibility</p:attrName>
                                        </p:attrNameLst>
                                      </p:cBhvr>
                                      <p:to>
                                        <p:strVal val="visible"/>
                                      </p:to>
                                    </p:set>
                                    <p:animEffect transition="in" filter="wipe(left)">
                                      <p:cBhvr>
                                        <p:cTn id="45" dur="500"/>
                                        <p:tgtEl>
                                          <p:spTgt spid="11">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build="p"/>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402236"/>
              </p:ext>
            </p:extLst>
          </p:nvPr>
        </p:nvGraphicFramePr>
        <p:xfrm>
          <a:off x="144090" y="188640"/>
          <a:ext cx="10657259" cy="6480720"/>
        </p:xfrm>
        <a:graphic>
          <a:graphicData uri="http://schemas.openxmlformats.org/drawingml/2006/table">
            <a:tbl>
              <a:tblPr firstRow="1" firstCol="1" bandRow="1"/>
              <a:tblGrid>
                <a:gridCol w="3552169"/>
                <a:gridCol w="3552169"/>
                <a:gridCol w="3552921"/>
              </a:tblGrid>
              <a:tr h="1144127">
                <a:tc>
                  <a:txBody>
                    <a:bodyPr/>
                    <a:lstStyle/>
                    <a:p>
                      <a:pPr>
                        <a:spcAft>
                          <a:spcPts val="0"/>
                        </a:spcAft>
                      </a:pPr>
                      <a:r>
                        <a:rPr lang="en-US" sz="1800" dirty="0">
                          <a:effectLst/>
                          <a:latin typeface="Comic Sans MS"/>
                          <a:ea typeface="MS Mincho"/>
                          <a:cs typeface="Times New Roman"/>
                        </a:rPr>
                        <a:t>Bird finds a black caterpillar and tastes it. It tastes good so it is eaten</a:t>
                      </a:r>
                      <a:endParaRPr lang="en-GB" sz="20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effectLst/>
                          <a:latin typeface="Comic Sans MS"/>
                          <a:ea typeface="MS Mincho"/>
                          <a:cs typeface="Times New Roman"/>
                        </a:rPr>
                        <a:t>Bird finds a black and orange caterpillar and tastes it. It is poisonous and tastes bad so it is not eaten</a:t>
                      </a:r>
                      <a:endParaRPr lang="en-GB" sz="20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effectLst/>
                          <a:latin typeface="Comic Sans MS"/>
                          <a:ea typeface="MS Mincho"/>
                          <a:cs typeface="Times New Roman"/>
                        </a:rPr>
                        <a:t>Bird finds a black and orange caterpillar and tastes it. It is poisonous and tastes bad so it is not eaten</a:t>
                      </a:r>
                      <a:endParaRPr lang="en-GB" sz="20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8201">
                <a:tc>
                  <a:txBody>
                    <a:bodyPr/>
                    <a:lstStyle/>
                    <a:p>
                      <a:pPr>
                        <a:spcAft>
                          <a:spcPts val="0"/>
                        </a:spcAft>
                      </a:pPr>
                      <a:r>
                        <a:rPr lang="en-US" sz="1200">
                          <a:effectLst/>
                          <a:latin typeface="Cambria"/>
                          <a:ea typeface="MS Mincho"/>
                          <a:cs typeface="Times New Roman"/>
                        </a:rPr>
                        <a:t> </a:t>
                      </a:r>
                      <a:endParaRPr lang="en-GB"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Cambria"/>
                          <a:ea typeface="MS Mincho"/>
                          <a:cs typeface="Times New Roman"/>
                        </a:rPr>
                        <a:t> </a:t>
                      </a:r>
                      <a:endParaRPr lang="en-GB"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Cambria"/>
                          <a:ea typeface="MS Mincho"/>
                          <a:cs typeface="Times New Roman"/>
                        </a:rPr>
                        <a:t> </a:t>
                      </a:r>
                      <a:endParaRPr lang="en-GB"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8139">
                <a:tc>
                  <a:txBody>
                    <a:bodyPr/>
                    <a:lstStyle/>
                    <a:p>
                      <a:pPr>
                        <a:spcAft>
                          <a:spcPts val="0"/>
                        </a:spcAft>
                      </a:pPr>
                      <a:r>
                        <a:rPr lang="en-US" sz="1800" dirty="0">
                          <a:effectLst/>
                          <a:latin typeface="Comic Sans MS"/>
                          <a:ea typeface="MS Mincho"/>
                          <a:cs typeface="Times New Roman"/>
                        </a:rPr>
                        <a:t>Bird finds a black and orange caterpillar but avoids it because it is poisonous</a:t>
                      </a:r>
                      <a:endParaRPr lang="en-GB" sz="20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effectLst/>
                          <a:latin typeface="Comic Sans MS"/>
                          <a:ea typeface="MS Mincho"/>
                          <a:cs typeface="Times New Roman"/>
                        </a:rPr>
                        <a:t>Bird finds a hairy black and orange caterpillar, this one is harmless but the bird still avoids it.</a:t>
                      </a:r>
                      <a:endParaRPr lang="en-GB" sz="20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000" dirty="0">
                          <a:effectLst/>
                          <a:latin typeface="Cambria"/>
                          <a:ea typeface="MS Mincho"/>
                          <a:cs typeface="Times New Roman"/>
                        </a:rPr>
                        <a:t>Underline the primary stimulus</a:t>
                      </a:r>
                      <a:endParaRPr lang="en-GB" sz="2000" dirty="0">
                        <a:effectLst/>
                        <a:latin typeface="Cambria"/>
                        <a:ea typeface="MS Mincho"/>
                        <a:cs typeface="Times New Roman"/>
                      </a:endParaRPr>
                    </a:p>
                    <a:p>
                      <a:pPr>
                        <a:spcAft>
                          <a:spcPts val="0"/>
                        </a:spcAft>
                      </a:pPr>
                      <a:r>
                        <a:rPr lang="en-US" sz="2000" dirty="0">
                          <a:effectLst/>
                          <a:latin typeface="Cambria"/>
                          <a:ea typeface="MS Mincho"/>
                          <a:cs typeface="Times New Roman"/>
                        </a:rPr>
                        <a:t>Circle the secondary stimulus</a:t>
                      </a:r>
                      <a:endParaRPr lang="en-GB" sz="2000" dirty="0">
                        <a:effectLst/>
                        <a:latin typeface="Cambria"/>
                        <a:ea typeface="MS Mincho"/>
                        <a:cs typeface="Times New Roman"/>
                      </a:endParaRPr>
                    </a:p>
                    <a:p>
                      <a:pPr>
                        <a:spcAft>
                          <a:spcPts val="0"/>
                        </a:spcAft>
                      </a:pPr>
                      <a:r>
                        <a:rPr lang="en-US" sz="2000" dirty="0">
                          <a:effectLst/>
                          <a:latin typeface="Cambria"/>
                          <a:ea typeface="MS Mincho"/>
                          <a:cs typeface="Times New Roman"/>
                        </a:rPr>
                        <a:t>Put a box round the conditioned response</a:t>
                      </a:r>
                      <a:endParaRPr lang="en-GB" sz="20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r>
              <a:tr h="2280253">
                <a:tc>
                  <a:txBody>
                    <a:bodyPr/>
                    <a:lstStyle/>
                    <a:p>
                      <a:pPr>
                        <a:spcAft>
                          <a:spcPts val="0"/>
                        </a:spcAft>
                      </a:pPr>
                      <a:r>
                        <a:rPr lang="en-US" sz="1200">
                          <a:effectLst/>
                          <a:latin typeface="Cambria"/>
                          <a:ea typeface="MS Mincho"/>
                          <a:cs typeface="Times New Roman"/>
                        </a:rPr>
                        <a:t> </a:t>
                      </a:r>
                      <a:endParaRPr lang="en-GB"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Cambria"/>
                          <a:ea typeface="MS Mincho"/>
                          <a:cs typeface="Times New Roman"/>
                        </a:rPr>
                        <a:t> </a:t>
                      </a:r>
                      <a:endParaRPr lang="en-GB" sz="120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effectLst/>
                          <a:latin typeface="Cambria"/>
                          <a:ea typeface="MS Mincho"/>
                          <a:cs typeface="Times New Roman"/>
                        </a:rPr>
                        <a:t>Extension:</a:t>
                      </a:r>
                      <a:endParaRPr lang="en-GB" sz="1200" dirty="0">
                        <a:effectLst/>
                        <a:latin typeface="Cambria"/>
                        <a:ea typeface="MS Mincho"/>
                        <a:cs typeface="Times New Roman"/>
                      </a:endParaRPr>
                    </a:p>
                    <a:p>
                      <a:pPr>
                        <a:spcAft>
                          <a:spcPts val="0"/>
                        </a:spcAft>
                      </a:pPr>
                      <a:r>
                        <a:rPr lang="en-US" sz="1200" dirty="0">
                          <a:effectLst/>
                          <a:latin typeface="Cambria"/>
                          <a:ea typeface="MS Mincho"/>
                          <a:cs typeface="Times New Roman"/>
                        </a:rPr>
                        <a:t> </a:t>
                      </a:r>
                      <a:endParaRPr lang="en-GB" sz="1200" dirty="0">
                        <a:effectLst/>
                        <a:latin typeface="Cambria"/>
                        <a:ea typeface="MS Mincho"/>
                        <a:cs typeface="Times New Roman"/>
                      </a:endParaRPr>
                    </a:p>
                    <a:p>
                      <a:pPr>
                        <a:spcAft>
                          <a:spcPts val="0"/>
                        </a:spcAft>
                      </a:pPr>
                      <a:r>
                        <a:rPr lang="en-US" sz="1200" dirty="0">
                          <a:effectLst/>
                          <a:latin typeface="Cambria"/>
                          <a:ea typeface="MS Mincho"/>
                          <a:cs typeface="Times New Roman"/>
                        </a:rPr>
                        <a:t>Answer the following questions in your exercise book:</a:t>
                      </a:r>
                      <a:endParaRPr lang="en-GB" sz="1200" dirty="0">
                        <a:effectLst/>
                        <a:latin typeface="Cambria"/>
                        <a:ea typeface="MS Mincho"/>
                        <a:cs typeface="Times New Roman"/>
                      </a:endParaRPr>
                    </a:p>
                    <a:p>
                      <a:pPr marL="342900" lvl="0" indent="-342900">
                        <a:spcAft>
                          <a:spcPts val="0"/>
                        </a:spcAft>
                        <a:buFont typeface="+mj-lt"/>
                        <a:buAutoNum type="arabicPeriod"/>
                      </a:pPr>
                      <a:r>
                        <a:rPr lang="en-US" sz="1200" dirty="0">
                          <a:effectLst/>
                          <a:latin typeface="Cambria"/>
                          <a:ea typeface="MS Mincho"/>
                          <a:cs typeface="Times New Roman"/>
                        </a:rPr>
                        <a:t>Which organisms benefit? For each one explain how.</a:t>
                      </a:r>
                      <a:endParaRPr lang="en-GB" sz="1200" dirty="0">
                        <a:effectLst/>
                        <a:latin typeface="Cambria"/>
                        <a:ea typeface="MS Mincho"/>
                        <a:cs typeface="Times New Roman"/>
                      </a:endParaRPr>
                    </a:p>
                    <a:p>
                      <a:pPr marL="342900" lvl="0" indent="-342900">
                        <a:spcAft>
                          <a:spcPts val="0"/>
                        </a:spcAft>
                        <a:buFont typeface="+mj-lt"/>
                        <a:buAutoNum type="arabicPeriod"/>
                      </a:pPr>
                      <a:r>
                        <a:rPr lang="en-US" sz="1200" dirty="0">
                          <a:effectLst/>
                          <a:latin typeface="Cambria"/>
                          <a:ea typeface="MS Mincho"/>
                          <a:cs typeface="Times New Roman"/>
                        </a:rPr>
                        <a:t>Which caterpillar would you expect to find in the highest numbers? Explain your answer.</a:t>
                      </a:r>
                      <a:endParaRPr lang="en-GB" sz="1200" dirty="0">
                        <a:effectLst/>
                        <a:latin typeface="Cambria"/>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r>
            </a:tbl>
          </a:graphicData>
        </a:graphic>
      </p:graphicFrame>
    </p:spTree>
    <p:extLst>
      <p:ext uri="{BB962C8B-B14F-4D97-AF65-F5344CB8AC3E}">
        <p14:creationId xmlns:p14="http://schemas.microsoft.com/office/powerpoint/2010/main" val="130188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3834704" cy="584775"/>
          </a:xfrm>
          <a:prstGeom prst="rect">
            <a:avLst/>
          </a:prstGeom>
          <a:noFill/>
        </p:spPr>
        <p:txBody>
          <a:bodyPr wrap="none" rtlCol="0">
            <a:spAutoFit/>
          </a:bodyPr>
          <a:lstStyle/>
          <a:p>
            <a:r>
              <a:rPr lang="en-GB" sz="3200" b="1" u="sng" dirty="0" smtClean="0"/>
              <a:t>Complex behaviour</a:t>
            </a:r>
            <a:endParaRPr lang="en-GB" sz="3200" b="1" u="sng" dirty="0"/>
          </a:p>
        </p:txBody>
      </p:sp>
      <p:pic>
        <p:nvPicPr>
          <p:cNvPr id="3" name="Picture 4" descr="BR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600" y="555625"/>
            <a:ext cx="3995738" cy="33401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Box 7"/>
          <p:cNvSpPr txBox="1">
            <a:spLocks noChangeArrowheads="1"/>
          </p:cNvSpPr>
          <p:nvPr/>
        </p:nvSpPr>
        <p:spPr bwMode="auto">
          <a:xfrm>
            <a:off x="863600" y="4659312"/>
            <a:ext cx="91440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t>When the brain is asked to do certain tasks different areas are “activated”.  New experiences cause new neuron pathways to develop, while pathways that are not used are eventually destroyed.  This is why we become better at certain tasks when we practice them more often.</a:t>
            </a:r>
          </a:p>
        </p:txBody>
      </p:sp>
      <p:grpSp>
        <p:nvGrpSpPr>
          <p:cNvPr id="6" name="Group 9"/>
          <p:cNvGrpSpPr>
            <a:grpSpLocks/>
          </p:cNvGrpSpPr>
          <p:nvPr/>
        </p:nvGrpSpPr>
        <p:grpSpPr bwMode="auto">
          <a:xfrm>
            <a:off x="3952875" y="484187"/>
            <a:ext cx="6054724" cy="3743325"/>
            <a:chOff x="1946" y="482"/>
            <a:chExt cx="3814" cy="2358"/>
          </a:xfrm>
        </p:grpSpPr>
        <p:pic>
          <p:nvPicPr>
            <p:cNvPr id="7" name="Picture 6" descr="PET scan visualizing how distracting sound can affect human brain fun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6" y="482"/>
              <a:ext cx="2144" cy="235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8"/>
            <p:cNvSpPr txBox="1">
              <a:spLocks noChangeArrowheads="1"/>
            </p:cNvSpPr>
            <p:nvPr/>
          </p:nvSpPr>
          <p:spPr bwMode="auto">
            <a:xfrm>
              <a:off x="1946" y="1851"/>
              <a:ext cx="1633"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i="1" dirty="0"/>
                <a:t>PET scan showing areas “activated” by doing algebra.</a:t>
              </a:r>
            </a:p>
          </p:txBody>
        </p:sp>
      </p:grpSp>
    </p:spTree>
    <p:extLst>
      <p:ext uri="{BB962C8B-B14F-4D97-AF65-F5344CB8AC3E}">
        <p14:creationId xmlns:p14="http://schemas.microsoft.com/office/powerpoint/2010/main" val="19975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914307" cy="584775"/>
          </a:xfrm>
          <a:prstGeom prst="rect">
            <a:avLst/>
          </a:prstGeom>
          <a:noFill/>
        </p:spPr>
        <p:txBody>
          <a:bodyPr wrap="none" rtlCol="0">
            <a:spAutoFit/>
          </a:bodyPr>
          <a:lstStyle/>
          <a:p>
            <a:r>
              <a:rPr lang="en-GB" sz="3200" b="1" u="sng" dirty="0" smtClean="0"/>
              <a:t>Memory </a:t>
            </a:r>
            <a:endParaRPr lang="en-GB" sz="3200" b="1" u="sng" dirty="0"/>
          </a:p>
        </p:txBody>
      </p:sp>
      <p:sp>
        <p:nvSpPr>
          <p:cNvPr id="3" name="Text Box 4"/>
          <p:cNvSpPr txBox="1">
            <a:spLocks noChangeArrowheads="1"/>
          </p:cNvSpPr>
          <p:nvPr/>
        </p:nvSpPr>
        <p:spPr bwMode="auto">
          <a:xfrm>
            <a:off x="957153" y="764704"/>
            <a:ext cx="9144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dirty="0"/>
              <a:t>Our memory is divided into two types: short term and long term.</a:t>
            </a:r>
          </a:p>
          <a:p>
            <a:r>
              <a:rPr lang="en-GB" sz="2400" b="1" dirty="0"/>
              <a:t>Short-term memory</a:t>
            </a:r>
            <a:r>
              <a:rPr lang="en-GB" sz="2400" dirty="0"/>
              <a:t> lasts for about </a:t>
            </a:r>
            <a:r>
              <a:rPr lang="en-GB" sz="2400" b="1" dirty="0"/>
              <a:t>30 seconds</a:t>
            </a:r>
            <a:r>
              <a:rPr lang="en-GB" sz="2400" dirty="0"/>
              <a:t>. This is why, when you look up a new telephone number, by the time the call has ended you have forgotten the number. If more information arrives than can be held in the short-term memory then some is lost (forgotten).</a:t>
            </a:r>
          </a:p>
          <a:p>
            <a:r>
              <a:rPr lang="en-GB" sz="2400" b="1" dirty="0"/>
              <a:t>Long-term memory</a:t>
            </a:r>
            <a:r>
              <a:rPr lang="en-GB" sz="2400" dirty="0"/>
              <a:t> may last the whole of your life. When you sing the words of a favourite song, you are using your long-term memory. Although we often complain about how hard it is to learn new things, there is </a:t>
            </a:r>
            <a:r>
              <a:rPr lang="en-GB" sz="2400" b="1" dirty="0"/>
              <a:t>no limit</a:t>
            </a:r>
            <a:r>
              <a:rPr lang="en-GB" sz="2400" dirty="0"/>
              <a:t> to how much information you can store in your long-term memory.</a:t>
            </a:r>
          </a:p>
        </p:txBody>
      </p:sp>
      <p:sp>
        <p:nvSpPr>
          <p:cNvPr id="5" name="Oval 5"/>
          <p:cNvSpPr>
            <a:spLocks noChangeArrowheads="1"/>
          </p:cNvSpPr>
          <p:nvPr/>
        </p:nvSpPr>
        <p:spPr bwMode="auto">
          <a:xfrm>
            <a:off x="1425466" y="5286418"/>
            <a:ext cx="3816350" cy="1368425"/>
          </a:xfrm>
          <a:prstGeom prst="ellipse">
            <a:avLst/>
          </a:prstGeom>
          <a:solidFill>
            <a:srgbClr val="D6009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2400" dirty="0"/>
              <a:t>Ways of improving </a:t>
            </a:r>
          </a:p>
          <a:p>
            <a:pPr algn="ctr"/>
            <a:r>
              <a:rPr lang="en-GB" altLang="en-US" sz="2400" dirty="0"/>
              <a:t>short term memory, </a:t>
            </a:r>
          </a:p>
          <a:p>
            <a:pPr algn="ctr"/>
            <a:r>
              <a:rPr lang="en-GB" altLang="en-US" sz="2400" dirty="0"/>
              <a:t>e.g. a phone number</a:t>
            </a:r>
          </a:p>
        </p:txBody>
      </p:sp>
      <p:sp>
        <p:nvSpPr>
          <p:cNvPr id="6" name="Oval 6"/>
          <p:cNvSpPr>
            <a:spLocks noChangeArrowheads="1"/>
          </p:cNvSpPr>
          <p:nvPr/>
        </p:nvSpPr>
        <p:spPr bwMode="auto">
          <a:xfrm>
            <a:off x="6048747" y="5286417"/>
            <a:ext cx="3744913" cy="1368425"/>
          </a:xfrm>
          <a:prstGeom prst="ellipse">
            <a:avLst/>
          </a:prstGeom>
          <a:solidFill>
            <a:srgbClr val="8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2400" dirty="0"/>
              <a:t>Ways of improving </a:t>
            </a:r>
          </a:p>
          <a:p>
            <a:pPr algn="ctr"/>
            <a:r>
              <a:rPr lang="en-GB" altLang="en-US" sz="2400" dirty="0"/>
              <a:t>long term memory</a:t>
            </a:r>
          </a:p>
          <a:p>
            <a:pPr algn="ctr"/>
            <a:r>
              <a:rPr lang="en-GB" altLang="en-US" sz="2400" dirty="0"/>
              <a:t>e.g. exam revision</a:t>
            </a:r>
          </a:p>
        </p:txBody>
      </p:sp>
    </p:spTree>
    <p:extLst>
      <p:ext uri="{BB962C8B-B14F-4D97-AF65-F5344CB8AC3E}">
        <p14:creationId xmlns:p14="http://schemas.microsoft.com/office/powerpoint/2010/main" val="199754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1+#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ic Sa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F1650341942445942F6FBD17B28DA0" ma:contentTypeVersion="0" ma:contentTypeDescription="Create a new document." ma:contentTypeScope="" ma:versionID="6b49303e7b8201470583dc8147ef565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BBEFCC-0783-49E4-958F-20EB6BD438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C055C16-E453-42B0-AD8C-A36C6192A961}">
  <ds:schemaRefs>
    <ds:schemaRef ds:uri="http://schemas.microsoft.com/office/2006/metadata/properties"/>
    <ds:schemaRef ds:uri="http://www.w3.org/XML/1998/namespace"/>
    <ds:schemaRef ds:uri="http://purl.org/dc/terms/"/>
    <ds:schemaRef ds:uri="http://purl.org/dc/elements/1.1/"/>
    <ds:schemaRef ds:uri="http://schemas.openxmlformats.org/package/2006/metadata/core-properties"/>
    <ds:schemaRef ds:uri="http://schemas.microsoft.com/office/infopath/2007/PartnerControls"/>
    <ds:schemaRef ds:uri="http://purl.org/dc/dcmitype/"/>
    <ds:schemaRef ds:uri="http://schemas.microsoft.com/office/2006/documentManagement/types"/>
  </ds:schemaRefs>
</ds:datastoreItem>
</file>

<file path=customXml/itemProps3.xml><?xml version="1.0" encoding="utf-8"?>
<ds:datastoreItem xmlns:ds="http://schemas.openxmlformats.org/officeDocument/2006/customXml" ds:itemID="{D3292CA5-102F-4832-B306-7DE25A7CF6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256</TotalTime>
  <Words>550</Words>
  <Application>Microsoft Office PowerPoint</Application>
  <PresentationFormat>Custom</PresentationFormat>
  <Paragraphs>64</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CorelDRAW 6.0</vt:lpstr>
      <vt:lpstr>OCR 21st Century Science  Unit B6b Revision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OCR 21st Century Science  Unit B4 Revision</dc:title>
  <dc:creator>user</dc:creator>
  <cp:lastModifiedBy>Michelle Meyers</cp:lastModifiedBy>
  <cp:revision>23</cp:revision>
  <dcterms:created xsi:type="dcterms:W3CDTF">2014-01-20T22:42:49Z</dcterms:created>
  <dcterms:modified xsi:type="dcterms:W3CDTF">2014-06-05T07:12:15Z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0x010100AEF1650341942445942F6FBD17B28DA0</vt:lpwstr>
  </property>
</Properties>
</file>