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3" autoAdjust="0"/>
    <p:restoredTop sz="94660"/>
  </p:normalViewPr>
  <p:slideViewPr>
    <p:cSldViewPr>
      <p:cViewPr varScale="1">
        <p:scale>
          <a:sx n="104" d="100"/>
          <a:sy n="104" d="100"/>
        </p:scale>
        <p:origin x="-2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ECC45-8445-4D77-8BBF-123C66664AEF}" type="datetimeFigureOut">
              <a:rPr lang="en-US" smtClean="0"/>
              <a:pPr/>
              <a:t>4/12/2013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14E2EE-6FD9-42D9-9B94-F9C92A91881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84BE6F5-F212-49F1-BF02-2C44ABCA968D}" type="datetimeFigureOut">
              <a:rPr lang="en-US" smtClean="0"/>
              <a:pPr/>
              <a:t>4/12/2013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9BC0D7-5207-4C30-9EA8-755429895A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39BC0D7-5207-4C30-9EA8-755429895A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39BC0D7-5207-4C30-9EA8-755429895A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39BC0D7-5207-4C30-9EA8-755429895A7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39BC0D7-5207-4C30-9EA8-755429895A7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39BC0D7-5207-4C30-9EA8-755429895A7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339BC0D7-5207-4C30-9EA8-755429895A7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339BC0D7-5207-4C30-9EA8-755429895A7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4BE6F5-F212-49F1-BF02-2C44ABCA968D}" type="datetimeFigureOut">
              <a:rPr lang="en-US" smtClean="0"/>
              <a:pPr/>
              <a:t>4/12/2013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339BC0D7-5207-4C30-9EA8-755429895A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84BE6F5-F212-49F1-BF02-2C44ABCA968D}" type="datetimeFigureOut">
              <a:rPr lang="en-US" smtClean="0"/>
              <a:pPr/>
              <a:t>4/12/2013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39BC0D7-5207-4C30-9EA8-755429895A7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84BE6F5-F212-49F1-BF02-2C44ABCA968D}" type="datetimeFigureOut">
              <a:rPr lang="en-US" smtClean="0"/>
              <a:pPr/>
              <a:t>4/12/2013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9BC0D7-5207-4C30-9EA8-755429895A7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4BE6F5-F212-49F1-BF02-2C44ABCA968D}" type="datetimeFigureOut">
              <a:rPr lang="en-US" smtClean="0"/>
              <a:pPr/>
              <a:t>4/12/2013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9BC0D7-5207-4C30-9EA8-755429895A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Module B7 – Further Biology</a:t>
            </a:r>
            <a:endParaRPr lang="en-GB" dirty="0"/>
          </a:p>
        </p:txBody>
      </p:sp>
      <p:sp>
        <p:nvSpPr>
          <p:cNvPr id="3" name="Subtitle 2"/>
          <p:cNvSpPr>
            <a:spLocks noGrp="1"/>
          </p:cNvSpPr>
          <p:nvPr>
            <p:ph type="subTitle" idx="1"/>
          </p:nvPr>
        </p:nvSpPr>
        <p:spPr/>
        <p:txBody>
          <a:bodyPr/>
          <a:lstStyle/>
          <a:p>
            <a:r>
              <a:rPr lang="en-GB" dirty="0" smtClean="0"/>
              <a:t>Biology across the ecosystem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Parasites can:</a:t>
            </a:r>
          </a:p>
          <a:p>
            <a:pPr lvl="1"/>
            <a:r>
              <a:rPr lang="en-GB" dirty="0" smtClean="0"/>
              <a:t>Cause human diseases, such as malaria</a:t>
            </a:r>
          </a:p>
          <a:p>
            <a:pPr lvl="1"/>
            <a:r>
              <a:rPr lang="en-GB" dirty="0" smtClean="0"/>
              <a:t>Impact food production by causing illness in farm animals and attacking crops.</a:t>
            </a:r>
          </a:p>
          <a:p>
            <a:pPr>
              <a:buNone/>
            </a:pPr>
            <a:endParaRPr lang="en-GB" dirty="0" smtClean="0"/>
          </a:p>
          <a:p>
            <a:r>
              <a:rPr lang="en-GB" dirty="0" smtClean="0"/>
              <a:t>The evolution of a parasite is thought to be closely linked to that of its host.</a:t>
            </a:r>
          </a:p>
          <a:p>
            <a:pPr lvl="1"/>
            <a:endParaRPr lang="en-GB" dirty="0"/>
          </a:p>
        </p:txBody>
      </p:sp>
      <p:sp>
        <p:nvSpPr>
          <p:cNvPr id="3" name="Title 2"/>
          <p:cNvSpPr>
            <a:spLocks noGrp="1"/>
          </p:cNvSpPr>
          <p:nvPr>
            <p:ph type="title"/>
          </p:nvPr>
        </p:nvSpPr>
        <p:spPr/>
        <p:txBody>
          <a:bodyPr/>
          <a:lstStyle/>
          <a:p>
            <a:r>
              <a:rPr lang="en-GB" dirty="0" smtClean="0"/>
              <a:t>Parasites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Stays in the gut and competes with the host for digested food.</a:t>
            </a:r>
          </a:p>
          <a:p>
            <a:r>
              <a:rPr lang="en-GB" dirty="0" smtClean="0"/>
              <a:t>Adaptations:</a:t>
            </a:r>
          </a:p>
          <a:p>
            <a:pPr lvl="1"/>
            <a:r>
              <a:rPr lang="en-GB" dirty="0" smtClean="0"/>
              <a:t>Heads have suckers and stickers to grip the gut wall.</a:t>
            </a:r>
          </a:p>
          <a:p>
            <a:pPr lvl="1"/>
            <a:r>
              <a:rPr lang="en-GB" dirty="0" smtClean="0"/>
              <a:t>Protected from digestion by a thick, enzyme resistant cuticle.</a:t>
            </a:r>
          </a:p>
          <a:p>
            <a:pPr lvl="1"/>
            <a:r>
              <a:rPr lang="en-GB" dirty="0" smtClean="0"/>
              <a:t>Use anaerobic respiration.</a:t>
            </a:r>
          </a:p>
          <a:p>
            <a:pPr lvl="1"/>
            <a:r>
              <a:rPr lang="en-GB" dirty="0" smtClean="0"/>
              <a:t>Has both male and female sex organs so can reproduce without a mate.</a:t>
            </a:r>
          </a:p>
          <a:p>
            <a:pPr lvl="1"/>
            <a:r>
              <a:rPr lang="en-GB" dirty="0" smtClean="0"/>
              <a:t>Produce large numbers of eggs.</a:t>
            </a:r>
          </a:p>
          <a:p>
            <a:pPr lvl="1"/>
            <a:r>
              <a:rPr lang="en-GB" dirty="0" smtClean="0"/>
              <a:t>Uses a secondary host (usually a pig) to transfer to human hosts.</a:t>
            </a:r>
          </a:p>
        </p:txBody>
      </p:sp>
      <p:sp>
        <p:nvSpPr>
          <p:cNvPr id="3" name="Title 2"/>
          <p:cNvSpPr>
            <a:spLocks noGrp="1"/>
          </p:cNvSpPr>
          <p:nvPr>
            <p:ph type="title"/>
          </p:nvPr>
        </p:nvSpPr>
        <p:spPr/>
        <p:txBody>
          <a:bodyPr/>
          <a:lstStyle/>
          <a:p>
            <a:r>
              <a:rPr lang="en-GB" dirty="0" smtClean="0"/>
              <a:t>Tapeworms – a parasite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Caused by a parasite that infects </a:t>
            </a:r>
            <a:r>
              <a:rPr lang="en-GB" dirty="0" err="1" smtClean="0"/>
              <a:t>mosquitos</a:t>
            </a:r>
            <a:r>
              <a:rPr lang="en-GB" dirty="0" smtClean="0"/>
              <a:t>, which then infect humans.</a:t>
            </a:r>
          </a:p>
          <a:p>
            <a:endParaRPr lang="en-GB" dirty="0" smtClean="0"/>
          </a:p>
          <a:p>
            <a:r>
              <a:rPr lang="en-GB" dirty="0" smtClean="0"/>
              <a:t>The parasite’s life cycle protects it from out immune system:</a:t>
            </a:r>
          </a:p>
          <a:p>
            <a:pPr lvl="1"/>
            <a:r>
              <a:rPr lang="en-GB" dirty="0" smtClean="0"/>
              <a:t>Spends its life feeding in our RBC, therefore difficult for out WBC to detect.</a:t>
            </a:r>
          </a:p>
          <a:p>
            <a:pPr lvl="1"/>
            <a:r>
              <a:rPr lang="en-GB" dirty="0" smtClean="0"/>
              <a:t>When the blood cell is used up, the parasites burst out and release toxins, causing the fever.</a:t>
            </a:r>
            <a:endParaRPr lang="en-GB" dirty="0"/>
          </a:p>
        </p:txBody>
      </p:sp>
      <p:sp>
        <p:nvSpPr>
          <p:cNvPr id="3" name="Title 2"/>
          <p:cNvSpPr>
            <a:spLocks noGrp="1"/>
          </p:cNvSpPr>
          <p:nvPr>
            <p:ph type="title"/>
          </p:nvPr>
        </p:nvSpPr>
        <p:spPr/>
        <p:txBody>
          <a:bodyPr/>
          <a:lstStyle/>
          <a:p>
            <a:r>
              <a:rPr lang="en-GB" dirty="0" smtClean="0"/>
              <a:t>Malaria</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smtClean="0"/>
              <a:t>Genetic disorder caused by a recessive </a:t>
            </a:r>
            <a:r>
              <a:rPr lang="en-GB" i="1" dirty="0" err="1" smtClean="0"/>
              <a:t>alelle</a:t>
            </a:r>
            <a:r>
              <a:rPr lang="en-GB" i="1" dirty="0" smtClean="0"/>
              <a:t> (</a:t>
            </a:r>
            <a:r>
              <a:rPr lang="en-GB" i="1" dirty="0" err="1" smtClean="0"/>
              <a:t>aa</a:t>
            </a:r>
            <a:r>
              <a:rPr lang="en-GB" i="1" dirty="0" smtClean="0"/>
              <a:t>). People can be carriers (</a:t>
            </a:r>
            <a:r>
              <a:rPr lang="en-GB" i="1" dirty="0" err="1" smtClean="0"/>
              <a:t>Aa</a:t>
            </a:r>
            <a:r>
              <a:rPr lang="en-GB" i="1" dirty="0" smtClean="0"/>
              <a:t>) but do not have the disease.</a:t>
            </a:r>
          </a:p>
          <a:p>
            <a:r>
              <a:rPr lang="en-GB" i="1" dirty="0" smtClean="0"/>
              <a:t>Carriers of sickle cell have a </a:t>
            </a:r>
          </a:p>
          <a:p>
            <a:pPr>
              <a:buNone/>
            </a:pPr>
            <a:r>
              <a:rPr lang="en-GB" i="1" dirty="0" smtClean="0"/>
              <a:t>	higher resistance to malaria, </a:t>
            </a:r>
          </a:p>
          <a:p>
            <a:pPr>
              <a:buNone/>
            </a:pPr>
            <a:r>
              <a:rPr lang="en-GB" i="1" dirty="0" smtClean="0"/>
              <a:t>	and SCA is much more </a:t>
            </a:r>
          </a:p>
          <a:p>
            <a:pPr>
              <a:buNone/>
            </a:pPr>
            <a:r>
              <a:rPr lang="en-GB" i="1" dirty="0" smtClean="0"/>
              <a:t>	common in areas where </a:t>
            </a:r>
          </a:p>
          <a:p>
            <a:pPr>
              <a:buNone/>
            </a:pPr>
            <a:r>
              <a:rPr lang="en-GB" i="1" dirty="0" smtClean="0"/>
              <a:t>	malaria is prevalent. This is </a:t>
            </a:r>
          </a:p>
          <a:p>
            <a:pPr>
              <a:buNone/>
            </a:pPr>
            <a:r>
              <a:rPr lang="en-GB" i="1" dirty="0" smtClean="0"/>
              <a:t>	due to </a:t>
            </a:r>
            <a:r>
              <a:rPr lang="en-GB" b="1" i="1" dirty="0" smtClean="0"/>
              <a:t>natural selection</a:t>
            </a:r>
            <a:r>
              <a:rPr lang="en-GB" i="1" dirty="0" smtClean="0"/>
              <a:t>.</a:t>
            </a:r>
            <a:endParaRPr lang="en-GB" i="1" dirty="0"/>
          </a:p>
        </p:txBody>
      </p:sp>
      <p:sp>
        <p:nvSpPr>
          <p:cNvPr id="3" name="Title 2"/>
          <p:cNvSpPr>
            <a:spLocks noGrp="1"/>
          </p:cNvSpPr>
          <p:nvPr>
            <p:ph type="title"/>
          </p:nvPr>
        </p:nvSpPr>
        <p:spPr/>
        <p:txBody>
          <a:bodyPr/>
          <a:lstStyle/>
          <a:p>
            <a:r>
              <a:rPr lang="en-GB" i="1" dirty="0" smtClean="0"/>
              <a:t>Sickle cell anaemia</a:t>
            </a:r>
            <a:endParaRPr lang="en-GB" i="1" dirty="0"/>
          </a:p>
        </p:txBody>
      </p:sp>
      <p:pic>
        <p:nvPicPr>
          <p:cNvPr id="4" name="Picture 8" descr="sickle%20cells"/>
          <p:cNvPicPr>
            <a:picLocks noChangeAspect="1" noChangeArrowheads="1"/>
          </p:cNvPicPr>
          <p:nvPr/>
        </p:nvPicPr>
        <p:blipFill>
          <a:blip r:embed="rId2" cstate="print"/>
          <a:srcRect/>
          <a:stretch>
            <a:fillRect/>
          </a:stretch>
        </p:blipFill>
        <p:spPr bwMode="auto">
          <a:xfrm>
            <a:off x="6000760" y="2571744"/>
            <a:ext cx="2895600" cy="3200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Bacteria have no nucleus, </a:t>
            </a:r>
            <a:r>
              <a:rPr lang="en-GB" i="1" dirty="0" smtClean="0"/>
              <a:t>but many have a ring of DNA (a plasmid).</a:t>
            </a:r>
          </a:p>
          <a:p>
            <a:r>
              <a:rPr lang="en-GB" dirty="0" smtClean="0"/>
              <a:t>Bacteria and fungi can be grown on a large scale to produce:</a:t>
            </a:r>
          </a:p>
          <a:p>
            <a:pPr lvl="1"/>
            <a:r>
              <a:rPr lang="en-GB" dirty="0" smtClean="0"/>
              <a:t>Antibiotics</a:t>
            </a:r>
          </a:p>
          <a:p>
            <a:pPr lvl="1"/>
            <a:r>
              <a:rPr lang="en-GB" dirty="0" smtClean="0"/>
              <a:t>SCP e.g. </a:t>
            </a:r>
            <a:r>
              <a:rPr lang="en-GB" dirty="0" err="1" smtClean="0"/>
              <a:t>Quorn</a:t>
            </a:r>
            <a:endParaRPr lang="en-GB" dirty="0" smtClean="0"/>
          </a:p>
          <a:p>
            <a:pPr lvl="1"/>
            <a:r>
              <a:rPr lang="en-GB" dirty="0" smtClean="0"/>
              <a:t>Enzymes for food manufacture</a:t>
            </a:r>
          </a:p>
        </p:txBody>
      </p:sp>
      <p:sp>
        <p:nvSpPr>
          <p:cNvPr id="3" name="Title 2"/>
          <p:cNvSpPr>
            <a:spLocks noGrp="1"/>
          </p:cNvSpPr>
          <p:nvPr>
            <p:ph type="title"/>
          </p:nvPr>
        </p:nvSpPr>
        <p:spPr/>
        <p:txBody>
          <a:bodyPr/>
          <a:lstStyle/>
          <a:p>
            <a:r>
              <a:rPr lang="en-GB" dirty="0" smtClean="0"/>
              <a:t>B7.4 New Technologies</a:t>
            </a:r>
            <a:endParaRPr lang="en-GB" dirty="0"/>
          </a:p>
        </p:txBody>
      </p:sp>
      <p:pic>
        <p:nvPicPr>
          <p:cNvPr id="21506" name="Picture 2" descr="http://www.smithlifescience.com/BacteriaDiagram2.bmp"/>
          <p:cNvPicPr>
            <a:picLocks noChangeAspect="1" noChangeArrowheads="1"/>
          </p:cNvPicPr>
          <p:nvPr/>
        </p:nvPicPr>
        <p:blipFill>
          <a:blip r:embed="rId2" cstate="print"/>
          <a:srcRect/>
          <a:stretch>
            <a:fillRect/>
          </a:stretch>
        </p:blipFill>
        <p:spPr bwMode="auto">
          <a:xfrm>
            <a:off x="5605041" y="3429000"/>
            <a:ext cx="3538959" cy="264320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GM includes:</a:t>
            </a:r>
          </a:p>
          <a:p>
            <a:pPr lvl="1"/>
            <a:r>
              <a:rPr lang="en-GB" dirty="0" smtClean="0"/>
              <a:t>Isolating and replicating the required gene</a:t>
            </a:r>
          </a:p>
          <a:p>
            <a:pPr lvl="1"/>
            <a:r>
              <a:rPr lang="en-GB" dirty="0" smtClean="0"/>
              <a:t>Transferring the gene into a new cell using enzymes</a:t>
            </a:r>
          </a:p>
          <a:p>
            <a:pPr lvl="1"/>
            <a:r>
              <a:rPr lang="en-GB" i="1" dirty="0" smtClean="0"/>
              <a:t>Vectors can be used such as viruses or plasmids.</a:t>
            </a:r>
            <a:endParaRPr lang="en-GB" dirty="0" smtClean="0"/>
          </a:p>
          <a:p>
            <a:r>
              <a:rPr lang="en-GB" dirty="0" smtClean="0"/>
              <a:t>GM can be used for:</a:t>
            </a:r>
          </a:p>
          <a:p>
            <a:pPr lvl="1"/>
            <a:r>
              <a:rPr lang="en-GB" dirty="0" smtClean="0"/>
              <a:t>Bacterial synthesis of drugs and hormones e.g. Insulin</a:t>
            </a:r>
          </a:p>
          <a:p>
            <a:pPr lvl="1"/>
            <a:r>
              <a:rPr lang="en-GB" dirty="0" smtClean="0"/>
              <a:t>Disease resistance in crops.</a:t>
            </a:r>
          </a:p>
          <a:p>
            <a:r>
              <a:rPr lang="en-GB" dirty="0" smtClean="0"/>
              <a:t>There are many social, economic and ethical implications of the release of GM organisms.</a:t>
            </a:r>
          </a:p>
        </p:txBody>
      </p:sp>
      <p:sp>
        <p:nvSpPr>
          <p:cNvPr id="3" name="Title 2"/>
          <p:cNvSpPr>
            <a:spLocks noGrp="1"/>
          </p:cNvSpPr>
          <p:nvPr>
            <p:ph type="title"/>
          </p:nvPr>
        </p:nvSpPr>
        <p:spPr/>
        <p:txBody>
          <a:bodyPr/>
          <a:lstStyle/>
          <a:p>
            <a:r>
              <a:rPr lang="en-GB" dirty="0" smtClean="0"/>
              <a:t>Genetic modification</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948068"/>
          </a:xfrm>
        </p:spPr>
        <p:txBody>
          <a:bodyPr>
            <a:normAutofit fontScale="92500" lnSpcReduction="10000"/>
          </a:bodyPr>
          <a:lstStyle/>
          <a:p>
            <a:r>
              <a:rPr lang="en-GB" dirty="0" smtClean="0"/>
              <a:t>Aerobic respiration equation:</a:t>
            </a:r>
          </a:p>
          <a:p>
            <a:pPr>
              <a:buNone/>
            </a:pPr>
            <a:endParaRPr lang="en-GB" dirty="0" smtClean="0"/>
          </a:p>
          <a:p>
            <a:pPr>
              <a:buNone/>
            </a:pPr>
            <a:r>
              <a:rPr lang="en-GB" dirty="0" smtClean="0"/>
              <a:t>Glucose + oxygen           carbon dioxide + water</a:t>
            </a:r>
          </a:p>
          <a:p>
            <a:pPr>
              <a:buNone/>
            </a:pPr>
            <a:endParaRPr lang="en-GB" dirty="0" smtClean="0"/>
          </a:p>
          <a:p>
            <a:r>
              <a:rPr lang="en-GB" dirty="0" smtClean="0"/>
              <a:t>Aerobic respiration requires oxygen; anaerobic does not.</a:t>
            </a:r>
          </a:p>
          <a:p>
            <a:r>
              <a:rPr lang="en-GB" i="1" dirty="0" smtClean="0"/>
              <a:t>Energy released during respiration synthesizes a chemical called ATP – the ‘energy currency’ of all living things.</a:t>
            </a:r>
          </a:p>
          <a:p>
            <a:r>
              <a:rPr lang="en-GB" dirty="0" smtClean="0"/>
              <a:t>Muscle tissue contracts when given energy, and during exercise, respiration in muscle cells increases, HR quickens and breathing rate increases.</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B7.5 Respiration</a:t>
            </a:r>
            <a:endParaRPr lang="en-GB" dirty="0"/>
          </a:p>
        </p:txBody>
      </p:sp>
      <p:sp>
        <p:nvSpPr>
          <p:cNvPr id="4" name="Right Arrow 3"/>
          <p:cNvSpPr/>
          <p:nvPr/>
        </p:nvSpPr>
        <p:spPr>
          <a:xfrm>
            <a:off x="3571868" y="2357430"/>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dirty="0" smtClean="0"/>
              <a:t>Glucose         lactic acid (+ energy released)</a:t>
            </a:r>
          </a:p>
          <a:p>
            <a:pPr>
              <a:buNone/>
            </a:pPr>
            <a:endParaRPr lang="en-GB" dirty="0" smtClean="0"/>
          </a:p>
          <a:p>
            <a:r>
              <a:rPr lang="en-GB" dirty="0" smtClean="0"/>
              <a:t>Anaerobic respiration takes place in muscle cells where there is a shortage of oxygen and leads to a build up of lactic acid in cells (this causes pain such as cramps).</a:t>
            </a:r>
          </a:p>
          <a:p>
            <a:r>
              <a:rPr lang="en-GB" i="1" dirty="0" smtClean="0"/>
              <a:t>Oxygen is needed to break down the lactic acid and is known as the ‘oxygen debt’.</a:t>
            </a:r>
          </a:p>
          <a:p>
            <a:r>
              <a:rPr lang="en-GB" i="1" dirty="0" smtClean="0"/>
              <a:t>Aerobic respiration releases more energy per glucose molecule than anaerobic, but anaerobic is useful for short, sharp bursts of energy (e.g. Sprints).</a:t>
            </a:r>
            <a:endParaRPr lang="en-GB" i="1" dirty="0"/>
          </a:p>
        </p:txBody>
      </p:sp>
      <p:sp>
        <p:nvSpPr>
          <p:cNvPr id="3" name="Title 2"/>
          <p:cNvSpPr>
            <a:spLocks noGrp="1"/>
          </p:cNvSpPr>
          <p:nvPr>
            <p:ph type="title"/>
          </p:nvPr>
        </p:nvSpPr>
        <p:spPr/>
        <p:txBody>
          <a:bodyPr/>
          <a:lstStyle/>
          <a:p>
            <a:r>
              <a:rPr lang="en-GB" dirty="0" smtClean="0"/>
              <a:t>Anaerobic respiration</a:t>
            </a:r>
            <a:endParaRPr lang="en-GB" dirty="0"/>
          </a:p>
        </p:txBody>
      </p:sp>
      <p:sp>
        <p:nvSpPr>
          <p:cNvPr id="4" name="Right Arrow 3"/>
          <p:cNvSpPr/>
          <p:nvPr/>
        </p:nvSpPr>
        <p:spPr>
          <a:xfrm>
            <a:off x="2000232" y="1500174"/>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Components of blood:</a:t>
            </a:r>
          </a:p>
          <a:p>
            <a:pPr lvl="1"/>
            <a:r>
              <a:rPr lang="en-GB" dirty="0" smtClean="0"/>
              <a:t>RBC – transport oxygen</a:t>
            </a:r>
          </a:p>
          <a:p>
            <a:pPr lvl="1"/>
            <a:r>
              <a:rPr lang="en-GB" dirty="0" smtClean="0"/>
              <a:t>WBC – fight infections</a:t>
            </a:r>
          </a:p>
          <a:p>
            <a:pPr lvl="1"/>
            <a:r>
              <a:rPr lang="en-GB" dirty="0" smtClean="0"/>
              <a:t>Platelets – blood clotting at injury sites</a:t>
            </a:r>
          </a:p>
          <a:p>
            <a:pPr lvl="1"/>
            <a:r>
              <a:rPr lang="en-GB" dirty="0" smtClean="0"/>
              <a:t>Plasma – carries other chemicals such as </a:t>
            </a:r>
            <a:r>
              <a:rPr lang="en-GB" dirty="0" smtClean="0"/>
              <a:t>hormones</a:t>
            </a:r>
            <a:endParaRPr lang="en-GB" dirty="0" smtClean="0"/>
          </a:p>
        </p:txBody>
      </p:sp>
      <p:sp>
        <p:nvSpPr>
          <p:cNvPr id="3" name="Title 2"/>
          <p:cNvSpPr>
            <a:spLocks noGrp="1"/>
          </p:cNvSpPr>
          <p:nvPr>
            <p:ph type="title"/>
          </p:nvPr>
        </p:nvSpPr>
        <p:spPr/>
        <p:txBody>
          <a:bodyPr/>
          <a:lstStyle/>
          <a:p>
            <a:r>
              <a:rPr lang="en-GB" dirty="0" smtClean="0"/>
              <a:t>B7.6 Circulation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2"/>
            <a:ext cx="5543560" cy="5090944"/>
          </a:xfrm>
        </p:spPr>
        <p:txBody>
          <a:bodyPr>
            <a:normAutofit fontScale="92500" lnSpcReduction="20000"/>
          </a:bodyPr>
          <a:lstStyle/>
          <a:p>
            <a:pPr>
              <a:spcBef>
                <a:spcPts val="600"/>
              </a:spcBef>
              <a:spcAft>
                <a:spcPts val="600"/>
              </a:spcAft>
            </a:pPr>
            <a:r>
              <a:rPr lang="en-GB" dirty="0" smtClean="0"/>
              <a:t>The heart is a double circulation pump – it has to pump blood to the lungs to pick up oxygen before pumping it through the heart and back round the body.</a:t>
            </a:r>
          </a:p>
          <a:p>
            <a:pPr>
              <a:spcBef>
                <a:spcPts val="600"/>
              </a:spcBef>
              <a:spcAft>
                <a:spcPts val="600"/>
              </a:spcAft>
            </a:pPr>
            <a:r>
              <a:rPr lang="en-GB" dirty="0" smtClean="0"/>
              <a:t>Each side of the heart has an atrium and a ventricle.</a:t>
            </a:r>
          </a:p>
          <a:p>
            <a:pPr lvl="1">
              <a:spcBef>
                <a:spcPts val="600"/>
              </a:spcBef>
              <a:spcAft>
                <a:spcPts val="600"/>
              </a:spcAft>
            </a:pPr>
            <a:r>
              <a:rPr lang="en-GB" dirty="0" smtClean="0"/>
              <a:t>Blood enters the atria, they then contract pushing blood into the ventricles, which then contract pushing blood away from the heart. </a:t>
            </a:r>
          </a:p>
          <a:p>
            <a:pPr>
              <a:spcBef>
                <a:spcPts val="600"/>
              </a:spcBef>
              <a:spcAft>
                <a:spcPts val="600"/>
              </a:spcAft>
            </a:pPr>
            <a:r>
              <a:rPr lang="en-GB" dirty="0" smtClean="0"/>
              <a:t>The valves in the heart and veins stop blood flowing backwards.</a:t>
            </a:r>
          </a:p>
        </p:txBody>
      </p:sp>
      <p:sp>
        <p:nvSpPr>
          <p:cNvPr id="3" name="Title 2"/>
          <p:cNvSpPr>
            <a:spLocks noGrp="1"/>
          </p:cNvSpPr>
          <p:nvPr>
            <p:ph type="title"/>
          </p:nvPr>
        </p:nvSpPr>
        <p:spPr/>
        <p:txBody>
          <a:bodyPr/>
          <a:lstStyle/>
          <a:p>
            <a:r>
              <a:rPr lang="en-GB" dirty="0" smtClean="0"/>
              <a:t>The heart</a:t>
            </a:r>
            <a:endParaRPr lang="en-GB" dirty="0"/>
          </a:p>
        </p:txBody>
      </p:sp>
      <p:pic>
        <p:nvPicPr>
          <p:cNvPr id="4" name="Picture 6"/>
          <p:cNvPicPr>
            <a:picLocks noChangeAspect="1" noChangeArrowheads="1"/>
          </p:cNvPicPr>
          <p:nvPr/>
        </p:nvPicPr>
        <p:blipFill>
          <a:blip r:embed="rId2" cstate="print"/>
          <a:srcRect l="11539"/>
          <a:stretch>
            <a:fillRect/>
          </a:stretch>
        </p:blipFill>
        <p:spPr bwMode="auto">
          <a:xfrm>
            <a:off x="5857884" y="352425"/>
            <a:ext cx="3286116" cy="6505575"/>
          </a:xfrm>
          <a:prstGeom prst="rect">
            <a:avLst/>
          </a:prstGeom>
          <a:noFill/>
          <a:ln w="9525">
            <a:noFill/>
            <a:miter lim="800000"/>
            <a:headEnd/>
            <a:tailEnd/>
          </a:ln>
          <a:effectLst/>
        </p:spPr>
      </p:pic>
      <p:sp>
        <p:nvSpPr>
          <p:cNvPr id="15" name="Curved Left Arrow 14"/>
          <p:cNvSpPr/>
          <p:nvPr/>
        </p:nvSpPr>
        <p:spPr>
          <a:xfrm rot="10800000">
            <a:off x="6143636" y="1214422"/>
            <a:ext cx="571504" cy="18573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Curved Left Arrow 15"/>
          <p:cNvSpPr/>
          <p:nvPr/>
        </p:nvSpPr>
        <p:spPr>
          <a:xfrm>
            <a:off x="7786710" y="1214422"/>
            <a:ext cx="571504" cy="1928826"/>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urved Left Arrow 16"/>
          <p:cNvSpPr/>
          <p:nvPr/>
        </p:nvSpPr>
        <p:spPr>
          <a:xfrm>
            <a:off x="7786710" y="4000504"/>
            <a:ext cx="571504" cy="1928826"/>
          </a:xfrm>
          <a:prstGeom prst="curved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Curved Left Arrow 17"/>
          <p:cNvSpPr/>
          <p:nvPr/>
        </p:nvSpPr>
        <p:spPr>
          <a:xfrm rot="10800000">
            <a:off x="6143636" y="3929066"/>
            <a:ext cx="571504" cy="18573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364241"/>
          </a:xfrm>
        </p:spPr>
        <p:txBody>
          <a:bodyPr/>
          <a:lstStyle/>
          <a:p>
            <a:pPr>
              <a:spcBef>
                <a:spcPts val="600"/>
              </a:spcBef>
              <a:spcAft>
                <a:spcPts val="600"/>
              </a:spcAft>
            </a:pPr>
            <a:r>
              <a:rPr lang="en-GB" dirty="0" smtClean="0"/>
              <a:t>All organisms are dependent on energy from the Sun.</a:t>
            </a:r>
          </a:p>
          <a:p>
            <a:pPr>
              <a:spcBef>
                <a:spcPts val="600"/>
              </a:spcBef>
              <a:spcAft>
                <a:spcPts val="600"/>
              </a:spcAft>
            </a:pPr>
            <a:r>
              <a:rPr lang="en-GB" dirty="0" smtClean="0"/>
              <a:t>Plants absorb some of the Sun’s energy for</a:t>
            </a:r>
          </a:p>
          <a:p>
            <a:pPr>
              <a:spcBef>
                <a:spcPts val="600"/>
              </a:spcBef>
              <a:spcAft>
                <a:spcPts val="600"/>
              </a:spcAft>
              <a:buNone/>
            </a:pPr>
            <a:r>
              <a:rPr lang="en-GB" dirty="0" smtClean="0"/>
              <a:t>	photosynthesis.</a:t>
            </a:r>
          </a:p>
          <a:p>
            <a:pPr>
              <a:spcBef>
                <a:spcPts val="600"/>
              </a:spcBef>
              <a:spcAft>
                <a:spcPts val="600"/>
              </a:spcAft>
            </a:pPr>
            <a:r>
              <a:rPr lang="en-GB" dirty="0" err="1" smtClean="0"/>
              <a:t>Autotrophs</a:t>
            </a:r>
            <a:r>
              <a:rPr lang="en-GB" dirty="0" smtClean="0"/>
              <a:t> make their own food (e.g. Plants make their food from the Sun).</a:t>
            </a:r>
          </a:p>
          <a:p>
            <a:pPr>
              <a:spcBef>
                <a:spcPts val="600"/>
              </a:spcBef>
              <a:spcAft>
                <a:spcPts val="600"/>
              </a:spcAft>
            </a:pPr>
            <a:r>
              <a:rPr lang="en-GB" dirty="0" err="1" smtClean="0"/>
              <a:t>Heterotrophs</a:t>
            </a:r>
            <a:r>
              <a:rPr lang="en-GB" dirty="0" smtClean="0"/>
              <a:t> have to catch or find their food.</a:t>
            </a:r>
          </a:p>
          <a:p>
            <a:pPr>
              <a:buNone/>
            </a:pPr>
            <a:endParaRPr lang="en-GB" dirty="0" smtClean="0"/>
          </a:p>
          <a:p>
            <a:pPr>
              <a:buNone/>
            </a:pPr>
            <a:endParaRPr lang="en-GB" dirty="0"/>
          </a:p>
        </p:txBody>
      </p:sp>
      <p:sp>
        <p:nvSpPr>
          <p:cNvPr id="3" name="Title 2"/>
          <p:cNvSpPr>
            <a:spLocks noGrp="1"/>
          </p:cNvSpPr>
          <p:nvPr>
            <p:ph type="title"/>
          </p:nvPr>
        </p:nvSpPr>
        <p:spPr/>
        <p:txBody>
          <a:bodyPr>
            <a:normAutofit fontScale="90000"/>
          </a:bodyPr>
          <a:lstStyle/>
          <a:p>
            <a:r>
              <a:rPr lang="en-GB" dirty="0" smtClean="0"/>
              <a:t>B7.1 Living organisms are interdependent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When blood enters the capillary network, it is at high pressure.</a:t>
            </a:r>
          </a:p>
          <a:p>
            <a:r>
              <a:rPr lang="en-GB" dirty="0" smtClean="0"/>
              <a:t>Blood plasma is squeezed out of the capillary, forming a liquid called tissue fluid.</a:t>
            </a:r>
          </a:p>
          <a:p>
            <a:r>
              <a:rPr lang="en-GB" dirty="0" smtClean="0"/>
              <a:t>This fluid contains all of the chemicals being carried by blood plasma which then diffuses into cells.</a:t>
            </a:r>
          </a:p>
          <a:p>
            <a:r>
              <a:rPr lang="en-GB" dirty="0" smtClean="0"/>
              <a:t>As the blood moves through the capillaries, pressure drops, allowing tissue fluid containing waste products to move back into the capillaries.</a:t>
            </a:r>
            <a:endParaRPr lang="en-GB" dirty="0"/>
          </a:p>
        </p:txBody>
      </p:sp>
      <p:sp>
        <p:nvSpPr>
          <p:cNvPr id="3" name="Title 2"/>
          <p:cNvSpPr>
            <a:spLocks noGrp="1"/>
          </p:cNvSpPr>
          <p:nvPr>
            <p:ph type="title"/>
          </p:nvPr>
        </p:nvSpPr>
        <p:spPr/>
        <p:txBody>
          <a:bodyPr/>
          <a:lstStyle/>
          <a:p>
            <a:r>
              <a:rPr lang="en-GB" dirty="0" smtClean="0"/>
              <a:t>Capillaries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Vertebrates have an internal skeleton made of living bone for support and movement.</a:t>
            </a:r>
          </a:p>
          <a:p>
            <a:r>
              <a:rPr lang="en-GB" dirty="0" smtClean="0"/>
              <a:t>Muscles can only pull, so they work in antagonistic pairs e.g. Biceps and triceps.</a:t>
            </a:r>
          </a:p>
          <a:p>
            <a:endParaRPr lang="en-GB" dirty="0" smtClean="0"/>
          </a:p>
          <a:p>
            <a:r>
              <a:rPr lang="en-GB" dirty="0" smtClean="0"/>
              <a:t>2 or more bones meet at a joint.</a:t>
            </a:r>
          </a:p>
          <a:p>
            <a:pPr lvl="1"/>
            <a:r>
              <a:rPr lang="en-GB" dirty="0" smtClean="0"/>
              <a:t>Tendons (tough, not stretchy) attach muscle to bone</a:t>
            </a:r>
          </a:p>
          <a:p>
            <a:pPr lvl="1"/>
            <a:r>
              <a:rPr lang="en-GB" dirty="0" smtClean="0"/>
              <a:t>Ligaments (tough, stretchy) attach bone to bone</a:t>
            </a:r>
          </a:p>
          <a:p>
            <a:pPr lvl="1"/>
            <a:r>
              <a:rPr lang="en-GB" dirty="0" smtClean="0"/>
              <a:t>Muscles move the joint</a:t>
            </a:r>
          </a:p>
          <a:p>
            <a:pPr lvl="1"/>
            <a:r>
              <a:rPr lang="en-GB" dirty="0" smtClean="0"/>
              <a:t>Cartilage (smooth) covers ends of bones for easy movement</a:t>
            </a:r>
          </a:p>
          <a:p>
            <a:pPr lvl="1"/>
            <a:r>
              <a:rPr lang="en-GB" dirty="0" smtClean="0"/>
              <a:t>Synovial fluid (oily) gives lubrication and prevent cartilage wearing down.</a:t>
            </a:r>
            <a:endParaRPr lang="en-GB" dirty="0"/>
          </a:p>
        </p:txBody>
      </p:sp>
      <p:sp>
        <p:nvSpPr>
          <p:cNvPr id="3" name="Title 2"/>
          <p:cNvSpPr>
            <a:spLocks noGrp="1"/>
          </p:cNvSpPr>
          <p:nvPr>
            <p:ph type="title"/>
          </p:nvPr>
        </p:nvSpPr>
        <p:spPr/>
        <p:txBody>
          <a:bodyPr/>
          <a:lstStyle/>
          <a:p>
            <a:r>
              <a:rPr lang="en-GB" dirty="0" smtClean="0"/>
              <a:t>B7.7 The Skeletal System</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Sprains</a:t>
            </a:r>
          </a:p>
          <a:p>
            <a:pPr lvl="1"/>
            <a:r>
              <a:rPr lang="en-GB" dirty="0" smtClean="0"/>
              <a:t>Overstretch a ligament</a:t>
            </a:r>
          </a:p>
          <a:p>
            <a:pPr lvl="1"/>
            <a:r>
              <a:rPr lang="en-GB" dirty="0" smtClean="0"/>
              <a:t>Redness, swelling, bruising, ache</a:t>
            </a:r>
          </a:p>
          <a:p>
            <a:pPr lvl="1"/>
            <a:r>
              <a:rPr lang="en-GB" dirty="0" smtClean="0"/>
              <a:t>Knee or ankle usually</a:t>
            </a:r>
          </a:p>
          <a:p>
            <a:pPr lvl="1"/>
            <a:r>
              <a:rPr lang="en-GB" dirty="0" smtClean="0"/>
              <a:t>RICE treatment</a:t>
            </a:r>
          </a:p>
          <a:p>
            <a:pPr lvl="2"/>
            <a:r>
              <a:rPr lang="en-GB" dirty="0" smtClean="0"/>
              <a:t>Rest, Ice, Compression, Elevation</a:t>
            </a:r>
          </a:p>
          <a:p>
            <a:r>
              <a:rPr lang="en-GB" dirty="0" smtClean="0"/>
              <a:t>Dislocations</a:t>
            </a:r>
          </a:p>
          <a:p>
            <a:pPr lvl="1"/>
            <a:r>
              <a:rPr lang="en-GB" dirty="0" smtClean="0"/>
              <a:t>Bone slips out of the joint</a:t>
            </a:r>
          </a:p>
          <a:p>
            <a:pPr lvl="1"/>
            <a:r>
              <a:rPr lang="en-GB" dirty="0" smtClean="0"/>
              <a:t>Common in shoulder, knee</a:t>
            </a:r>
          </a:p>
          <a:p>
            <a:pPr lvl="1"/>
            <a:r>
              <a:rPr lang="en-GB" dirty="0" smtClean="0"/>
              <a:t>Very painful</a:t>
            </a:r>
          </a:p>
          <a:p>
            <a:pPr lvl="1"/>
            <a:r>
              <a:rPr lang="en-GB" dirty="0" smtClean="0"/>
              <a:t>Has to be put back into place</a:t>
            </a:r>
          </a:p>
        </p:txBody>
      </p:sp>
      <p:sp>
        <p:nvSpPr>
          <p:cNvPr id="3" name="Title 2"/>
          <p:cNvSpPr>
            <a:spLocks noGrp="1"/>
          </p:cNvSpPr>
          <p:nvPr>
            <p:ph type="title"/>
          </p:nvPr>
        </p:nvSpPr>
        <p:spPr/>
        <p:txBody>
          <a:bodyPr/>
          <a:lstStyle/>
          <a:p>
            <a:r>
              <a:rPr lang="en-GB" dirty="0" smtClean="0"/>
              <a:t>Sports injuries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000108"/>
            <a:ext cx="8786874" cy="5007183"/>
          </a:xfrm>
        </p:spPr>
        <p:txBody>
          <a:bodyPr>
            <a:noAutofit/>
          </a:bodyPr>
          <a:lstStyle/>
          <a:p>
            <a:r>
              <a:rPr lang="en-GB" sz="2400" dirty="0" smtClean="0"/>
              <a:t>Health check</a:t>
            </a:r>
          </a:p>
          <a:p>
            <a:pPr lvl="1"/>
            <a:r>
              <a:rPr lang="en-GB" sz="2000" dirty="0" smtClean="0"/>
              <a:t>General health check e.g. BP</a:t>
            </a:r>
          </a:p>
          <a:p>
            <a:pPr lvl="1"/>
            <a:r>
              <a:rPr lang="en-GB" sz="2000" dirty="0" smtClean="0"/>
              <a:t>Medication</a:t>
            </a:r>
          </a:p>
          <a:p>
            <a:pPr lvl="1"/>
            <a:r>
              <a:rPr lang="en-GB" sz="2000" dirty="0" smtClean="0"/>
              <a:t>Smoke? Drink?</a:t>
            </a:r>
          </a:p>
          <a:p>
            <a:pPr lvl="1"/>
            <a:r>
              <a:rPr lang="en-GB" sz="2000" dirty="0" smtClean="0"/>
              <a:t>Amount of exercise</a:t>
            </a:r>
          </a:p>
          <a:p>
            <a:pPr lvl="1"/>
            <a:r>
              <a:rPr lang="en-GB" sz="2000" dirty="0" smtClean="0"/>
              <a:t>Family medical history</a:t>
            </a:r>
          </a:p>
          <a:p>
            <a:pPr lvl="1"/>
            <a:r>
              <a:rPr lang="en-GB" sz="2000" dirty="0" smtClean="0"/>
              <a:t>Previous treatments</a:t>
            </a:r>
          </a:p>
          <a:p>
            <a:r>
              <a:rPr lang="en-GB" sz="2300" dirty="0" smtClean="0"/>
              <a:t>Info is then used to decide on the best training program, as there are different types and levels of exercise.</a:t>
            </a:r>
          </a:p>
          <a:p>
            <a:r>
              <a:rPr lang="en-GB" sz="2300" dirty="0" smtClean="0"/>
              <a:t>Same checks are done by a doctor before prescribing medication, as they may give unwanted harmful side-effects.</a:t>
            </a:r>
          </a:p>
          <a:p>
            <a:pPr lvl="1"/>
            <a:r>
              <a:rPr lang="en-GB" sz="1900" dirty="0" smtClean="0"/>
              <a:t>The side effects of treatments are often weighed against the benefits gained.</a:t>
            </a:r>
          </a:p>
        </p:txBody>
      </p:sp>
      <p:sp>
        <p:nvSpPr>
          <p:cNvPr id="3" name="Title 2"/>
          <p:cNvSpPr>
            <a:spLocks noGrp="1"/>
          </p:cNvSpPr>
          <p:nvPr>
            <p:ph type="title"/>
          </p:nvPr>
        </p:nvSpPr>
        <p:spPr>
          <a:xfrm>
            <a:off x="428596" y="0"/>
            <a:ext cx="8229600" cy="1143000"/>
          </a:xfrm>
        </p:spPr>
        <p:txBody>
          <a:bodyPr/>
          <a:lstStyle/>
          <a:p>
            <a:r>
              <a:rPr lang="en-GB" dirty="0" smtClean="0"/>
              <a:t>Training programs</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85794"/>
            <a:ext cx="8229600" cy="5221497"/>
          </a:xfrm>
        </p:spPr>
        <p:txBody>
          <a:bodyPr/>
          <a:lstStyle/>
          <a:p>
            <a:r>
              <a:rPr lang="en-GB" sz="2800" dirty="0" smtClean="0"/>
              <a:t>Progress will be checked regularly, and people monitored, to see if changes may be made. </a:t>
            </a:r>
            <a:endParaRPr lang="en-GB" dirty="0" smtClean="0"/>
          </a:p>
          <a:p>
            <a:r>
              <a:rPr lang="en-GB" dirty="0" smtClean="0"/>
              <a:t>Changes may need to be made to the fitness program if e.g. They get an injury or their fitness levels are improving quicker than was thought.</a:t>
            </a:r>
          </a:p>
          <a:p>
            <a:r>
              <a:rPr lang="en-GB" sz="2800" dirty="0" smtClean="0"/>
              <a:t>Staff must have access to records in case of an emergency or if the patient needs to go into hospital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Plants capture energy from sunlight (only about 2%) and store it in their tissues.</a:t>
            </a:r>
          </a:p>
          <a:p>
            <a:r>
              <a:rPr lang="en-GB" dirty="0" smtClean="0"/>
              <a:t>This energy is then passed to other organisms as they eat the plant.</a:t>
            </a:r>
          </a:p>
          <a:p>
            <a:r>
              <a:rPr lang="en-GB" dirty="0" smtClean="0"/>
              <a:t>Some energy is lost at each stage, usually as heat from respiration,</a:t>
            </a:r>
          </a:p>
          <a:p>
            <a:pPr>
              <a:buNone/>
            </a:pPr>
            <a:r>
              <a:rPr lang="en-GB" dirty="0" smtClean="0"/>
              <a:t>	waste products and </a:t>
            </a:r>
          </a:p>
          <a:p>
            <a:pPr>
              <a:buNone/>
            </a:pPr>
            <a:r>
              <a:rPr lang="en-GB" dirty="0" smtClean="0"/>
              <a:t>	uneaten parts.</a:t>
            </a:r>
          </a:p>
        </p:txBody>
      </p:sp>
      <p:sp>
        <p:nvSpPr>
          <p:cNvPr id="3" name="Title 2"/>
          <p:cNvSpPr>
            <a:spLocks noGrp="1"/>
          </p:cNvSpPr>
          <p:nvPr>
            <p:ph type="title"/>
          </p:nvPr>
        </p:nvSpPr>
        <p:spPr/>
        <p:txBody>
          <a:bodyPr/>
          <a:lstStyle/>
          <a:p>
            <a:r>
              <a:rPr lang="en-GB" dirty="0" smtClean="0"/>
              <a:t>Transfer of energy</a:t>
            </a:r>
            <a:endParaRPr lang="en-GB" dirty="0"/>
          </a:p>
        </p:txBody>
      </p:sp>
      <p:pic>
        <p:nvPicPr>
          <p:cNvPr id="4" name="Picture 6" descr="energy flow0001"/>
          <p:cNvPicPr>
            <a:picLocks noChangeAspect="1" noChangeArrowheads="1"/>
          </p:cNvPicPr>
          <p:nvPr/>
        </p:nvPicPr>
        <p:blipFill>
          <a:blip r:embed="rId2" cstate="print"/>
          <a:srcRect t="7866" r="4891" b="11314"/>
          <a:stretch>
            <a:fillRect/>
          </a:stretch>
        </p:blipFill>
        <p:spPr>
          <a:xfrm>
            <a:off x="4786314" y="3694341"/>
            <a:ext cx="4214842" cy="3010602"/>
          </a:xfrm>
          <a:prstGeom prst="rect">
            <a:avLst/>
          </a:prstGeo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2"/>
            <a:ext cx="8229600" cy="4525963"/>
          </a:xfrm>
        </p:spPr>
        <p:txBody>
          <a:bodyPr>
            <a:normAutofit/>
          </a:bodyPr>
          <a:lstStyle/>
          <a:p>
            <a:r>
              <a:rPr lang="en-GB" sz="2400" dirty="0" smtClean="0"/>
              <a:t>A pyramid of numbers shows the actual </a:t>
            </a:r>
            <a:r>
              <a:rPr lang="en-GB" sz="2400" b="1" dirty="0" smtClean="0"/>
              <a:t>number</a:t>
            </a:r>
            <a:r>
              <a:rPr lang="en-GB" sz="2400" dirty="0" smtClean="0"/>
              <a:t> of organisms at each stage of a food chain. They can be odd shapes (see below)</a:t>
            </a:r>
            <a:endParaRPr lang="en-GB" sz="2400" dirty="0"/>
          </a:p>
        </p:txBody>
      </p:sp>
      <p:sp>
        <p:nvSpPr>
          <p:cNvPr id="3" name="Title 2"/>
          <p:cNvSpPr>
            <a:spLocks noGrp="1"/>
          </p:cNvSpPr>
          <p:nvPr>
            <p:ph type="title"/>
          </p:nvPr>
        </p:nvSpPr>
        <p:spPr/>
        <p:txBody>
          <a:bodyPr/>
          <a:lstStyle/>
          <a:p>
            <a:r>
              <a:rPr lang="en-GB" dirty="0" smtClean="0"/>
              <a:t>Pyramids</a:t>
            </a:r>
            <a:endParaRPr lang="en-GB" dirty="0"/>
          </a:p>
        </p:txBody>
      </p:sp>
      <p:pic>
        <p:nvPicPr>
          <p:cNvPr id="1029" name="Picture 5" descr="Shows a narrow bar representing few sparrowhawks. A slightly wider bar represents a bigger number of sparrows, and catapillars are represented by the widest bar, showing they have the highest number. At the bottom of the food chain is an oak tree, and as one oak tree can feed many caterpillars, only one is needed - represented by a thin bar again."/>
          <p:cNvPicPr>
            <a:picLocks noChangeAspect="1" noChangeArrowheads="1"/>
          </p:cNvPicPr>
          <p:nvPr/>
        </p:nvPicPr>
        <p:blipFill>
          <a:blip r:embed="rId2" cstate="print"/>
          <a:srcRect/>
          <a:stretch>
            <a:fillRect/>
          </a:stretch>
        </p:blipFill>
        <p:spPr bwMode="auto">
          <a:xfrm>
            <a:off x="595518" y="2500306"/>
            <a:ext cx="1842852" cy="3286148"/>
          </a:xfrm>
          <a:prstGeom prst="rect">
            <a:avLst/>
          </a:prstGeom>
          <a:noFill/>
        </p:spPr>
      </p:pic>
      <p:pic>
        <p:nvPicPr>
          <p:cNvPr id="1031" name="Picture 7" descr="From the bottom of the pyramid up: oak tree, caterpillar, blue tit, sparrowhawk. This is a regular pyramid shape as the base is wide and the top narrow."/>
          <p:cNvPicPr>
            <a:picLocks noChangeAspect="1" noChangeArrowheads="1"/>
          </p:cNvPicPr>
          <p:nvPr/>
        </p:nvPicPr>
        <p:blipFill>
          <a:blip r:embed="rId3" cstate="print"/>
          <a:srcRect/>
          <a:stretch>
            <a:fillRect/>
          </a:stretch>
        </p:blipFill>
        <p:spPr bwMode="auto">
          <a:xfrm>
            <a:off x="2714612" y="2500306"/>
            <a:ext cx="1866898" cy="3329027"/>
          </a:xfrm>
          <a:prstGeom prst="rect">
            <a:avLst/>
          </a:prstGeom>
          <a:noFill/>
        </p:spPr>
      </p:pic>
      <p:sp>
        <p:nvSpPr>
          <p:cNvPr id="9" name="Content Placeholder 1"/>
          <p:cNvSpPr txBox="1">
            <a:spLocks/>
          </p:cNvSpPr>
          <p:nvPr/>
        </p:nvSpPr>
        <p:spPr>
          <a:xfrm>
            <a:off x="4500562" y="2357430"/>
            <a:ext cx="4286280" cy="4286256"/>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a:t>
            </a:r>
            <a:r>
              <a:rPr kumimoji="0" lang="en-GB" sz="2000" b="0" i="0" u="none" strike="noStrike" kern="1200" cap="none" spc="0" normalizeH="0" noProof="0" dirty="0" smtClean="0">
                <a:ln>
                  <a:noFill/>
                </a:ln>
                <a:solidFill>
                  <a:schemeClr val="tx1"/>
                </a:solidFill>
                <a:effectLst/>
                <a:uLnTx/>
                <a:uFillTx/>
                <a:latin typeface="+mn-lt"/>
                <a:ea typeface="+mn-ea"/>
                <a:cs typeface="+mn-cs"/>
              </a:rPr>
              <a:t> pyramid of biomass shows the </a:t>
            </a:r>
            <a:r>
              <a:rPr kumimoji="0" lang="en-GB" sz="2000" b="1" i="0" u="none" strike="noStrike" kern="1200" cap="none" spc="0" normalizeH="0" noProof="0" dirty="0" smtClean="0">
                <a:ln>
                  <a:noFill/>
                </a:ln>
                <a:solidFill>
                  <a:schemeClr val="tx1"/>
                </a:solidFill>
                <a:effectLst/>
                <a:uLnTx/>
                <a:uFillTx/>
                <a:latin typeface="+mn-lt"/>
                <a:ea typeface="+mn-ea"/>
                <a:cs typeface="+mn-cs"/>
              </a:rPr>
              <a:t>total mass </a:t>
            </a:r>
            <a:r>
              <a:rPr kumimoji="0" lang="en-GB" sz="2000" b="0" i="0" u="none" strike="noStrike" kern="1200" cap="none" spc="0" normalizeH="0" noProof="0" dirty="0" smtClean="0">
                <a:ln>
                  <a:noFill/>
                </a:ln>
                <a:solidFill>
                  <a:schemeClr val="tx1"/>
                </a:solidFill>
                <a:effectLst/>
                <a:uLnTx/>
                <a:uFillTx/>
                <a:latin typeface="+mn-lt"/>
                <a:ea typeface="+mn-ea"/>
                <a:cs typeface="+mn-cs"/>
              </a:rPr>
              <a:t>of the organisms at each stage. Pyramids of biomass are always pyramid shaped.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GB" sz="2000" baseline="0" dirty="0" smtClean="0"/>
              <a:t>Pyramids always</a:t>
            </a:r>
            <a:r>
              <a:rPr lang="en-GB" sz="2000" dirty="0" smtClean="0"/>
              <a:t> start with the producer at the bottom.</a:t>
            </a:r>
          </a:p>
          <a:p>
            <a:pPr marL="365760" indent="-256032">
              <a:spcBef>
                <a:spcPts val="400"/>
              </a:spcBef>
              <a:buClr>
                <a:schemeClr val="accent1"/>
              </a:buClr>
              <a:buSzPct val="68000"/>
              <a:buFont typeface="Wingdings 3"/>
              <a:buChar char=""/>
            </a:pPr>
            <a:r>
              <a:rPr lang="en-GB" sz="2000" dirty="0"/>
              <a:t>Only about 10% of the energy is passed to the next level</a:t>
            </a:r>
            <a:r>
              <a:rPr lang="en-GB" sz="2000" dirty="0" smtClean="0"/>
              <a:t>.</a:t>
            </a:r>
            <a:endParaRPr lang="en-GB" sz="2000" dirty="0"/>
          </a:p>
        </p:txBody>
      </p:sp>
      <p:sp>
        <p:nvSpPr>
          <p:cNvPr id="10" name="Content Placeholder 1"/>
          <p:cNvSpPr txBox="1">
            <a:spLocks/>
          </p:cNvSpPr>
          <p:nvPr/>
        </p:nvSpPr>
        <p:spPr>
          <a:xfrm>
            <a:off x="357158" y="5857892"/>
            <a:ext cx="8286808" cy="714380"/>
          </a:xfrm>
          <a:prstGeom prst="rect">
            <a:avLst/>
          </a:prstGeom>
          <a:solidFill>
            <a:schemeClr val="bg1"/>
          </a:solidFill>
          <a:ln>
            <a:solidFill>
              <a:schemeClr val="accent1"/>
            </a:solidFill>
          </a:ln>
        </p:spPr>
        <p:txBody>
          <a:bodyPr vert="horz">
            <a:normAutofit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GB" sz="2000" dirty="0" smtClean="0"/>
              <a:t>Energy efficiency (%) = </a:t>
            </a:r>
            <a:r>
              <a:rPr lang="en-GB" sz="2000" u="sng" dirty="0" smtClean="0"/>
              <a:t>energy to next level</a:t>
            </a:r>
            <a:r>
              <a:rPr lang="en-GB" sz="2000" dirty="0" smtClean="0"/>
              <a:t>	     x      100</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GB" sz="2000" dirty="0" smtClean="0"/>
              <a:t>				    total energy input</a:t>
            </a:r>
            <a:r>
              <a:rPr lang="en-GB" sz="2000" u="sng" dirty="0" smtClean="0"/>
              <a:t> </a:t>
            </a:r>
            <a:endParaRPr kumimoji="0" lang="en-GB" sz="2000" b="0" i="0" u="sng"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4282" y="3500438"/>
            <a:ext cx="5143536" cy="1569660"/>
          </a:xfrm>
          <a:prstGeom prst="rect">
            <a:avLst/>
          </a:prstGeom>
          <a:ln w="38100">
            <a:solidFill>
              <a:schemeClr val="accent1"/>
            </a:solidFill>
          </a:ln>
        </p:spPr>
        <p:txBody>
          <a:bodyPr wrap="square">
            <a:spAutoFit/>
          </a:bodyPr>
          <a:lstStyle/>
          <a:p>
            <a:pPr>
              <a:buNone/>
            </a:pPr>
            <a:r>
              <a:rPr lang="en-GB" sz="2400" dirty="0" smtClean="0">
                <a:latin typeface="Candy Buzz BTN" pitchFamily="34" charset="0"/>
              </a:rPr>
              <a:t>Water mass in soil = wet mass – dry mass</a:t>
            </a:r>
          </a:p>
          <a:p>
            <a:pPr>
              <a:buNone/>
            </a:pPr>
            <a:endParaRPr lang="en-GB" sz="2400" dirty="0" smtClean="0">
              <a:latin typeface="Candy Buzz BTN" pitchFamily="34" charset="0"/>
            </a:endParaRPr>
          </a:p>
          <a:p>
            <a:pPr>
              <a:buNone/>
            </a:pPr>
            <a:r>
              <a:rPr lang="en-GB" sz="2400" dirty="0" smtClean="0">
                <a:latin typeface="Candy Buzz BTN" pitchFamily="34" charset="0"/>
              </a:rPr>
              <a:t>% water content = </a:t>
            </a:r>
            <a:r>
              <a:rPr lang="en-GB" sz="2400" u="sng" dirty="0" smtClean="0">
                <a:latin typeface="Candy Buzz BTN" pitchFamily="34" charset="0"/>
              </a:rPr>
              <a:t>water mass</a:t>
            </a:r>
            <a:r>
              <a:rPr lang="en-GB" sz="2400" dirty="0" smtClean="0">
                <a:latin typeface="Candy Buzz BTN" pitchFamily="34" charset="0"/>
              </a:rPr>
              <a:t>   x   100</a:t>
            </a:r>
          </a:p>
          <a:p>
            <a:pPr>
              <a:buNone/>
            </a:pPr>
            <a:r>
              <a:rPr lang="en-GB" sz="2400" dirty="0" smtClean="0">
                <a:latin typeface="Candy Buzz BTN" pitchFamily="34" charset="0"/>
              </a:rPr>
              <a:t>		</a:t>
            </a:r>
            <a:r>
              <a:rPr lang="en-GB" sz="2400" dirty="0">
                <a:latin typeface="Candy Buzz BTN" pitchFamily="34" charset="0"/>
              </a:rPr>
              <a:t> </a:t>
            </a:r>
            <a:r>
              <a:rPr lang="en-GB" sz="2400" dirty="0" smtClean="0">
                <a:latin typeface="Candy Buzz BTN" pitchFamily="34" charset="0"/>
              </a:rPr>
              <a:t>     wet mass</a:t>
            </a:r>
          </a:p>
        </p:txBody>
      </p:sp>
      <p:sp>
        <p:nvSpPr>
          <p:cNvPr id="2" name="Content Placeholder 1"/>
          <p:cNvSpPr>
            <a:spLocks noGrp="1"/>
          </p:cNvSpPr>
          <p:nvPr>
            <p:ph idx="1"/>
          </p:nvPr>
        </p:nvSpPr>
        <p:spPr>
          <a:xfrm>
            <a:off x="428596" y="1285860"/>
            <a:ext cx="8229600" cy="4721431"/>
          </a:xfrm>
        </p:spPr>
        <p:txBody>
          <a:bodyPr/>
          <a:lstStyle/>
          <a:p>
            <a:r>
              <a:rPr lang="en-GB" dirty="0" smtClean="0"/>
              <a:t>Soil is made of:</a:t>
            </a:r>
          </a:p>
          <a:p>
            <a:pPr lvl="1"/>
            <a:r>
              <a:rPr lang="en-GB" dirty="0" smtClean="0"/>
              <a:t>Inorganic particles of sand, silt and clay.</a:t>
            </a:r>
          </a:p>
          <a:p>
            <a:pPr lvl="1"/>
            <a:r>
              <a:rPr lang="en-GB" dirty="0" smtClean="0"/>
              <a:t>Air (provides oxygen for aerobic microorganisms)</a:t>
            </a:r>
          </a:p>
          <a:p>
            <a:pPr lvl="1"/>
            <a:r>
              <a:rPr lang="en-GB" dirty="0" smtClean="0"/>
              <a:t>Water (with dissolved mineral ions)</a:t>
            </a:r>
          </a:p>
          <a:p>
            <a:pPr lvl="1"/>
            <a:r>
              <a:rPr lang="en-GB" dirty="0" smtClean="0"/>
              <a:t>Biomass (living organisms and decaying material)</a:t>
            </a:r>
            <a:endParaRPr lang="en-GB" dirty="0"/>
          </a:p>
        </p:txBody>
      </p:sp>
      <p:sp>
        <p:nvSpPr>
          <p:cNvPr id="3" name="Title 2"/>
          <p:cNvSpPr>
            <a:spLocks noGrp="1"/>
          </p:cNvSpPr>
          <p:nvPr>
            <p:ph type="title"/>
          </p:nvPr>
        </p:nvSpPr>
        <p:spPr/>
        <p:txBody>
          <a:bodyPr/>
          <a:lstStyle/>
          <a:p>
            <a:r>
              <a:rPr lang="en-GB" dirty="0" smtClean="0"/>
              <a:t>Soil</a:t>
            </a:r>
            <a:endParaRPr lang="en-GB" dirty="0"/>
          </a:p>
        </p:txBody>
      </p:sp>
      <p:sp>
        <p:nvSpPr>
          <p:cNvPr id="7" name="Rectangle 6"/>
          <p:cNvSpPr/>
          <p:nvPr/>
        </p:nvSpPr>
        <p:spPr>
          <a:xfrm>
            <a:off x="4214810" y="4786322"/>
            <a:ext cx="4572000" cy="1569660"/>
          </a:xfrm>
          <a:prstGeom prst="rect">
            <a:avLst/>
          </a:prstGeom>
          <a:solidFill>
            <a:schemeClr val="bg1"/>
          </a:solidFill>
          <a:ln w="38100">
            <a:solidFill>
              <a:schemeClr val="accent1"/>
            </a:solidFill>
          </a:ln>
        </p:spPr>
        <p:txBody>
          <a:bodyPr>
            <a:spAutoFit/>
          </a:bodyPr>
          <a:lstStyle/>
          <a:p>
            <a:pPr>
              <a:buNone/>
            </a:pPr>
            <a:r>
              <a:rPr lang="en-GB" sz="2400" dirty="0" smtClean="0">
                <a:latin typeface="Candy Buzz BTN" pitchFamily="34" charset="0"/>
              </a:rPr>
              <a:t>Biomass = wet mass – oven dry mass </a:t>
            </a:r>
          </a:p>
          <a:p>
            <a:pPr>
              <a:buNone/>
            </a:pPr>
            <a:endParaRPr lang="en-GB" sz="2400" dirty="0" smtClean="0">
              <a:latin typeface="Candy Buzz BTN" pitchFamily="34" charset="0"/>
            </a:endParaRPr>
          </a:p>
          <a:p>
            <a:pPr>
              <a:buNone/>
            </a:pPr>
            <a:r>
              <a:rPr lang="en-GB" sz="2400" dirty="0" smtClean="0">
                <a:latin typeface="Candy Buzz BTN" pitchFamily="34" charset="0"/>
              </a:rPr>
              <a:t>% biomass = </a:t>
            </a:r>
            <a:r>
              <a:rPr lang="en-GB" sz="2400" u="sng" dirty="0" smtClean="0">
                <a:latin typeface="Candy Buzz BTN" pitchFamily="34" charset="0"/>
              </a:rPr>
              <a:t>biomass</a:t>
            </a:r>
            <a:r>
              <a:rPr lang="en-GB" sz="2400" dirty="0" smtClean="0">
                <a:latin typeface="Candy Buzz BTN" pitchFamily="34" charset="0"/>
              </a:rPr>
              <a:t>      x      100</a:t>
            </a:r>
          </a:p>
          <a:p>
            <a:pPr>
              <a:buNone/>
            </a:pPr>
            <a:r>
              <a:rPr lang="en-GB" sz="2400" dirty="0" smtClean="0">
                <a:latin typeface="Candy Buzz BTN" pitchFamily="34" charset="0"/>
              </a:rPr>
              <a:t>	</a:t>
            </a:r>
            <a:r>
              <a:rPr lang="en-GB" sz="2400" dirty="0">
                <a:latin typeface="Candy Buzz BTN" pitchFamily="34" charset="0"/>
              </a:rPr>
              <a:t> </a:t>
            </a:r>
            <a:r>
              <a:rPr lang="en-GB" sz="2400" dirty="0" smtClean="0">
                <a:latin typeface="Candy Buzz BTN" pitchFamily="34" charset="0"/>
              </a:rPr>
              <a:t>       wet mass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71678"/>
            <a:ext cx="8229600" cy="3935613"/>
          </a:xfrm>
        </p:spPr>
        <p:txBody>
          <a:bodyPr>
            <a:noAutofit/>
          </a:bodyPr>
          <a:lstStyle/>
          <a:p>
            <a:pPr>
              <a:spcBef>
                <a:spcPts val="600"/>
              </a:spcBef>
            </a:pPr>
            <a:r>
              <a:rPr lang="en-GB" sz="2400" dirty="0" smtClean="0"/>
              <a:t>The main stages of photosynthesis:</a:t>
            </a:r>
          </a:p>
          <a:p>
            <a:pPr lvl="1">
              <a:spcBef>
                <a:spcPts val="600"/>
              </a:spcBef>
            </a:pPr>
            <a:r>
              <a:rPr lang="en-GB" sz="2000" dirty="0" smtClean="0"/>
              <a:t>Light energy absorbed by chlorophyll</a:t>
            </a:r>
          </a:p>
          <a:p>
            <a:pPr lvl="1">
              <a:spcBef>
                <a:spcPts val="600"/>
              </a:spcBef>
            </a:pPr>
            <a:r>
              <a:rPr lang="en-GB" sz="2000" dirty="0" smtClean="0"/>
              <a:t>Energy used to rearrange the atoms of CO2 and water to produce glucose</a:t>
            </a:r>
          </a:p>
          <a:p>
            <a:pPr lvl="1">
              <a:spcBef>
                <a:spcPts val="600"/>
              </a:spcBef>
            </a:pPr>
            <a:r>
              <a:rPr lang="en-GB" sz="2000" dirty="0" smtClean="0"/>
              <a:t>Oxygen produced as a waste product</a:t>
            </a:r>
          </a:p>
          <a:p>
            <a:pPr>
              <a:spcBef>
                <a:spcPts val="600"/>
              </a:spcBef>
            </a:pPr>
            <a:r>
              <a:rPr lang="en-GB" sz="2400" dirty="0" smtClean="0"/>
              <a:t>Glucose is then:</a:t>
            </a:r>
          </a:p>
          <a:p>
            <a:pPr lvl="1">
              <a:spcBef>
                <a:spcPts val="600"/>
              </a:spcBef>
            </a:pPr>
            <a:r>
              <a:rPr lang="en-GB" sz="2000" dirty="0" smtClean="0"/>
              <a:t>Converted into chemicals for growth</a:t>
            </a:r>
          </a:p>
          <a:p>
            <a:pPr lvl="1">
              <a:spcBef>
                <a:spcPts val="600"/>
              </a:spcBef>
            </a:pPr>
            <a:r>
              <a:rPr lang="en-GB" sz="2000" dirty="0" smtClean="0"/>
              <a:t>Used in respiration</a:t>
            </a:r>
          </a:p>
          <a:p>
            <a:pPr lvl="1">
              <a:spcBef>
                <a:spcPts val="600"/>
              </a:spcBef>
            </a:pPr>
            <a:r>
              <a:rPr lang="en-GB" sz="2000" dirty="0" smtClean="0"/>
              <a:t>Converted into starch for storage</a:t>
            </a:r>
          </a:p>
          <a:p>
            <a:pPr lvl="2">
              <a:spcBef>
                <a:spcPts val="600"/>
              </a:spcBef>
            </a:pPr>
            <a:r>
              <a:rPr lang="en-GB" sz="1800" i="1" dirty="0" smtClean="0"/>
              <a:t>This is because starch is insoluble and has little effect on the cell’s osmotic balance.</a:t>
            </a:r>
          </a:p>
        </p:txBody>
      </p:sp>
      <p:sp>
        <p:nvSpPr>
          <p:cNvPr id="3" name="Title 2"/>
          <p:cNvSpPr>
            <a:spLocks noGrp="1"/>
          </p:cNvSpPr>
          <p:nvPr>
            <p:ph type="title"/>
          </p:nvPr>
        </p:nvSpPr>
        <p:spPr/>
        <p:txBody>
          <a:bodyPr/>
          <a:lstStyle/>
          <a:p>
            <a:r>
              <a:rPr lang="en-GB" dirty="0" smtClean="0"/>
              <a:t>B7.2 Photosynthesis</a:t>
            </a:r>
            <a:endParaRPr lang="en-GB" dirty="0"/>
          </a:p>
        </p:txBody>
      </p:sp>
      <p:sp>
        <p:nvSpPr>
          <p:cNvPr id="4" name="TextBox 3"/>
          <p:cNvSpPr txBox="1"/>
          <p:nvPr/>
        </p:nvSpPr>
        <p:spPr>
          <a:xfrm>
            <a:off x="285720" y="1428736"/>
            <a:ext cx="8358246" cy="400110"/>
          </a:xfrm>
          <a:prstGeom prst="rect">
            <a:avLst/>
          </a:prstGeom>
          <a:noFill/>
          <a:ln>
            <a:solidFill>
              <a:schemeClr val="accent1"/>
            </a:solidFill>
          </a:ln>
        </p:spPr>
        <p:txBody>
          <a:bodyPr wrap="square" rtlCol="0">
            <a:spAutoFit/>
          </a:bodyPr>
          <a:lstStyle/>
          <a:p>
            <a:r>
              <a:rPr lang="en-GB" sz="2000" dirty="0" smtClean="0"/>
              <a:t>Carbon dioxide   +    water                   oxygen    +    glucose</a:t>
            </a:r>
            <a:endParaRPr lang="en-GB" sz="2000" dirty="0"/>
          </a:p>
        </p:txBody>
      </p:sp>
      <p:sp>
        <p:nvSpPr>
          <p:cNvPr id="5" name="Right Arrow 4"/>
          <p:cNvSpPr/>
          <p:nvPr/>
        </p:nvSpPr>
        <p:spPr>
          <a:xfrm>
            <a:off x="4000496" y="1428736"/>
            <a:ext cx="1000132"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5860"/>
            <a:ext cx="8229600" cy="4721431"/>
          </a:xfrm>
        </p:spPr>
        <p:txBody>
          <a:bodyPr/>
          <a:lstStyle/>
          <a:p>
            <a:r>
              <a:rPr lang="en-GB" i="1" dirty="0" smtClean="0"/>
              <a:t>The plant’s compensation point is when photosynthesis and respiration are taking place at the same rate. There is no net movement of CO2 in or out of the plant.</a:t>
            </a:r>
            <a:endParaRPr lang="en-GB" i="1" dirty="0"/>
          </a:p>
        </p:txBody>
      </p:sp>
      <p:sp>
        <p:nvSpPr>
          <p:cNvPr id="3" name="Title 2"/>
          <p:cNvSpPr>
            <a:spLocks noGrp="1"/>
          </p:cNvSpPr>
          <p:nvPr>
            <p:ph type="title"/>
          </p:nvPr>
        </p:nvSpPr>
        <p:spPr/>
        <p:txBody>
          <a:bodyPr/>
          <a:lstStyle/>
          <a:p>
            <a:r>
              <a:rPr lang="en-GB" dirty="0" smtClean="0"/>
              <a:t>Compensation point (higher)</a:t>
            </a:r>
            <a:endParaRPr lang="en-GB" dirty="0"/>
          </a:p>
        </p:txBody>
      </p:sp>
      <p:pic>
        <p:nvPicPr>
          <p:cNvPr id="17410" name="Picture 2" descr="http://resources.mhs.vic.edu.au/science/resources/pics/energy_for_living_pics/photosynthesis_graph_1.gif"/>
          <p:cNvPicPr>
            <a:picLocks noChangeAspect="1" noChangeArrowheads="1"/>
          </p:cNvPicPr>
          <p:nvPr/>
        </p:nvPicPr>
        <p:blipFill>
          <a:blip r:embed="rId2" cstate="print"/>
          <a:srcRect/>
          <a:stretch>
            <a:fillRect/>
          </a:stretch>
        </p:blipFill>
        <p:spPr bwMode="auto">
          <a:xfrm>
            <a:off x="785785" y="3214686"/>
            <a:ext cx="4320451" cy="2586039"/>
          </a:xfrm>
          <a:prstGeom prst="rect">
            <a:avLst/>
          </a:prstGeom>
          <a:noFill/>
        </p:spPr>
      </p:pic>
      <p:sp>
        <p:nvSpPr>
          <p:cNvPr id="5" name="Content Placeholder 1"/>
          <p:cNvSpPr txBox="1">
            <a:spLocks/>
          </p:cNvSpPr>
          <p:nvPr/>
        </p:nvSpPr>
        <p:spPr>
          <a:xfrm>
            <a:off x="4929190" y="3429000"/>
            <a:ext cx="3624258" cy="34290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400" b="0" i="1" u="none" strike="noStrike" kern="1200" cap="none" spc="0" normalizeH="0" baseline="0" noProof="0" dirty="0" smtClean="0">
                <a:ln>
                  <a:noFill/>
                </a:ln>
                <a:solidFill>
                  <a:schemeClr val="tx1"/>
                </a:solidFill>
                <a:effectLst/>
                <a:uLnTx/>
                <a:uFillTx/>
                <a:latin typeface="+mn-lt"/>
                <a:ea typeface="+mn-ea"/>
                <a:cs typeface="+mn-cs"/>
              </a:rPr>
              <a:t>Photosynthesis occurs only during the day, whereas respiration occurs</a:t>
            </a:r>
            <a:r>
              <a:rPr kumimoji="0" lang="en-GB" sz="2400" b="0" i="1" u="none" strike="noStrike" kern="1200" cap="none" spc="0" normalizeH="0" noProof="0" dirty="0" smtClean="0">
                <a:ln>
                  <a:noFill/>
                </a:ln>
                <a:solidFill>
                  <a:schemeClr val="tx1"/>
                </a:solidFill>
                <a:effectLst/>
                <a:uLnTx/>
                <a:uFillTx/>
                <a:latin typeface="+mn-lt"/>
                <a:ea typeface="+mn-ea"/>
                <a:cs typeface="+mn-cs"/>
              </a:rPr>
              <a:t> at the same rate throughout the day and night.</a:t>
            </a:r>
            <a:endParaRPr kumimoji="0" lang="en-GB" sz="24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786478"/>
          </a:xfrm>
        </p:spPr>
        <p:txBody>
          <a:bodyPr>
            <a:normAutofit/>
          </a:bodyPr>
          <a:lstStyle/>
          <a:p>
            <a:r>
              <a:rPr lang="en-GB" dirty="0" smtClean="0"/>
              <a:t>Energy from respiration may be used to:</a:t>
            </a:r>
          </a:p>
          <a:p>
            <a:pPr lvl="1"/>
            <a:r>
              <a:rPr lang="en-GB" dirty="0" smtClean="0"/>
              <a:t>Change glucose to starch and cellulose</a:t>
            </a:r>
          </a:p>
          <a:p>
            <a:pPr lvl="1"/>
            <a:r>
              <a:rPr lang="en-GB" dirty="0" smtClean="0"/>
              <a:t>Change glucose and nitrates (from soil) to amino acids and them to proteins</a:t>
            </a:r>
          </a:p>
          <a:p>
            <a:pPr lvl="1"/>
            <a:r>
              <a:rPr lang="en-GB" i="1" dirty="0" smtClean="0"/>
              <a:t>Absorb nitrates through the roots by active transport</a:t>
            </a:r>
          </a:p>
          <a:p>
            <a:pPr lvl="1">
              <a:buNone/>
            </a:pPr>
            <a:endParaRPr lang="en-GB" i="1" dirty="0" smtClean="0"/>
          </a:p>
          <a:p>
            <a:r>
              <a:rPr lang="en-GB" dirty="0" smtClean="0"/>
              <a:t>Photosynthesis can be limited by low temperature, carbon dioxide levels and light intensity.</a:t>
            </a:r>
          </a:p>
          <a:p>
            <a:endParaRPr lang="en-GB" dirty="0" smtClean="0"/>
          </a:p>
          <a:p>
            <a:r>
              <a:rPr lang="en-GB" dirty="0" smtClean="0"/>
              <a:t>Scientists agree that human activity is causing an increased level of atmospheric CO2.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Symbiosis is a close association between 2 different organisms.</a:t>
            </a:r>
          </a:p>
          <a:p>
            <a:r>
              <a:rPr lang="en-GB" dirty="0" smtClean="0"/>
              <a:t>3 types:</a:t>
            </a:r>
          </a:p>
          <a:p>
            <a:pPr lvl="1"/>
            <a:r>
              <a:rPr lang="en-GB" dirty="0" smtClean="0"/>
              <a:t>Mutualism – both species benefit.</a:t>
            </a:r>
          </a:p>
          <a:p>
            <a:pPr lvl="1"/>
            <a:endParaRPr lang="en-GB" dirty="0" smtClean="0"/>
          </a:p>
          <a:p>
            <a:pPr lvl="1"/>
            <a:r>
              <a:rPr lang="en-GB" dirty="0" smtClean="0"/>
              <a:t>Commensalism – one benefits but the other is neither harmed nor benefits, e.g. Sticky seed pods.</a:t>
            </a:r>
          </a:p>
          <a:p>
            <a:pPr lvl="1"/>
            <a:endParaRPr lang="en-GB" dirty="0" smtClean="0"/>
          </a:p>
          <a:p>
            <a:pPr lvl="1"/>
            <a:r>
              <a:rPr lang="en-GB" dirty="0" smtClean="0"/>
              <a:t>Parasitism – One is harmed (the host) while the other benefits (the parasite).</a:t>
            </a:r>
            <a:endParaRPr lang="en-GB" dirty="0"/>
          </a:p>
        </p:txBody>
      </p:sp>
      <p:sp>
        <p:nvSpPr>
          <p:cNvPr id="3" name="Title 2"/>
          <p:cNvSpPr>
            <a:spLocks noGrp="1"/>
          </p:cNvSpPr>
          <p:nvPr>
            <p:ph type="title"/>
          </p:nvPr>
        </p:nvSpPr>
        <p:spPr/>
        <p:txBody>
          <a:bodyPr/>
          <a:lstStyle/>
          <a:p>
            <a:r>
              <a:rPr lang="en-GB" dirty="0" smtClean="0"/>
              <a:t>B7.3 Heterotrophic nutrition</a:t>
            </a:r>
            <a:endParaRPr lang="en-GB" dirty="0"/>
          </a:p>
        </p:txBody>
      </p:sp>
      <p:pic>
        <p:nvPicPr>
          <p:cNvPr id="4" name="Picture 6" descr="Clownfish_[1]"/>
          <p:cNvPicPr>
            <a:picLocks noChangeAspect="1" noChangeArrowheads="1"/>
          </p:cNvPicPr>
          <p:nvPr/>
        </p:nvPicPr>
        <p:blipFill>
          <a:blip r:embed="rId2" cstate="print"/>
          <a:srcRect/>
          <a:stretch>
            <a:fillRect/>
          </a:stretch>
        </p:blipFill>
        <p:spPr bwMode="auto">
          <a:xfrm>
            <a:off x="6072198" y="2143116"/>
            <a:ext cx="1841029" cy="1414468"/>
          </a:xfrm>
          <a:prstGeom prst="rect">
            <a:avLst/>
          </a:prstGeom>
          <a:noFill/>
          <a:ln w="9525" algn="in">
            <a:noFill/>
            <a:miter lim="800000"/>
            <a:headEnd/>
            <a:tailEnd/>
          </a:ln>
          <a:effectLst/>
        </p:spPr>
      </p:pic>
      <p:pic>
        <p:nvPicPr>
          <p:cNvPr id="5" name="Picture 4" descr="scolex_tapeworm[1]"/>
          <p:cNvPicPr>
            <a:picLocks noChangeAspect="1" noChangeArrowheads="1"/>
          </p:cNvPicPr>
          <p:nvPr/>
        </p:nvPicPr>
        <p:blipFill>
          <a:blip r:embed="rId3" cstate="print"/>
          <a:srcRect b="4628"/>
          <a:stretch>
            <a:fillRect/>
          </a:stretch>
        </p:blipFill>
        <p:spPr bwMode="auto">
          <a:xfrm>
            <a:off x="5643570" y="5143512"/>
            <a:ext cx="1533507" cy="1278797"/>
          </a:xfrm>
          <a:prstGeom prst="rect">
            <a:avLst/>
          </a:prstGeom>
          <a:noFill/>
          <a:ln w="9525" algn="in">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144</TotalTime>
  <Words>1428</Words>
  <Application>Microsoft Office PowerPoint</Application>
  <PresentationFormat>On-screen Show (4:3)</PresentationFormat>
  <Paragraphs>176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Module B7 – Further Biology</vt:lpstr>
      <vt:lpstr>B7.1 Living organisms are interdependent</vt:lpstr>
      <vt:lpstr>Transfer of energy</vt:lpstr>
      <vt:lpstr>Pyramids</vt:lpstr>
      <vt:lpstr>Soil</vt:lpstr>
      <vt:lpstr>B7.2 Photosynthesis</vt:lpstr>
      <vt:lpstr>Compensation point (higher)</vt:lpstr>
      <vt:lpstr>Slide 8</vt:lpstr>
      <vt:lpstr>B7.3 Heterotrophic nutrition</vt:lpstr>
      <vt:lpstr>Parasites</vt:lpstr>
      <vt:lpstr>Tapeworms – a parasite</vt:lpstr>
      <vt:lpstr>Malaria</vt:lpstr>
      <vt:lpstr>Sickle cell anaemia</vt:lpstr>
      <vt:lpstr>B7.4 New Technologies</vt:lpstr>
      <vt:lpstr>Genetic modification</vt:lpstr>
      <vt:lpstr>B7.5 Respiration</vt:lpstr>
      <vt:lpstr>Anaerobic respiration</vt:lpstr>
      <vt:lpstr>B7.6 Circulation</vt:lpstr>
      <vt:lpstr>The heart</vt:lpstr>
      <vt:lpstr>Capillaries</vt:lpstr>
      <vt:lpstr>B7.7 The Skeletal System</vt:lpstr>
      <vt:lpstr>Sports injuries</vt:lpstr>
      <vt:lpstr>Training programs</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B7 – Further Biology</dc:title>
  <dc:creator>Administrator</dc:creator>
  <cp:lastModifiedBy>mmeyers</cp:lastModifiedBy>
  <cp:revision>6</cp:revision>
  <dcterms:created xsi:type="dcterms:W3CDTF">2011-05-02T13:17:43Z</dcterms:created>
  <dcterms:modified xsi:type="dcterms:W3CDTF">2013-04-12T07:44:21Z</dcterms:modified>
</cp:coreProperties>
</file>