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3" autoAdjust="0"/>
    <p:restoredTop sz="94662" autoAdjust="0"/>
  </p:normalViewPr>
  <p:slideViewPr>
    <p:cSldViewPr>
      <p:cViewPr>
        <p:scale>
          <a:sx n="70" d="100"/>
          <a:sy n="70" d="100"/>
        </p:scale>
        <p:origin x="-1164" y="-8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288908B-B9EC-4661-9CAB-02082804B640}" type="datetimeFigureOut">
              <a:rPr lang="en-US" smtClean="0"/>
              <a:pPr/>
              <a:t>11/25/2014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D85E33-4746-4A8B-9281-2782CE9C129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88908B-B9EC-4661-9CAB-02082804B640}" type="datetimeFigureOut">
              <a:rPr lang="en-US" smtClean="0"/>
              <a:pPr/>
              <a:t>11/25/2014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D85E33-4746-4A8B-9281-2782CE9C129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88908B-B9EC-4661-9CAB-02082804B640}" type="datetimeFigureOut">
              <a:rPr lang="en-US" smtClean="0"/>
              <a:pPr/>
              <a:t>11/25/2014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D85E33-4746-4A8B-9281-2782CE9C129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88908B-B9EC-4661-9CAB-02082804B640}" type="datetimeFigureOut">
              <a:rPr lang="en-US" smtClean="0"/>
              <a:pPr/>
              <a:t>11/25/2014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D85E33-4746-4A8B-9281-2782CE9C129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88908B-B9EC-4661-9CAB-02082804B640}" type="datetimeFigureOut">
              <a:rPr lang="en-US" smtClean="0"/>
              <a:pPr/>
              <a:t>11/25/2014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D85E33-4746-4A8B-9281-2782CE9C129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288908B-B9EC-4661-9CAB-02082804B640}" type="datetimeFigureOut">
              <a:rPr lang="en-US" smtClean="0"/>
              <a:pPr/>
              <a:t>11/25/2014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2D85E33-4746-4A8B-9281-2782CE9C129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288908B-B9EC-4661-9CAB-02082804B640}" type="datetimeFigureOut">
              <a:rPr lang="en-US" smtClean="0"/>
              <a:pPr/>
              <a:t>11/25/2014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2D85E33-4746-4A8B-9281-2782CE9C129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288908B-B9EC-4661-9CAB-02082804B640}" type="datetimeFigureOut">
              <a:rPr lang="en-US" smtClean="0"/>
              <a:pPr/>
              <a:t>11/25/2014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2D85E33-4746-4A8B-9281-2782CE9C129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88908B-B9EC-4661-9CAB-02082804B640}" type="datetimeFigureOut">
              <a:rPr lang="en-US" smtClean="0"/>
              <a:pPr/>
              <a:t>11/25/2014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2D85E33-4746-4A8B-9281-2782CE9C129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88908B-B9EC-4661-9CAB-02082804B640}" type="datetimeFigureOut">
              <a:rPr lang="en-US" smtClean="0"/>
              <a:pPr/>
              <a:t>11/25/2014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2D85E33-4746-4A8B-9281-2782CE9C129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88908B-B9EC-4661-9CAB-02082804B640}" type="datetimeFigureOut">
              <a:rPr lang="en-US" smtClean="0"/>
              <a:pPr/>
              <a:t>11/25/2014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2D85E33-4746-4A8B-9281-2782CE9C129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88908B-B9EC-4661-9CAB-02082804B640}" type="datetimeFigureOut">
              <a:rPr lang="en-US" smtClean="0"/>
              <a:pPr/>
              <a:t>11/25/2014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D85E33-4746-4A8B-9281-2782CE9C129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jpeg"/><Relationship Id="rId1" Type="http://schemas.openxmlformats.org/officeDocument/2006/relationships/slideLayout" Target="../slideLayouts/slideLayout2.xml"/><Relationship Id="rId4" Type="http://schemas.openxmlformats.org/officeDocument/2006/relationships/image" Target="../media/image32.jpeg"/></Relationships>
</file>

<file path=ppt/slides/_rels/slide12.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3.jpeg"/><Relationship Id="rId1" Type="http://schemas.openxmlformats.org/officeDocument/2006/relationships/slideLayout" Target="../slideLayouts/slideLayout2.xml"/><Relationship Id="rId5" Type="http://schemas.openxmlformats.org/officeDocument/2006/relationships/image" Target="../media/image36.jpeg"/><Relationship Id="rId4" Type="http://schemas.openxmlformats.org/officeDocument/2006/relationships/image" Target="../media/image3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image" Target="../media/image17.jpeg"/></Relationships>
</file>

<file path=ppt/slides/_rels/slide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8.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 Id="rId4" Type="http://schemas.openxmlformats.org/officeDocument/2006/relationships/image" Target="../media/image26.gif"/></Relationships>
</file>

<file path=ppt/slides/_rels/slide9.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C3 Chemicals in our lives:</a:t>
            </a:r>
            <a:br>
              <a:rPr lang="en-GB" dirty="0" smtClean="0"/>
            </a:br>
            <a:r>
              <a:rPr lang="en-GB" dirty="0" smtClean="0"/>
              <a:t> Risks and Benefits</a:t>
            </a:r>
            <a:endParaRPr lang="en-GB" dirty="0"/>
          </a:p>
        </p:txBody>
      </p:sp>
      <p:sp>
        <p:nvSpPr>
          <p:cNvPr id="3" name="Subtitle 2"/>
          <p:cNvSpPr>
            <a:spLocks noGrp="1"/>
          </p:cNvSpPr>
          <p:nvPr>
            <p:ph type="subTitle" idx="1"/>
          </p:nvPr>
        </p:nvSpPr>
        <p:spPr>
          <a:xfrm>
            <a:off x="1371600" y="4462482"/>
            <a:ext cx="6400800" cy="1752600"/>
          </a:xfrm>
        </p:spPr>
        <p:txBody>
          <a:bodyPr/>
          <a:lstStyle/>
          <a:p>
            <a:endParaRPr lang="en-GB" dirty="0"/>
          </a:p>
        </p:txBody>
      </p:sp>
      <p:pic>
        <p:nvPicPr>
          <p:cNvPr id="1026" name="Picture 2" descr="http://t3.gstatic.com/images?q=tbn:ANd9GcTKQX_AMeGxxAaZbujUyOxatdpjtRpemFr2TuHMorharCNLbCp2"/>
          <p:cNvPicPr>
            <a:picLocks noChangeAspect="1" noChangeArrowheads="1"/>
          </p:cNvPicPr>
          <p:nvPr/>
        </p:nvPicPr>
        <p:blipFill>
          <a:blip r:embed="rId2" cstate="print"/>
          <a:srcRect/>
          <a:stretch>
            <a:fillRect/>
          </a:stretch>
        </p:blipFill>
        <p:spPr bwMode="auto">
          <a:xfrm>
            <a:off x="285720" y="357166"/>
            <a:ext cx="1428760" cy="1435138"/>
          </a:xfrm>
          <a:prstGeom prst="rect">
            <a:avLst/>
          </a:prstGeom>
          <a:noFill/>
        </p:spPr>
      </p:pic>
      <p:pic>
        <p:nvPicPr>
          <p:cNvPr id="1028" name="Picture 4" descr="http://t1.gstatic.com/images?q=tbn:ANd9GcQ7kiZnMvUCftD7WUmZmr36BHK6FHpIkzjctBJ5LHYMr1kGyM-7"/>
          <p:cNvPicPr>
            <a:picLocks noChangeAspect="1" noChangeArrowheads="1"/>
          </p:cNvPicPr>
          <p:nvPr/>
        </p:nvPicPr>
        <p:blipFill>
          <a:blip r:embed="rId3" cstate="print"/>
          <a:srcRect/>
          <a:stretch>
            <a:fillRect/>
          </a:stretch>
        </p:blipFill>
        <p:spPr bwMode="auto">
          <a:xfrm>
            <a:off x="7222817" y="5072074"/>
            <a:ext cx="1706901" cy="1714521"/>
          </a:xfrm>
          <a:prstGeom prst="rect">
            <a:avLst/>
          </a:prstGeom>
          <a:noFill/>
        </p:spPr>
      </p:pic>
      <p:pic>
        <p:nvPicPr>
          <p:cNvPr id="1030" name="Picture 6" descr="http://t0.gstatic.com/images?q=tbn:ANd9GcSqgcNLxa4kGkFmqN4wYq8rbsK6LMe-c0FVxG_AuvWPNZl434KqIUZShorGrA"/>
          <p:cNvPicPr>
            <a:picLocks noChangeAspect="1" noChangeArrowheads="1"/>
          </p:cNvPicPr>
          <p:nvPr/>
        </p:nvPicPr>
        <p:blipFill>
          <a:blip r:embed="rId4" cstate="print"/>
          <a:srcRect/>
          <a:stretch>
            <a:fillRect/>
          </a:stretch>
        </p:blipFill>
        <p:spPr bwMode="auto">
          <a:xfrm>
            <a:off x="6715140" y="285728"/>
            <a:ext cx="2064547" cy="1457329"/>
          </a:xfrm>
          <a:prstGeom prst="rect">
            <a:avLst/>
          </a:prstGeom>
          <a:noFill/>
        </p:spPr>
      </p:pic>
      <p:pic>
        <p:nvPicPr>
          <p:cNvPr id="1032" name="Picture 8" descr="http://t1.gstatic.com/images?q=tbn:ANd9GcRRfOK2O8ORbyYKYu1iS7uJYXg5phBc5AQ7Bvwr053mNKGsMlW2"/>
          <p:cNvPicPr>
            <a:picLocks noChangeAspect="1" noChangeArrowheads="1"/>
          </p:cNvPicPr>
          <p:nvPr/>
        </p:nvPicPr>
        <p:blipFill>
          <a:blip r:embed="rId5" cstate="print"/>
          <a:srcRect/>
          <a:stretch>
            <a:fillRect/>
          </a:stretch>
        </p:blipFill>
        <p:spPr bwMode="auto">
          <a:xfrm>
            <a:off x="214282" y="5286388"/>
            <a:ext cx="1785950" cy="1374344"/>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338"/>
            <a:ext cx="8229600" cy="1143000"/>
          </a:xfrm>
        </p:spPr>
        <p:txBody>
          <a:bodyPr>
            <a:normAutofit fontScale="90000"/>
          </a:bodyPr>
          <a:lstStyle/>
          <a:p>
            <a:r>
              <a:rPr lang="en-GB" dirty="0" smtClean="0"/>
              <a:t>Protecting health and the environment</a:t>
            </a:r>
            <a:endParaRPr lang="en-GB" dirty="0"/>
          </a:p>
        </p:txBody>
      </p:sp>
      <p:sp>
        <p:nvSpPr>
          <p:cNvPr id="7" name="TextBox 6"/>
          <p:cNvSpPr txBox="1"/>
          <p:nvPr/>
        </p:nvSpPr>
        <p:spPr>
          <a:xfrm>
            <a:off x="0" y="571480"/>
            <a:ext cx="9144000" cy="1754326"/>
          </a:xfrm>
          <a:prstGeom prst="rect">
            <a:avLst/>
          </a:prstGeom>
          <a:noFill/>
        </p:spPr>
        <p:txBody>
          <a:bodyPr wrap="square" rtlCol="0">
            <a:spAutoFit/>
          </a:bodyPr>
          <a:lstStyle/>
          <a:p>
            <a:r>
              <a:rPr lang="en-GB" b="1" dirty="0" smtClean="0"/>
              <a:t>Untested chemicals</a:t>
            </a:r>
          </a:p>
          <a:p>
            <a:r>
              <a:rPr lang="en-GB" dirty="0" smtClean="0"/>
              <a:t>Some people are fearful of man-made (___________ ) chemicals. Campaign groups have highlighted evidence suggesting that chemicals found in plastics and pesticides may cause cancer. Scientists agree that some synthetic chemicals can be harmful in _____ doses, but not at the lower concentrations usually found in people’s bodies. </a:t>
            </a:r>
          </a:p>
          <a:p>
            <a:endParaRPr lang="en-GB" dirty="0"/>
          </a:p>
        </p:txBody>
      </p:sp>
      <p:sp>
        <p:nvSpPr>
          <p:cNvPr id="8" name="TextBox 7"/>
          <p:cNvSpPr txBox="1"/>
          <p:nvPr/>
        </p:nvSpPr>
        <p:spPr>
          <a:xfrm>
            <a:off x="-32" y="2143116"/>
            <a:ext cx="9144064" cy="1200329"/>
          </a:xfrm>
          <a:prstGeom prst="rect">
            <a:avLst/>
          </a:prstGeom>
          <a:noFill/>
        </p:spPr>
        <p:txBody>
          <a:bodyPr wrap="square" rtlCol="0">
            <a:spAutoFit/>
          </a:bodyPr>
          <a:lstStyle/>
          <a:p>
            <a:r>
              <a:rPr lang="en-GB" b="1" dirty="0" smtClean="0"/>
              <a:t>Hazard</a:t>
            </a:r>
            <a:r>
              <a:rPr lang="en-GB" dirty="0" smtClean="0"/>
              <a:t>: the danger of exposure to risk. Some hazards are only significant if we are exposed to them for long periods of time. </a:t>
            </a:r>
          </a:p>
          <a:p>
            <a:r>
              <a:rPr lang="en-GB" b="1" dirty="0" smtClean="0"/>
              <a:t>Risk</a:t>
            </a:r>
            <a:r>
              <a:rPr lang="en-GB" dirty="0" smtClean="0"/>
              <a:t>: ________________________________________________________________________</a:t>
            </a:r>
          </a:p>
          <a:p>
            <a:r>
              <a:rPr lang="en-GB" dirty="0" smtClean="0"/>
              <a:t>____________________________________________________________________________</a:t>
            </a:r>
            <a:endParaRPr lang="en-GB" dirty="0"/>
          </a:p>
        </p:txBody>
      </p:sp>
      <p:sp>
        <p:nvSpPr>
          <p:cNvPr id="1029" name="AutoShape 5" descr="data:image/jpg;base64,/9j/4AAQSkZJRgABAQAAAQABAAD/2wCEAAkGBhASDhUUEBASDxQVEhAVEBIPEBUQFRQTFRwVFRcUFBQjGzIeFxkvGhIWIS8gJScsOC0sFh4yNzgtNSYsLSoBCQoKDgwOGg8PGiwkHiQyMTU1NTUsKisyNCouNS8sLSwtKjUqNS80Ki4yNTIyKSwrKSkpLC4vKTYqNSw0LCoqLv/AABEIAIwAyAMBIgACEQEDEQH/xAAcAAEAAgMBAQEAAAAAAAAAAAAAAQUEBgcCAwj/xAA3EAACAgECAwYFAgUDBQAAAAABAgADEQQSBiExBRMiQVFhBxQycYEjkVKCobHBY3KSFjNCU2L/xAAaAQEAAgMBAAAAAAAAAAAAAAAAAQQCAwYF/8QAMBEAAgECBQIEBQMFAAAAAAAAAAECAxEEBRIhMUFRE2GBoRQikbHBBnHwFTNS0eH/2gAMAwEAAhEDEQA/ANBiInRFQREQBERAEREAREQBERAEREAREQBERAEREAREQBERAEREAREQBERAEREEiIiAIiIAiJ6qqZmCqCzE4VVBJJ9APOQ3bdg8xLLtHhrV0Jvu09la9NxAIBPkcHl+ZWzXSrU6sdVOSa8mmGmuRERNpAiIgkREQBERBAiQJMAREQBERAEREEiIiAIiIAm0cKcB2ays2GwU15Kqdu9nYdcDIAHvma1VSzMFUFi3QDz9fbyJJ8sEmdD4M4x02loGm1D7SpY71XemWJJTcCckeoGPTOMnw87xGKpYa+DV536K7S6tL/huoxi5fPwa5xDwU+kcd5fX3bfRYwYE46juwCSRkchnr95m8BajR169cvYWZXWtrkSlVc9BgO2SemcjHvnlHxA4tq1bIlGTXWWYuw27mOByHXAA6+eZp814ahicdl+jGNxlJNPZL9m137q6XQScYVLw4R3jibVU16K43/Qa3XaSAWJBAVcj6s4xyOOvlOK/L6dvouZG9NRWFX7d6rHJ9yqg48ukxbLmbG5mbHIbmJwPQek8SMnyV5dTlFVG23fhJfR39SatbxHexvPZXwssspD26haiwyqrX3nhPQk7h1HPp5j7TUu2eybNNe1NuNy45rzDA8wy+06Z2L8SNGdMvfuarFQB12FgxAxlCBzzjOOWJo3FnaHzmofUVDwBVUqcB0C8gzLnmp67h06HEpZVi8zli5wxkbQ6bWV77JPrf9307751Y09K0clBEEROuKoiIgCIiAQJMgSYAiIggREQBERBIiIgCXPB2jqt7QpS7BQscqejEAkKfyJTTI7OoL3IoYplhlx1RR4ms6/+Kgt/LK2KjroTipabp79tufQyjyjvOt0VVlLV2KO7KFWHQBfb+HGPxifn5gM8uY8j6ibUO3+0Ne70pdtRt7bCQv6echC4GWABA98Su1vCWoqqNngsVfrNdgcr9xPC/T2U18uhPxpJ6rbLpa/u/wAGeJxNOckuGU0S60XCd9lK2hqlVvp32bfUf4mHd2NYupWjKO7FACjbl8XPr/edMVlUi3ZMwYmd2v2LbpnC24yy7gVOQRkjr+Jm6ThHUPWHY10q30d8+wtnpgQHUgle+xSTcPhfo631zFwCyVM1QP8AFkKT74Un95SrwvqC1wOwGhQ1oL+RDMNvryQzz2XodQKm1VD933J5sG2sD4eg8/rH9ZSx+HlicNOjCWlyVr/zvwzOnVhGSkdX450FVnZ9ptAyiFq3I5q3LGD7nlj3nFJf6ziPU6vT2JfaXKd3aoACgqpZXBA5H/uB8n/18uuRQTy8gy+rgKEqNWV3fpwtlwWK9RVJXQiInQmgREQCBJkCTAEREECIiAIiIAiIgkidM4d+GqCkWXWutr1tgVhQKxYuPMHLbWI9OZ+85nOocPfEmo0BLq7O9rqJOwBhYEHVef1YGcexOZzX6ieOVGPwff5rWvbp6d/9FjD6NXzlNw/2I2k7WeliGxUxVgMBlbaQceX2nu1a07PvfRBrN7Mt+9vEgGQxC49Cfwc+UpNdxJqdRr2uozW7DYirgkVqOhJ5dBkmfDQDW1M5pbbuxvIdCrbicDJOCc5wOs9jDVZRow+JaU7K+656+/p2PMrwj4jaatsbDW9Y7J0/eac6objhFJGD4/FyBPt+Zj8K6RG1tl3c/LpUmVRyfCzDAyxA8gxzKvSdo9oVoiVtYql2RFCr9YJyvT1z+086nVa9q7C7OVflb9HMJhOeOeARiWPGp8al9TXpaurrfz/Be8RaRn0Ndlrpc9Nh71qm3go55jP/AB/aYvHumte6tlVnqNYFZQFlySSeg88j7jHpKPS/NKLaEyuR+tXlRkDqTn29P8TJ0HamvrrQVO4RyVq6MC3oueknxYd19fUyUHBpprb7MueEa2rr1gvUkrVWWRzzK7LjtPp4f2n0p1VL9k6o009woOCu8vk/pndnHoQPxNfTUa4O4Bs3XFktzjLbAdwbPQBX/YzxUmrSl61OKmI7wB69rEgEeLPPko6ekx8Wn/kvqQ4pvU2unXsbJwJwT8xWb7XK1sLK1RAMuCCrFiegz0A819ORq+M+D/knQo5srsyFLABgy4yrY5HrkHl5+kt+AeNVpr+XtRiM2PW6YOAFaxlYfynGPWVfG3GA1rotaFKq9xG/G5mPIsQOgwOQ9z+OXoPM/wCryU/7XpbTvp873/PQ9h+H4StyaxEROuKoiIgECTIEmAIiIIEREAREQSIiIAmT2bfsuViCwyVYLzYq4KNtHm21zj3xMaXPBupqr7Qpa4gIHPiborEEKx9skSti5aKE5WvZPbvtx6mUeUZDcOazRs9lumdqgLa3dcYKnKbweoHmCR5jMwK9bQF7vZaUDrYp3IH3AbSDyxtIx06f27jrtRWlTvaQKwpLluY2+f3znGPPM/PjYzy5DyHt6TnMizGeaxnKtGzjbdXSfPuvyZYnDRg1Z8l3/wBTvkYUD9R3f+ZlYbT5HaCuf/ozH1fbjMu1VCgm3cSAWId9+0N1A6Z9cSsidDHB0Yu6iVfAh2Ldu1qe/e3Zbl1tVhvTA3rt5eH0zPdfEChUXuvDWaih3c8p9WfLnk9PWUsQ8HSezXu+hDoRfJcDt/KqHQnC2pYythmVwqg5x9QCj74k6LVqVNFNd7GxwVC7Gdjt24I2kY+37ymm4fC7U1JrmFhCs9RWoty8WVJUe5AP9R5ynj4wwuGnVhC+lXtvze/t9jKGGhKSjxcq7uwdTpKLLL6Wr3qKU3YIPeZZicHyWsj7svXnKOds451VSdnXC0jxIVRT1Zz9O33B5/icSlXIMxqZhRlWqRs7224ey4/Jcr01TkkmTEROhNAiIgECTIEmAIiIIEREAREQSIiIAiIgH3q11i4wxIGQFYlkweRUr02kciJu/B3Aum1VRvsL92xZUpVtu0rybL9WGent1yZoM2/g3jz5Os1W1tZXuLIayAyk9Rg8iM8+vLJ6+Xh51SxTwzeC2n5bO3W3n7825N1Fx1fPwOPODK9HsspZu7dihRzuKtgsMN1IIB6+nvNPm38VccJrCqHTsKVO5c2bLd2CNwxlByOMEN1P4+HB3Zmkt19StaXXLEVXU7C7KCwHJmQr7FgeR5euvBYjEYXA68am5RTfdtLflX3t1dvuTOMZTtDg1jEAZ6c/Sd97X7Ppt07pcF7vYc5A8AAPjX+Ejrkek4fjTJ52agjy29xWffdu7xh7bUPvywccpzxZjGbVNpx9efOyX1sKtHw+p0fQ/CvSikC5rGtI8To+0K3oq4wR95ofbWh+SuekNvsHJrcbcIw5Kg8iVPib3KjlktuGk+LK91+rp2Nn+mw2N9yTuX9jNC7W7TfUXvdZjc7ZIHQDoAPbAEp5NRzTx6nxzejzae/l5W6ccGdZ0tK0cmNbczfUzNjkNzFsD2zPMROtSS2RVEREkCIiAQJMgSYAiIggREQBERAEREEiIiAIiIAnquwqwZSVIIKkHBBHMEHyM8xIaT2Bca/jDW3Vd3bqGZD9QAVd3+4gc5TxE1UaFKgtNKKivJJEuTfIiIm4gREQBERAEREAgSYiCBERAEREAREQBERAEREAREQBERAEREAREQBERAEREAREQBERAEREA//Z"/>
          <p:cNvSpPr>
            <a:spLocks noChangeAspect="1" noChangeArrowheads="1"/>
          </p:cNvSpPr>
          <p:nvPr/>
        </p:nvSpPr>
        <p:spPr bwMode="auto">
          <a:xfrm>
            <a:off x="77788" y="-652463"/>
            <a:ext cx="1905000" cy="13335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31" name="AutoShape 7" descr="data:image/jpg;base64,/9j/4AAQSkZJRgABAQAAAQABAAD/2wCEAAkGBhASDhUUEBASDxQVEhAVEBIPEBUQFRQTFRwVFRcUFBQjGzIeFxkvGhIWIS8gJScsOC0sFh4yNzgtNSYsLSoBCQoKDgwOGg8PGiwkHiQyMTU1NTUsKisyNCouNS8sLSwtKjUqNS80Ki4yNTIyKSwrKSkpLC4vKTYqNSw0LCoqLv/AABEIAIwAyAMBIgACEQEDEQH/xAAcAAEAAgMBAQEAAAAAAAAAAAAAAQUEBgcCAwj/xAA3EAACAgECAwYFAgUDBQAAAAABAgADEQQSBiExBRMiQVFhBxQycYEjkVKCobHBY3KSFjNCU2L/xAAaAQEAAgMBAAAAAAAAAAAAAAAAAQQCAwYF/8QAMBEAAgECBQIEBQMFAAAAAAAAAAECAxEEBRIhMUFRE2GBoRQikbHBBnHwFTNS0eH/2gAMAwEAAhEDEQA/ANBiInRFQREQBERAEREAREQBERAEREAREQBERAEREAREQBERAEREAREQBERAEREEiIiAIiIAiJ6qqZmCqCzE4VVBJJ9APOQ3bdg8xLLtHhrV0Jvu09la9NxAIBPkcHl+ZWzXSrU6sdVOSa8mmGmuRERNpAiIgkREQBERBAiQJMAREQBERAEREEiIiAIiIAm0cKcB2ays2GwU15Kqdu9nYdcDIAHvma1VSzMFUFi3QDz9fbyJJ8sEmdD4M4x02loGm1D7SpY71XemWJJTcCckeoGPTOMnw87xGKpYa+DV536K7S6tL/huoxi5fPwa5xDwU+kcd5fX3bfRYwYE46juwCSRkchnr95m8BajR169cvYWZXWtrkSlVc9BgO2SemcjHvnlHxA4tq1bIlGTXWWYuw27mOByHXAA6+eZp814ahicdl+jGNxlJNPZL9m137q6XQScYVLw4R3jibVU16K43/Qa3XaSAWJBAVcj6s4xyOOvlOK/L6dvouZG9NRWFX7d6rHJ9yqg48ukxbLmbG5mbHIbmJwPQek8SMnyV5dTlFVG23fhJfR39SatbxHexvPZXwssspD26haiwyqrX3nhPQk7h1HPp5j7TUu2eybNNe1NuNy45rzDA8wy+06Z2L8SNGdMvfuarFQB12FgxAxlCBzzjOOWJo3FnaHzmofUVDwBVUqcB0C8gzLnmp67h06HEpZVi8zli5wxkbQ6bWV77JPrf9307751Y09K0clBEEROuKoiIgCIiAQJMgSYAiIggREQBERBIiIgCXPB2jqt7QpS7BQscqejEAkKfyJTTI7OoL3IoYplhlx1RR4ms6/+Kgt/LK2KjroTipabp79tufQyjyjvOt0VVlLV2KO7KFWHQBfb+HGPxifn5gM8uY8j6ibUO3+0Ne70pdtRt7bCQv6echC4GWABA98Su1vCWoqqNngsVfrNdgcr9xPC/T2U18uhPxpJ6rbLpa/u/wAGeJxNOckuGU0S60XCd9lK2hqlVvp32bfUf4mHd2NYupWjKO7FACjbl8XPr/edMVlUi3ZMwYmd2v2LbpnC24yy7gVOQRkjr+Jm6ThHUPWHY10q30d8+wtnpgQHUgle+xSTcPhfo631zFwCyVM1QP8AFkKT74Un95SrwvqC1wOwGhQ1oL+RDMNvryQzz2XodQKm1VD933J5sG2sD4eg8/rH9ZSx+HlicNOjCWlyVr/zvwzOnVhGSkdX450FVnZ9ptAyiFq3I5q3LGD7nlj3nFJf6ziPU6vT2JfaXKd3aoACgqpZXBA5H/uB8n/18uuRQTy8gy+rgKEqNWV3fpwtlwWK9RVJXQiInQmgREQCBJkCTAEREECIiAIiIAiIgkidM4d+GqCkWXWutr1tgVhQKxYuPMHLbWI9OZ+85nOocPfEmo0BLq7O9rqJOwBhYEHVef1YGcexOZzX6ieOVGPwff5rWvbp6d/9FjD6NXzlNw/2I2k7WeliGxUxVgMBlbaQceX2nu1a07PvfRBrN7Mt+9vEgGQxC49Cfwc+UpNdxJqdRr2uozW7DYirgkVqOhJ5dBkmfDQDW1M5pbbuxvIdCrbicDJOCc5wOs9jDVZRow+JaU7K+656+/p2PMrwj4jaatsbDW9Y7J0/eac6objhFJGD4/FyBPt+Zj8K6RG1tl3c/LpUmVRyfCzDAyxA8gxzKvSdo9oVoiVtYql2RFCr9YJyvT1z+086nVa9q7C7OVflb9HMJhOeOeARiWPGp8al9TXpaurrfz/Be8RaRn0Ndlrpc9Nh71qm3go55jP/AB/aYvHumte6tlVnqNYFZQFlySSeg88j7jHpKPS/NKLaEyuR+tXlRkDqTn29P8TJ0HamvrrQVO4RyVq6MC3oueknxYd19fUyUHBpprb7MueEa2rr1gvUkrVWWRzzK7LjtPp4f2n0p1VL9k6o009woOCu8vk/pndnHoQPxNfTUa4O4Bs3XFktzjLbAdwbPQBX/YzxUmrSl61OKmI7wB69rEgEeLPPko6ekx8Wn/kvqQ4pvU2unXsbJwJwT8xWb7XK1sLK1RAMuCCrFiegz0A819ORq+M+D/knQo5srsyFLABgy4yrY5HrkHl5+kt+AeNVpr+XtRiM2PW6YOAFaxlYfynGPWVfG3GA1rotaFKq9xG/G5mPIsQOgwOQ9z+OXoPM/wCryU/7XpbTvp873/PQ9h+H4StyaxEROuKoiIgECTIEmAIiIIEREAREQSIiIAmT2bfsuViCwyVYLzYq4KNtHm21zj3xMaXPBupqr7Qpa4gIHPiborEEKx9skSti5aKE5WvZPbvtx6mUeUZDcOazRs9lumdqgLa3dcYKnKbweoHmCR5jMwK9bQF7vZaUDrYp3IH3AbSDyxtIx06f27jrtRWlTvaQKwpLluY2+f3znGPPM/PjYzy5DyHt6TnMizGeaxnKtGzjbdXSfPuvyZYnDRg1Z8l3/wBTvkYUD9R3f+ZlYbT5HaCuf/ozH1fbjMu1VCgm3cSAWId9+0N1A6Z9cSsidDHB0Yu6iVfAh2Ldu1qe/e3Zbl1tVhvTA3rt5eH0zPdfEChUXuvDWaih3c8p9WfLnk9PWUsQ8HSezXu+hDoRfJcDt/KqHQnC2pYythmVwqg5x9QCj74k6LVqVNFNd7GxwVC7Gdjt24I2kY+37ymm4fC7U1JrmFhCs9RWoty8WVJUe5AP9R5ynj4wwuGnVhC+lXtvze/t9jKGGhKSjxcq7uwdTpKLLL6Wr3qKU3YIPeZZicHyWsj7svXnKOds451VSdnXC0jxIVRT1Zz9O33B5/icSlXIMxqZhRlWqRs7224ey4/Jcr01TkkmTEROhNAiIgECTIEmAIiIIEREAREQSIiIAiIgH3q11i4wxIGQFYlkweRUr02kciJu/B3Aum1VRvsL92xZUpVtu0rybL9WGent1yZoM2/g3jz5Os1W1tZXuLIayAyk9Rg8iM8+vLJ6+Xh51SxTwzeC2n5bO3W3n7825N1Fx1fPwOPODK9HsspZu7dihRzuKtgsMN1IIB6+nvNPm38VccJrCqHTsKVO5c2bLd2CNwxlByOMEN1P4+HB3Zmkt19StaXXLEVXU7C7KCwHJmQr7FgeR5euvBYjEYXA68am5RTfdtLflX3t1dvuTOMZTtDg1jEAZ6c/Sd97X7Ppt07pcF7vYc5A8AAPjX+Ejrkek4fjTJ52agjy29xWffdu7xh7bUPvywccpzxZjGbVNpx9efOyX1sKtHw+p0fQ/CvSikC5rGtI8To+0K3oq4wR95ofbWh+SuekNvsHJrcbcIw5Kg8iVPib3KjlktuGk+LK91+rp2Nn+mw2N9yTuX9jNC7W7TfUXvdZjc7ZIHQDoAPbAEp5NRzTx6nxzejzae/l5W6ccGdZ0tK0cmNbczfUzNjkNzFsD2zPMROtSS2RVEREkCIiAQJMgSYAiIggREQBERAEREEiIiAIiIAnquwqwZSVIIKkHBBHMEHyM8xIaT2Bca/jDW3Vd3bqGZD9QAVd3+4gc5TxE1UaFKgtNKKivJJEuTfIiIm4gREQBERAEREAgSYiCBERAEREAREQBERAEREAREQBERAEREAREQBERAEREAREQBERAEREA//Z"/>
          <p:cNvSpPr>
            <a:spLocks noChangeAspect="1" noChangeArrowheads="1"/>
          </p:cNvSpPr>
          <p:nvPr/>
        </p:nvSpPr>
        <p:spPr bwMode="auto">
          <a:xfrm>
            <a:off x="77788" y="-652463"/>
            <a:ext cx="1905000" cy="13335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033" name="Picture 9" descr="http://www.kappa-intl.com/images/logo_reach_compliance.jpg"/>
          <p:cNvPicPr>
            <a:picLocks noChangeAspect="1" noChangeArrowheads="1"/>
          </p:cNvPicPr>
          <p:nvPr/>
        </p:nvPicPr>
        <p:blipFill>
          <a:blip r:embed="rId2" cstate="print"/>
          <a:srcRect/>
          <a:stretch>
            <a:fillRect/>
          </a:stretch>
        </p:blipFill>
        <p:spPr bwMode="auto">
          <a:xfrm>
            <a:off x="71406" y="3429000"/>
            <a:ext cx="2000264" cy="1400185"/>
          </a:xfrm>
          <a:prstGeom prst="rect">
            <a:avLst/>
          </a:prstGeom>
          <a:noFill/>
        </p:spPr>
      </p:pic>
      <p:sp>
        <p:nvSpPr>
          <p:cNvPr id="13" name="TextBox 12"/>
          <p:cNvSpPr txBox="1"/>
          <p:nvPr/>
        </p:nvSpPr>
        <p:spPr>
          <a:xfrm>
            <a:off x="2071670" y="3357562"/>
            <a:ext cx="5715040" cy="1500198"/>
          </a:xfrm>
          <a:prstGeom prst="rect">
            <a:avLst/>
          </a:prstGeom>
          <a:noFill/>
        </p:spPr>
        <p:txBody>
          <a:bodyPr wrap="square" rtlCol="0">
            <a:spAutoFit/>
          </a:bodyPr>
          <a:lstStyle/>
          <a:p>
            <a:r>
              <a:rPr lang="en-GB" b="1" dirty="0" smtClean="0"/>
              <a:t>REACH</a:t>
            </a:r>
            <a:r>
              <a:rPr lang="en-GB" dirty="0" smtClean="0"/>
              <a:t> (Registration Evaluation and Authorisation of Chemicals) is a system introduced in the EU to collect information about the ________ of chemicals and to assess their ______. The chemical industry has to manage the risks of chemicals for human health and the environment. </a:t>
            </a:r>
            <a:endParaRPr lang="en-GB" dirty="0"/>
          </a:p>
        </p:txBody>
      </p:sp>
      <p:sp>
        <p:nvSpPr>
          <p:cNvPr id="14" name="TextBox 13"/>
          <p:cNvSpPr txBox="1"/>
          <p:nvPr/>
        </p:nvSpPr>
        <p:spPr>
          <a:xfrm>
            <a:off x="0" y="5032260"/>
            <a:ext cx="8715404" cy="1754326"/>
          </a:xfrm>
          <a:prstGeom prst="rect">
            <a:avLst/>
          </a:prstGeom>
          <a:noFill/>
        </p:spPr>
        <p:txBody>
          <a:bodyPr wrap="square" rtlCol="0">
            <a:spAutoFit/>
          </a:bodyPr>
          <a:lstStyle/>
          <a:p>
            <a:r>
              <a:rPr lang="en-GB" b="1" dirty="0" smtClean="0"/>
              <a:t>Persistent organic pollutants (</a:t>
            </a:r>
            <a:r>
              <a:rPr lang="en-GB" b="1" dirty="0" err="1" smtClean="0"/>
              <a:t>POPs</a:t>
            </a:r>
            <a:r>
              <a:rPr lang="en-GB" b="1" dirty="0" smtClean="0"/>
              <a:t> )and pollution</a:t>
            </a:r>
          </a:p>
          <a:p>
            <a:r>
              <a:rPr lang="en-GB" dirty="0" smtClean="0"/>
              <a:t>Some synthetic chemicals are harmful even in small amounts. They do not break down in the environment easily and so can be passed around. They build up ( ___________) in fatty tissues of animals including humans. They harm both people and wildlife. Examples of these chemicals include dioxins, PCBs, _____  and _______ . Some of these chemicals have been banned in Britain, others have never been introduced intentionally.</a:t>
            </a:r>
            <a:endParaRPr lang="en-GB" dirty="0"/>
          </a:p>
        </p:txBody>
      </p:sp>
      <p:pic>
        <p:nvPicPr>
          <p:cNvPr id="1035" name="Picture 11" descr="http://t1.gstatic.com/images?q=tbn:ANd9GcRhY4Wg6iQpmZtvFdCfg0Qad_8TQW7rao0f2tKIiV7OXRNXpfLguw"/>
          <p:cNvPicPr>
            <a:picLocks noChangeAspect="1" noChangeArrowheads="1"/>
          </p:cNvPicPr>
          <p:nvPr/>
        </p:nvPicPr>
        <p:blipFill>
          <a:blip r:embed="rId3" cstate="print"/>
          <a:srcRect/>
          <a:stretch>
            <a:fillRect/>
          </a:stretch>
        </p:blipFill>
        <p:spPr bwMode="auto">
          <a:xfrm>
            <a:off x="7892410" y="3357562"/>
            <a:ext cx="1180184" cy="1869731"/>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6143636" y="1643050"/>
            <a:ext cx="2928958" cy="45005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 name="Title 1"/>
          <p:cNvSpPr>
            <a:spLocks noGrp="1"/>
          </p:cNvSpPr>
          <p:nvPr>
            <p:ph type="title"/>
          </p:nvPr>
        </p:nvSpPr>
        <p:spPr>
          <a:xfrm>
            <a:off x="628680" y="-214338"/>
            <a:ext cx="8229600" cy="1143000"/>
          </a:xfrm>
        </p:spPr>
        <p:txBody>
          <a:bodyPr/>
          <a:lstStyle/>
          <a:p>
            <a:r>
              <a:rPr lang="en-GB" dirty="0" smtClean="0"/>
              <a:t>Stages in the life cycle of PVC</a:t>
            </a:r>
            <a:endParaRPr lang="en-GB" dirty="0"/>
          </a:p>
        </p:txBody>
      </p:sp>
      <p:pic>
        <p:nvPicPr>
          <p:cNvPr id="23556" name="Picture 4" descr="http://t2.gstatic.com/images?q=tbn:ANd9GcSdi8eQa2LbVzp4sXFgqXp0bXueaFU_NOlzloiizhcFU7NzniiY"/>
          <p:cNvPicPr>
            <a:picLocks noChangeAspect="1" noChangeArrowheads="1"/>
          </p:cNvPicPr>
          <p:nvPr/>
        </p:nvPicPr>
        <p:blipFill>
          <a:blip r:embed="rId2" cstate="print"/>
          <a:srcRect/>
          <a:stretch>
            <a:fillRect/>
          </a:stretch>
        </p:blipFill>
        <p:spPr bwMode="auto">
          <a:xfrm>
            <a:off x="6357950" y="4176737"/>
            <a:ext cx="1098206" cy="1824031"/>
          </a:xfrm>
          <a:prstGeom prst="rect">
            <a:avLst/>
          </a:prstGeom>
          <a:noFill/>
        </p:spPr>
      </p:pic>
      <p:sp>
        <p:nvSpPr>
          <p:cNvPr id="7" name="TextBox 6"/>
          <p:cNvSpPr txBox="1"/>
          <p:nvPr/>
        </p:nvSpPr>
        <p:spPr>
          <a:xfrm>
            <a:off x="1" y="714356"/>
            <a:ext cx="9144000" cy="646331"/>
          </a:xfrm>
          <a:prstGeom prst="rect">
            <a:avLst/>
          </a:prstGeom>
          <a:noFill/>
        </p:spPr>
        <p:txBody>
          <a:bodyPr wrap="square" rtlCol="0">
            <a:spAutoFit/>
          </a:bodyPr>
          <a:lstStyle/>
          <a:p>
            <a:r>
              <a:rPr lang="en-GB" dirty="0" smtClean="0"/>
              <a:t>PVC is a synthetic polymer. It is strong, easy to mould and quite cheap. It is also hardwearing, durable and can be used to make a wide variety of different products e.g. _________, ________</a:t>
            </a:r>
            <a:endParaRPr lang="en-GB" dirty="0"/>
          </a:p>
        </p:txBody>
      </p:sp>
      <p:sp>
        <p:nvSpPr>
          <p:cNvPr id="6" name="Rectangle 5"/>
          <p:cNvSpPr/>
          <p:nvPr/>
        </p:nvSpPr>
        <p:spPr>
          <a:xfrm>
            <a:off x="71406" y="1643050"/>
            <a:ext cx="2928958" cy="45005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2" name="Rectangle 11"/>
          <p:cNvSpPr/>
          <p:nvPr/>
        </p:nvSpPr>
        <p:spPr>
          <a:xfrm>
            <a:off x="3143240" y="1643050"/>
            <a:ext cx="2928958" cy="45005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3" name="TextBox 12"/>
          <p:cNvSpPr txBox="1"/>
          <p:nvPr/>
        </p:nvSpPr>
        <p:spPr>
          <a:xfrm>
            <a:off x="71406" y="1630908"/>
            <a:ext cx="2928926" cy="369332"/>
          </a:xfrm>
          <a:prstGeom prst="rect">
            <a:avLst/>
          </a:prstGeom>
          <a:noFill/>
        </p:spPr>
        <p:txBody>
          <a:bodyPr wrap="square" rtlCol="0">
            <a:spAutoFit/>
          </a:bodyPr>
          <a:lstStyle/>
          <a:p>
            <a:pPr algn="ctr"/>
            <a:r>
              <a:rPr lang="en-GB" b="1" dirty="0" smtClean="0"/>
              <a:t>Production</a:t>
            </a:r>
            <a:endParaRPr lang="en-GB" b="1" dirty="0"/>
          </a:p>
        </p:txBody>
      </p:sp>
      <p:sp>
        <p:nvSpPr>
          <p:cNvPr id="14" name="TextBox 13"/>
          <p:cNvSpPr txBox="1"/>
          <p:nvPr/>
        </p:nvSpPr>
        <p:spPr>
          <a:xfrm>
            <a:off x="4286248" y="1630908"/>
            <a:ext cx="537327" cy="369332"/>
          </a:xfrm>
          <a:prstGeom prst="rect">
            <a:avLst/>
          </a:prstGeom>
          <a:noFill/>
        </p:spPr>
        <p:txBody>
          <a:bodyPr wrap="none" rtlCol="0">
            <a:spAutoFit/>
          </a:bodyPr>
          <a:lstStyle/>
          <a:p>
            <a:r>
              <a:rPr lang="en-GB" b="1" dirty="0" smtClean="0"/>
              <a:t>Use</a:t>
            </a:r>
            <a:endParaRPr lang="en-GB" b="1" dirty="0"/>
          </a:p>
        </p:txBody>
      </p:sp>
      <p:sp>
        <p:nvSpPr>
          <p:cNvPr id="15" name="TextBox 14"/>
          <p:cNvSpPr txBox="1"/>
          <p:nvPr/>
        </p:nvSpPr>
        <p:spPr>
          <a:xfrm>
            <a:off x="7072330" y="1630908"/>
            <a:ext cx="1104790" cy="369332"/>
          </a:xfrm>
          <a:prstGeom prst="rect">
            <a:avLst/>
          </a:prstGeom>
          <a:noFill/>
        </p:spPr>
        <p:txBody>
          <a:bodyPr wrap="none" rtlCol="0">
            <a:spAutoFit/>
          </a:bodyPr>
          <a:lstStyle/>
          <a:p>
            <a:r>
              <a:rPr lang="en-GB" b="1" dirty="0" smtClean="0"/>
              <a:t>Disposing</a:t>
            </a:r>
            <a:endParaRPr lang="en-GB" b="1" dirty="0"/>
          </a:p>
        </p:txBody>
      </p:sp>
      <p:pic>
        <p:nvPicPr>
          <p:cNvPr id="2050" name="Picture 2" descr="http://t2.gstatic.com/images?q=tbn:ANd9GcS1QC1KKeU_EnxH6rgqMgE8StevE0CYBoiVQ4tItnw12y88xEIp"/>
          <p:cNvPicPr>
            <a:picLocks noChangeAspect="1" noChangeArrowheads="1"/>
          </p:cNvPicPr>
          <p:nvPr/>
        </p:nvPicPr>
        <p:blipFill>
          <a:blip r:embed="rId3" cstate="print"/>
          <a:srcRect/>
          <a:stretch>
            <a:fillRect/>
          </a:stretch>
        </p:blipFill>
        <p:spPr bwMode="auto">
          <a:xfrm>
            <a:off x="3214678" y="5572140"/>
            <a:ext cx="428628" cy="454188"/>
          </a:xfrm>
          <a:prstGeom prst="rect">
            <a:avLst/>
          </a:prstGeom>
          <a:noFill/>
        </p:spPr>
      </p:pic>
      <p:pic>
        <p:nvPicPr>
          <p:cNvPr id="23554" name="Picture 2" descr="http://t1.gstatic.com/images?q=tbn:ANd9GcRDmROZH4Vf3W2AXmYLn0f7b6uuROzUGXofB_CAdgWiXE_SrLC0TA"/>
          <p:cNvPicPr>
            <a:picLocks noChangeAspect="1" noChangeArrowheads="1"/>
          </p:cNvPicPr>
          <p:nvPr/>
        </p:nvPicPr>
        <p:blipFill>
          <a:blip r:embed="rId4" cstate="print"/>
          <a:srcRect/>
          <a:stretch>
            <a:fillRect/>
          </a:stretch>
        </p:blipFill>
        <p:spPr bwMode="auto">
          <a:xfrm>
            <a:off x="142844" y="5643578"/>
            <a:ext cx="1357322" cy="42840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338"/>
            <a:ext cx="8229600" cy="1143000"/>
          </a:xfrm>
        </p:spPr>
        <p:txBody>
          <a:bodyPr/>
          <a:lstStyle/>
          <a:p>
            <a:r>
              <a:rPr lang="en-GB" dirty="0" smtClean="0"/>
              <a:t>Benefits and Risks of plasticisers</a:t>
            </a:r>
            <a:endParaRPr lang="en-GB" dirty="0"/>
          </a:p>
        </p:txBody>
      </p:sp>
      <p:pic>
        <p:nvPicPr>
          <p:cNvPr id="1030" name="Picture 6" descr="http://t3.gstatic.com/images?q=tbn:ANd9GcRP_lqlH4g9h-EB9iu_Uf7F-Wh_BahCFEEf-nyKdVZNXb0xPjI2nw"/>
          <p:cNvPicPr>
            <a:picLocks noChangeAspect="1" noChangeArrowheads="1"/>
          </p:cNvPicPr>
          <p:nvPr/>
        </p:nvPicPr>
        <p:blipFill>
          <a:blip r:embed="rId2" cstate="print"/>
          <a:srcRect/>
          <a:stretch>
            <a:fillRect/>
          </a:stretch>
        </p:blipFill>
        <p:spPr bwMode="auto">
          <a:xfrm>
            <a:off x="214282" y="3204552"/>
            <a:ext cx="912546" cy="628643"/>
          </a:xfrm>
          <a:prstGeom prst="rect">
            <a:avLst/>
          </a:prstGeom>
          <a:noFill/>
        </p:spPr>
      </p:pic>
      <p:pic>
        <p:nvPicPr>
          <p:cNvPr id="1032" name="Picture 8" descr="http://t2.gstatic.com/images?q=tbn:ANd9GcSELxAz6p8T_RGOj_0AhPWFL0PkH6EW4GLeZw3pE3xEw7r618hG"/>
          <p:cNvPicPr>
            <a:picLocks noChangeAspect="1" noChangeArrowheads="1"/>
          </p:cNvPicPr>
          <p:nvPr/>
        </p:nvPicPr>
        <p:blipFill>
          <a:blip r:embed="rId3" cstate="print"/>
          <a:srcRect/>
          <a:stretch>
            <a:fillRect/>
          </a:stretch>
        </p:blipFill>
        <p:spPr bwMode="auto">
          <a:xfrm>
            <a:off x="2518728" y="2894367"/>
            <a:ext cx="857256" cy="1249013"/>
          </a:xfrm>
          <a:prstGeom prst="rect">
            <a:avLst/>
          </a:prstGeom>
          <a:noFill/>
        </p:spPr>
      </p:pic>
      <p:pic>
        <p:nvPicPr>
          <p:cNvPr id="1034" name="Picture 10" descr="http://t3.gstatic.com/images?q=tbn:ANd9GcQUk8p2N1AlRAx4OIjYuioX-14AfzLjRrU7vGR5_HRr1KBiLqEo"/>
          <p:cNvPicPr>
            <a:picLocks noChangeAspect="1" noChangeArrowheads="1"/>
          </p:cNvPicPr>
          <p:nvPr/>
        </p:nvPicPr>
        <p:blipFill>
          <a:blip r:embed="rId4" cstate="print"/>
          <a:srcRect/>
          <a:stretch>
            <a:fillRect/>
          </a:stretch>
        </p:blipFill>
        <p:spPr bwMode="auto">
          <a:xfrm>
            <a:off x="3571868" y="2947369"/>
            <a:ext cx="1143008" cy="1143008"/>
          </a:xfrm>
          <a:prstGeom prst="rect">
            <a:avLst/>
          </a:prstGeom>
          <a:noFill/>
        </p:spPr>
      </p:pic>
      <p:pic>
        <p:nvPicPr>
          <p:cNvPr id="1036" name="Picture 12" descr="http://farm2.static.flickr.com/1362/541690994_ce1900b26b_o.jpg"/>
          <p:cNvPicPr>
            <a:picLocks noChangeAspect="1" noChangeArrowheads="1"/>
          </p:cNvPicPr>
          <p:nvPr/>
        </p:nvPicPr>
        <p:blipFill>
          <a:blip r:embed="rId5" cstate="print"/>
          <a:srcRect/>
          <a:stretch>
            <a:fillRect/>
          </a:stretch>
        </p:blipFill>
        <p:spPr bwMode="auto">
          <a:xfrm>
            <a:off x="1322712" y="2952826"/>
            <a:ext cx="1000132" cy="1132094"/>
          </a:xfrm>
          <a:prstGeom prst="rect">
            <a:avLst/>
          </a:prstGeom>
          <a:noFill/>
        </p:spPr>
      </p:pic>
      <p:sp>
        <p:nvSpPr>
          <p:cNvPr id="10" name="TextBox 9"/>
          <p:cNvSpPr txBox="1"/>
          <p:nvPr/>
        </p:nvSpPr>
        <p:spPr>
          <a:xfrm>
            <a:off x="-32" y="737226"/>
            <a:ext cx="4703532" cy="2308324"/>
          </a:xfrm>
          <a:prstGeom prst="rect">
            <a:avLst/>
          </a:prstGeom>
          <a:noFill/>
        </p:spPr>
        <p:txBody>
          <a:bodyPr wrap="none" rtlCol="0">
            <a:spAutoFit/>
          </a:bodyPr>
          <a:lstStyle/>
          <a:p>
            <a:r>
              <a:rPr lang="en-GB" dirty="0" smtClean="0"/>
              <a:t>Toymakers like to use PVC because it:</a:t>
            </a:r>
          </a:p>
          <a:p>
            <a:pPr>
              <a:buFont typeface="Arial" pitchFamily="34" charset="0"/>
              <a:buChar char="•"/>
            </a:pPr>
            <a:r>
              <a:rPr lang="en-GB" dirty="0" smtClean="0"/>
              <a:t> ______________________________________</a:t>
            </a:r>
          </a:p>
          <a:p>
            <a:pPr>
              <a:buFont typeface="Arial" pitchFamily="34" charset="0"/>
              <a:buChar char="•"/>
            </a:pPr>
            <a:endParaRPr lang="en-GB" dirty="0" smtClean="0"/>
          </a:p>
          <a:p>
            <a:pPr>
              <a:buFont typeface="Arial" pitchFamily="34" charset="0"/>
              <a:buChar char="•"/>
            </a:pPr>
            <a:r>
              <a:rPr lang="en-GB" dirty="0" smtClean="0"/>
              <a:t> ______________________________________</a:t>
            </a:r>
          </a:p>
          <a:p>
            <a:pPr>
              <a:buFont typeface="Arial" pitchFamily="34" charset="0"/>
              <a:buChar char="•"/>
            </a:pPr>
            <a:endParaRPr lang="en-GB" dirty="0" smtClean="0"/>
          </a:p>
          <a:p>
            <a:pPr>
              <a:buFont typeface="Arial" pitchFamily="34" charset="0"/>
              <a:buChar char="•"/>
            </a:pPr>
            <a:r>
              <a:rPr lang="en-GB" dirty="0" smtClean="0"/>
              <a:t> ______________________________________</a:t>
            </a:r>
          </a:p>
          <a:p>
            <a:pPr>
              <a:buFont typeface="Arial" pitchFamily="34" charset="0"/>
              <a:buChar char="•"/>
            </a:pPr>
            <a:endParaRPr lang="en-GB" dirty="0" smtClean="0"/>
          </a:p>
          <a:p>
            <a:pPr>
              <a:buFont typeface="Arial" pitchFamily="34" charset="0"/>
              <a:buChar char="•"/>
            </a:pPr>
            <a:r>
              <a:rPr lang="en-GB" dirty="0" smtClean="0"/>
              <a:t> ______________________________________</a:t>
            </a:r>
          </a:p>
        </p:txBody>
      </p:sp>
      <p:sp>
        <p:nvSpPr>
          <p:cNvPr id="11" name="TextBox 10"/>
          <p:cNvSpPr txBox="1"/>
          <p:nvPr/>
        </p:nvSpPr>
        <p:spPr>
          <a:xfrm>
            <a:off x="4714876" y="754733"/>
            <a:ext cx="4429124" cy="3416320"/>
          </a:xfrm>
          <a:prstGeom prst="rect">
            <a:avLst/>
          </a:prstGeom>
          <a:noFill/>
        </p:spPr>
        <p:txBody>
          <a:bodyPr wrap="square" rtlCol="0">
            <a:spAutoFit/>
          </a:bodyPr>
          <a:lstStyle/>
          <a:p>
            <a:r>
              <a:rPr lang="en-GB" b="1" dirty="0" smtClean="0"/>
              <a:t>Plasticisers</a:t>
            </a:r>
            <a:r>
              <a:rPr lang="en-GB" dirty="0" smtClean="0"/>
              <a:t> are chemicals that make PVC ______  and _________ . The most common plasticisers for PVC are __________</a:t>
            </a:r>
            <a:r>
              <a:rPr lang="en-GB" b="1" dirty="0" smtClean="0"/>
              <a:t> </a:t>
            </a:r>
            <a:r>
              <a:rPr lang="en-GB" dirty="0" smtClean="0"/>
              <a:t>. However, these can dissolve out of a plastic toy into the saliva of a baby that chews it or can leach out of plastic used to make blood bags and so enter patients’ blood. Some campaigners say that </a:t>
            </a:r>
            <a:r>
              <a:rPr lang="en-GB" b="1" dirty="0" smtClean="0"/>
              <a:t>phthalates</a:t>
            </a:r>
            <a:r>
              <a:rPr lang="en-GB" dirty="0" smtClean="0"/>
              <a:t> should be banned because of evidence linking them to health problems such as cancer. However, makers of PVC say that there are no known cases of anyone being harmed by phthalates.</a:t>
            </a:r>
          </a:p>
        </p:txBody>
      </p:sp>
      <p:sp>
        <p:nvSpPr>
          <p:cNvPr id="12" name="TextBox 11"/>
          <p:cNvSpPr txBox="1"/>
          <p:nvPr/>
        </p:nvSpPr>
        <p:spPr>
          <a:xfrm>
            <a:off x="-32" y="4214818"/>
            <a:ext cx="9144032" cy="2585323"/>
          </a:xfrm>
          <a:prstGeom prst="rect">
            <a:avLst/>
          </a:prstGeom>
          <a:noFill/>
        </p:spPr>
        <p:txBody>
          <a:bodyPr wrap="square" rtlCol="0">
            <a:spAutoFit/>
          </a:bodyPr>
          <a:lstStyle/>
          <a:p>
            <a:r>
              <a:rPr lang="en-GB" b="1" dirty="0" smtClean="0"/>
              <a:t>Regulators</a:t>
            </a:r>
          </a:p>
          <a:p>
            <a:r>
              <a:rPr lang="en-GB" dirty="0" smtClean="0"/>
              <a:t>Regulators are concerned about _________________________________________________ . Therefore they have ___________________________________________________________  and ________________________________________________________________________ . Regulators are worried about DEHP because ________________________________________</a:t>
            </a:r>
          </a:p>
          <a:p>
            <a:r>
              <a:rPr lang="en-GB" dirty="0" smtClean="0"/>
              <a:t>____________________________________________________________________________ PVC plasticised with DEHP is used in many medical devices because it is __________________</a:t>
            </a:r>
          </a:p>
          <a:p>
            <a:r>
              <a:rPr lang="en-GB" dirty="0" smtClean="0"/>
              <a:t>____________________________________________________________________________ . This can increase people’s exposure to DEHP. Alternatives to DEHP are often ______________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5214942" y="714356"/>
            <a:ext cx="3786214" cy="550072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4" name="Rectangle 23"/>
          <p:cNvSpPr/>
          <p:nvPr/>
        </p:nvSpPr>
        <p:spPr>
          <a:xfrm>
            <a:off x="5286380" y="1714488"/>
            <a:ext cx="357190" cy="92869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27" name="Rectangle 26"/>
          <p:cNvSpPr/>
          <p:nvPr/>
        </p:nvSpPr>
        <p:spPr>
          <a:xfrm>
            <a:off x="5286380" y="3357562"/>
            <a:ext cx="357190" cy="92869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28" name="Rectangle 27"/>
          <p:cNvSpPr/>
          <p:nvPr/>
        </p:nvSpPr>
        <p:spPr>
          <a:xfrm>
            <a:off x="5286380" y="4857760"/>
            <a:ext cx="357190" cy="92869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2" name="Title 1"/>
          <p:cNvSpPr>
            <a:spLocks noGrp="1"/>
          </p:cNvSpPr>
          <p:nvPr>
            <p:ph type="title"/>
          </p:nvPr>
        </p:nvSpPr>
        <p:spPr>
          <a:xfrm>
            <a:off x="457200" y="-214338"/>
            <a:ext cx="8229600" cy="1143000"/>
          </a:xfrm>
        </p:spPr>
        <p:txBody>
          <a:bodyPr/>
          <a:lstStyle/>
          <a:p>
            <a:r>
              <a:rPr lang="en-GB" dirty="0" smtClean="0"/>
              <a:t>From Cradle to Grave</a:t>
            </a:r>
            <a:endParaRPr lang="en-GB" dirty="0"/>
          </a:p>
        </p:txBody>
      </p:sp>
      <p:sp>
        <p:nvSpPr>
          <p:cNvPr id="5" name="TextBox 4"/>
          <p:cNvSpPr txBox="1"/>
          <p:nvPr/>
        </p:nvSpPr>
        <p:spPr>
          <a:xfrm>
            <a:off x="142844" y="714356"/>
            <a:ext cx="4572032" cy="1754326"/>
          </a:xfrm>
          <a:prstGeom prst="rect">
            <a:avLst/>
          </a:prstGeom>
          <a:noFill/>
        </p:spPr>
        <p:txBody>
          <a:bodyPr wrap="square" rtlCol="0">
            <a:spAutoFit/>
          </a:bodyPr>
          <a:lstStyle/>
          <a:p>
            <a:r>
              <a:rPr lang="en-GB" dirty="0" smtClean="0"/>
              <a:t>The life of the products that you use have four distinct phases:</a:t>
            </a:r>
          </a:p>
          <a:p>
            <a:pPr>
              <a:buFont typeface="Arial" pitchFamily="34" charset="0"/>
              <a:buChar char="•"/>
            </a:pPr>
            <a:r>
              <a:rPr lang="en-GB" dirty="0" smtClean="0"/>
              <a:t> _____________________________________</a:t>
            </a:r>
          </a:p>
          <a:p>
            <a:pPr>
              <a:buFont typeface="Arial" pitchFamily="34" charset="0"/>
              <a:buChar char="•"/>
            </a:pPr>
            <a:r>
              <a:rPr lang="en-GB" dirty="0" smtClean="0"/>
              <a:t> _____________________________________</a:t>
            </a:r>
          </a:p>
          <a:p>
            <a:pPr>
              <a:buFont typeface="Arial" pitchFamily="34" charset="0"/>
              <a:buChar char="•"/>
            </a:pPr>
            <a:r>
              <a:rPr lang="en-GB" dirty="0" smtClean="0"/>
              <a:t> _____________________________________</a:t>
            </a:r>
          </a:p>
          <a:p>
            <a:pPr>
              <a:buFont typeface="Arial" pitchFamily="34" charset="0"/>
              <a:buChar char="•"/>
            </a:pPr>
            <a:r>
              <a:rPr lang="en-GB" dirty="0" smtClean="0"/>
              <a:t> _____________________________________</a:t>
            </a:r>
            <a:endParaRPr lang="en-GB" dirty="0"/>
          </a:p>
        </p:txBody>
      </p:sp>
      <p:sp>
        <p:nvSpPr>
          <p:cNvPr id="10" name="Rectangle 9"/>
          <p:cNvSpPr/>
          <p:nvPr/>
        </p:nvSpPr>
        <p:spPr>
          <a:xfrm>
            <a:off x="142844" y="2571744"/>
            <a:ext cx="4572032" cy="421481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1" name="TextBox 10"/>
          <p:cNvSpPr txBox="1"/>
          <p:nvPr/>
        </p:nvSpPr>
        <p:spPr>
          <a:xfrm>
            <a:off x="142844" y="2577108"/>
            <a:ext cx="4714908" cy="923330"/>
          </a:xfrm>
          <a:prstGeom prst="rect">
            <a:avLst/>
          </a:prstGeom>
          <a:noFill/>
        </p:spPr>
        <p:txBody>
          <a:bodyPr wrap="square" rtlCol="0">
            <a:spAutoFit/>
          </a:bodyPr>
          <a:lstStyle/>
          <a:p>
            <a:r>
              <a:rPr lang="en-GB" dirty="0" smtClean="0"/>
              <a:t>Once the life of a product is over, its materials should go back into another product. This is </a:t>
            </a:r>
            <a:r>
              <a:rPr lang="en-GB" b="1" dirty="0" smtClean="0"/>
              <a:t>recycling</a:t>
            </a:r>
            <a:r>
              <a:rPr lang="en-GB" dirty="0" smtClean="0"/>
              <a:t>.</a:t>
            </a:r>
            <a:endParaRPr lang="en-GB" dirty="0"/>
          </a:p>
        </p:txBody>
      </p:sp>
      <p:sp>
        <p:nvSpPr>
          <p:cNvPr id="12" name="TextBox 11"/>
          <p:cNvSpPr txBox="1"/>
          <p:nvPr/>
        </p:nvSpPr>
        <p:spPr>
          <a:xfrm>
            <a:off x="142844" y="6500834"/>
            <a:ext cx="2154436" cy="276999"/>
          </a:xfrm>
          <a:prstGeom prst="rect">
            <a:avLst/>
          </a:prstGeom>
          <a:noFill/>
        </p:spPr>
        <p:txBody>
          <a:bodyPr wrap="none" rtlCol="0">
            <a:spAutoFit/>
          </a:bodyPr>
          <a:lstStyle/>
          <a:p>
            <a:r>
              <a:rPr lang="en-GB" sz="1200" dirty="0" smtClean="0"/>
              <a:t>Draw the life cycle of a polymer</a:t>
            </a:r>
            <a:endParaRPr lang="en-GB" sz="1200" dirty="0"/>
          </a:p>
        </p:txBody>
      </p:sp>
      <p:sp>
        <p:nvSpPr>
          <p:cNvPr id="13" name="TextBox 12"/>
          <p:cNvSpPr txBox="1"/>
          <p:nvPr/>
        </p:nvSpPr>
        <p:spPr>
          <a:xfrm>
            <a:off x="5749118" y="785794"/>
            <a:ext cx="2751972" cy="369332"/>
          </a:xfrm>
          <a:prstGeom prst="rect">
            <a:avLst/>
          </a:prstGeom>
          <a:noFill/>
        </p:spPr>
        <p:txBody>
          <a:bodyPr wrap="none" rtlCol="0">
            <a:spAutoFit/>
          </a:bodyPr>
          <a:lstStyle/>
          <a:p>
            <a:r>
              <a:rPr lang="en-GB" b="1" dirty="0" smtClean="0"/>
              <a:t>Life cycle assessment (LCA)</a:t>
            </a:r>
            <a:endParaRPr lang="en-GB" b="1" dirty="0"/>
          </a:p>
        </p:txBody>
      </p:sp>
      <p:sp>
        <p:nvSpPr>
          <p:cNvPr id="16" name="TextBox 15"/>
          <p:cNvSpPr txBox="1"/>
          <p:nvPr/>
        </p:nvSpPr>
        <p:spPr>
          <a:xfrm rot="16200000">
            <a:off x="5005214" y="1992683"/>
            <a:ext cx="931665" cy="369332"/>
          </a:xfrm>
          <a:prstGeom prst="rect">
            <a:avLst/>
          </a:prstGeom>
          <a:noFill/>
        </p:spPr>
        <p:txBody>
          <a:bodyPr wrap="none" rtlCol="0">
            <a:spAutoFit/>
          </a:bodyPr>
          <a:lstStyle/>
          <a:p>
            <a:r>
              <a:rPr lang="en-GB" b="1" dirty="0" smtClean="0"/>
              <a:t>CRADLE</a:t>
            </a:r>
            <a:endParaRPr lang="en-GB" b="1" dirty="0"/>
          </a:p>
        </p:txBody>
      </p:sp>
      <p:sp>
        <p:nvSpPr>
          <p:cNvPr id="17" name="TextBox 16"/>
          <p:cNvSpPr txBox="1"/>
          <p:nvPr/>
        </p:nvSpPr>
        <p:spPr>
          <a:xfrm rot="16200000">
            <a:off x="5192765" y="3665492"/>
            <a:ext cx="556563" cy="369332"/>
          </a:xfrm>
          <a:prstGeom prst="rect">
            <a:avLst/>
          </a:prstGeom>
          <a:noFill/>
        </p:spPr>
        <p:txBody>
          <a:bodyPr wrap="none" rtlCol="0">
            <a:spAutoFit/>
          </a:bodyPr>
          <a:lstStyle/>
          <a:p>
            <a:r>
              <a:rPr lang="en-GB" b="1" dirty="0" smtClean="0"/>
              <a:t>USE</a:t>
            </a:r>
            <a:endParaRPr lang="en-GB" b="1" dirty="0"/>
          </a:p>
        </p:txBody>
      </p:sp>
      <p:sp>
        <p:nvSpPr>
          <p:cNvPr id="18" name="TextBox 17"/>
          <p:cNvSpPr txBox="1"/>
          <p:nvPr/>
        </p:nvSpPr>
        <p:spPr>
          <a:xfrm rot="16200000">
            <a:off x="5052021" y="5234996"/>
            <a:ext cx="838050" cy="369332"/>
          </a:xfrm>
          <a:prstGeom prst="rect">
            <a:avLst/>
          </a:prstGeom>
          <a:noFill/>
        </p:spPr>
        <p:txBody>
          <a:bodyPr wrap="none" rtlCol="0">
            <a:spAutoFit/>
          </a:bodyPr>
          <a:lstStyle/>
          <a:p>
            <a:r>
              <a:rPr lang="en-GB" b="1" dirty="0" smtClean="0"/>
              <a:t>GRAVE</a:t>
            </a:r>
            <a:endParaRPr lang="en-GB" b="1" dirty="0"/>
          </a:p>
        </p:txBody>
      </p:sp>
      <p:sp>
        <p:nvSpPr>
          <p:cNvPr id="19" name="TextBox 18"/>
          <p:cNvSpPr txBox="1"/>
          <p:nvPr/>
        </p:nvSpPr>
        <p:spPr>
          <a:xfrm>
            <a:off x="5643570" y="1214422"/>
            <a:ext cx="3291286" cy="1754326"/>
          </a:xfrm>
          <a:prstGeom prst="rect">
            <a:avLst/>
          </a:prstGeom>
          <a:noFill/>
        </p:spPr>
        <p:txBody>
          <a:bodyPr wrap="none" rtlCol="0">
            <a:spAutoFit/>
          </a:bodyPr>
          <a:lstStyle/>
          <a:p>
            <a:pPr>
              <a:buFont typeface="Arial" pitchFamily="34" charset="0"/>
              <a:buChar char="•"/>
            </a:pPr>
            <a:r>
              <a:rPr lang="en-GB" dirty="0" smtClean="0"/>
              <a:t> _________________________</a:t>
            </a:r>
          </a:p>
          <a:p>
            <a:r>
              <a:rPr lang="en-GB" dirty="0" smtClean="0"/>
              <a:t>  _________________________</a:t>
            </a:r>
          </a:p>
          <a:p>
            <a:pPr>
              <a:buFont typeface="Arial" pitchFamily="34" charset="0"/>
              <a:buChar char="•"/>
            </a:pPr>
            <a:r>
              <a:rPr lang="en-GB" dirty="0" smtClean="0"/>
              <a:t> _________________________</a:t>
            </a:r>
          </a:p>
          <a:p>
            <a:r>
              <a:rPr lang="en-GB" dirty="0" smtClean="0"/>
              <a:t>  _________________________</a:t>
            </a:r>
          </a:p>
          <a:p>
            <a:pPr>
              <a:buFont typeface="Arial" pitchFamily="34" charset="0"/>
              <a:buChar char="•"/>
            </a:pPr>
            <a:r>
              <a:rPr lang="en-GB" dirty="0" smtClean="0"/>
              <a:t> _________________________</a:t>
            </a:r>
          </a:p>
          <a:p>
            <a:r>
              <a:rPr lang="en-GB" dirty="0" smtClean="0"/>
              <a:t>  _________________________</a:t>
            </a:r>
            <a:endParaRPr lang="en-GB" dirty="0"/>
          </a:p>
        </p:txBody>
      </p:sp>
      <p:sp>
        <p:nvSpPr>
          <p:cNvPr id="20" name="TextBox 19"/>
          <p:cNvSpPr txBox="1"/>
          <p:nvPr/>
        </p:nvSpPr>
        <p:spPr>
          <a:xfrm>
            <a:off x="5643570" y="3000372"/>
            <a:ext cx="3203121" cy="1754326"/>
          </a:xfrm>
          <a:prstGeom prst="rect">
            <a:avLst/>
          </a:prstGeom>
          <a:noFill/>
        </p:spPr>
        <p:txBody>
          <a:bodyPr wrap="none" rtlCol="0">
            <a:spAutoFit/>
          </a:bodyPr>
          <a:lstStyle/>
          <a:p>
            <a:pPr>
              <a:buFont typeface="Arial" pitchFamily="34" charset="0"/>
              <a:buChar char="•"/>
            </a:pPr>
            <a:r>
              <a:rPr lang="en-GB" dirty="0" smtClean="0"/>
              <a:t> _________________________</a:t>
            </a:r>
          </a:p>
          <a:p>
            <a:r>
              <a:rPr lang="en-GB" dirty="0" smtClean="0"/>
              <a:t>  _________________________</a:t>
            </a:r>
          </a:p>
          <a:p>
            <a:pPr>
              <a:buFont typeface="Arial" pitchFamily="34" charset="0"/>
              <a:buChar char="•"/>
            </a:pPr>
            <a:r>
              <a:rPr lang="en-GB" dirty="0" smtClean="0"/>
              <a:t> _________________________</a:t>
            </a:r>
          </a:p>
          <a:p>
            <a:r>
              <a:rPr lang="en-GB" dirty="0" smtClean="0"/>
              <a:t>  _________________________</a:t>
            </a:r>
          </a:p>
          <a:p>
            <a:pPr>
              <a:buFont typeface="Arial" pitchFamily="34" charset="0"/>
              <a:buChar char="•"/>
            </a:pPr>
            <a:r>
              <a:rPr lang="en-GB" dirty="0" smtClean="0"/>
              <a:t> _________________________</a:t>
            </a:r>
          </a:p>
          <a:p>
            <a:r>
              <a:rPr lang="en-GB" dirty="0" smtClean="0"/>
              <a:t>  _________________________</a:t>
            </a:r>
            <a:endParaRPr lang="en-GB" dirty="0"/>
          </a:p>
        </p:txBody>
      </p:sp>
      <p:sp>
        <p:nvSpPr>
          <p:cNvPr id="21" name="TextBox 20"/>
          <p:cNvSpPr txBox="1"/>
          <p:nvPr/>
        </p:nvSpPr>
        <p:spPr>
          <a:xfrm>
            <a:off x="5643570" y="4786322"/>
            <a:ext cx="3203121" cy="1477328"/>
          </a:xfrm>
          <a:prstGeom prst="rect">
            <a:avLst/>
          </a:prstGeom>
          <a:noFill/>
        </p:spPr>
        <p:txBody>
          <a:bodyPr wrap="none" rtlCol="0">
            <a:spAutoFit/>
          </a:bodyPr>
          <a:lstStyle/>
          <a:p>
            <a:pPr>
              <a:buFont typeface="Arial" pitchFamily="34" charset="0"/>
              <a:buChar char="•"/>
            </a:pPr>
            <a:r>
              <a:rPr lang="en-GB" dirty="0" smtClean="0"/>
              <a:t> _________________________</a:t>
            </a:r>
          </a:p>
          <a:p>
            <a:r>
              <a:rPr lang="en-GB" dirty="0" smtClean="0"/>
              <a:t>  _________________________</a:t>
            </a:r>
          </a:p>
          <a:p>
            <a:pPr>
              <a:buFont typeface="Arial" pitchFamily="34" charset="0"/>
              <a:buChar char="•"/>
            </a:pPr>
            <a:r>
              <a:rPr lang="en-GB" dirty="0" smtClean="0"/>
              <a:t> _________________________</a:t>
            </a:r>
          </a:p>
          <a:p>
            <a:r>
              <a:rPr lang="en-GB" dirty="0" smtClean="0"/>
              <a:t>  _________________________</a:t>
            </a:r>
          </a:p>
          <a:p>
            <a:endParaRPr lang="en-GB" dirty="0"/>
          </a:p>
        </p:txBody>
      </p:sp>
      <p:sp>
        <p:nvSpPr>
          <p:cNvPr id="22" name="TextBox 21"/>
          <p:cNvSpPr txBox="1"/>
          <p:nvPr/>
        </p:nvSpPr>
        <p:spPr>
          <a:xfrm>
            <a:off x="4929222" y="6211693"/>
            <a:ext cx="4214810" cy="646331"/>
          </a:xfrm>
          <a:prstGeom prst="rect">
            <a:avLst/>
          </a:prstGeom>
          <a:noFill/>
        </p:spPr>
        <p:txBody>
          <a:bodyPr wrap="square" rtlCol="0">
            <a:spAutoFit/>
          </a:bodyPr>
          <a:lstStyle/>
          <a:p>
            <a:r>
              <a:rPr lang="en-GB" dirty="0" smtClean="0"/>
              <a:t>LCA involves collecting data about each stage in the life of a product.</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journey through geological time</a:t>
            </a:r>
            <a:endParaRPr lang="en-GB" dirty="0"/>
          </a:p>
        </p:txBody>
      </p:sp>
      <p:pic>
        <p:nvPicPr>
          <p:cNvPr id="4100" name="Picture 4" descr="http://t0.gstatic.com/images?q=tbn:ANd9GcQoIf4bcTnkIoI5_Gr95Nmi9s2QEKYX6EkpNyrtOQ_jb7qi5O9TEA"/>
          <p:cNvPicPr>
            <a:picLocks noChangeAspect="1" noChangeArrowheads="1"/>
          </p:cNvPicPr>
          <p:nvPr/>
        </p:nvPicPr>
        <p:blipFill>
          <a:blip r:embed="rId2" cstate="print"/>
          <a:srcRect/>
          <a:stretch>
            <a:fillRect/>
          </a:stretch>
        </p:blipFill>
        <p:spPr bwMode="auto">
          <a:xfrm>
            <a:off x="214282" y="1285860"/>
            <a:ext cx="2028825" cy="2247901"/>
          </a:xfrm>
          <a:prstGeom prst="rect">
            <a:avLst/>
          </a:prstGeom>
          <a:noFill/>
        </p:spPr>
      </p:pic>
      <p:sp>
        <p:nvSpPr>
          <p:cNvPr id="6" name="TextBox 5"/>
          <p:cNvSpPr txBox="1"/>
          <p:nvPr/>
        </p:nvSpPr>
        <p:spPr>
          <a:xfrm>
            <a:off x="2357422" y="1428736"/>
            <a:ext cx="6715140" cy="2031325"/>
          </a:xfrm>
          <a:prstGeom prst="rect">
            <a:avLst/>
          </a:prstGeom>
          <a:noFill/>
        </p:spPr>
        <p:txBody>
          <a:bodyPr wrap="square" rtlCol="0">
            <a:spAutoFit/>
          </a:bodyPr>
          <a:lstStyle/>
          <a:p>
            <a:r>
              <a:rPr lang="en-GB" dirty="0" smtClean="0"/>
              <a:t>The Earth’s outer layers are divided into a number of _________  ________ . These move because of very slow ____________  currents in the underlying solid mantle. </a:t>
            </a:r>
          </a:p>
          <a:p>
            <a:r>
              <a:rPr lang="en-GB" dirty="0" smtClean="0"/>
              <a:t>Movements of the tectonic plates can cause oceans to open up between some continents or create mountain ranges between others. Most major ___________   and  ______________   happen at plate boundaries. </a:t>
            </a:r>
          </a:p>
        </p:txBody>
      </p:sp>
      <p:pic>
        <p:nvPicPr>
          <p:cNvPr id="4106" name="Picture 10" descr="http://t0.gstatic.com/images?q=tbn:ANd9GcSJSV01BA3Wvjlv4arbpxVVT89_gASj_79Kw55wv3VsBoACNef1"/>
          <p:cNvPicPr>
            <a:picLocks noChangeAspect="1" noChangeArrowheads="1"/>
          </p:cNvPicPr>
          <p:nvPr/>
        </p:nvPicPr>
        <p:blipFill>
          <a:blip r:embed="rId3" cstate="print"/>
          <a:srcRect/>
          <a:stretch>
            <a:fillRect/>
          </a:stretch>
        </p:blipFill>
        <p:spPr bwMode="auto">
          <a:xfrm>
            <a:off x="5929322" y="4214818"/>
            <a:ext cx="3008307" cy="2176466"/>
          </a:xfrm>
          <a:prstGeom prst="rect">
            <a:avLst/>
          </a:prstGeom>
          <a:noFill/>
        </p:spPr>
      </p:pic>
      <p:sp>
        <p:nvSpPr>
          <p:cNvPr id="10" name="TextBox 9"/>
          <p:cNvSpPr txBox="1"/>
          <p:nvPr/>
        </p:nvSpPr>
        <p:spPr>
          <a:xfrm>
            <a:off x="71406" y="4000504"/>
            <a:ext cx="5786478" cy="2585323"/>
          </a:xfrm>
          <a:prstGeom prst="rect">
            <a:avLst/>
          </a:prstGeom>
          <a:noFill/>
        </p:spPr>
        <p:txBody>
          <a:bodyPr wrap="square" rtlCol="0">
            <a:spAutoFit/>
          </a:bodyPr>
          <a:lstStyle/>
          <a:p>
            <a:r>
              <a:rPr lang="en-GB" dirty="0" smtClean="0"/>
              <a:t>Scientists in the 1950’s showed that it was possible to track the position of slowly drifting countries by studying _________   particles in the rocks, such as magnetite. The magnetism of crystals in sediments line up in the direction of the Earth’s __________ field at the time the sediments were formed. Near the _______________   the magnetism lies horizontally, so by measuring the angle at which crystals are magnetised in rocks, scientists can work out the ___________  of at which the rock was originally formed. </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76"/>
            <a:ext cx="8229600" cy="1143000"/>
          </a:xfrm>
        </p:spPr>
        <p:txBody>
          <a:bodyPr/>
          <a:lstStyle/>
          <a:p>
            <a:r>
              <a:rPr lang="en-GB" dirty="0" smtClean="0"/>
              <a:t>Mineral wealth in Britain</a:t>
            </a:r>
            <a:endParaRPr lang="en-GB" dirty="0"/>
          </a:p>
        </p:txBody>
      </p:sp>
      <p:pic>
        <p:nvPicPr>
          <p:cNvPr id="15364" name="Picture 4" descr="http://t3.gstatic.com/images?q=tbn:ANd9GcS1Hzd3zdH20Dt4N0oZTaqwS_duBvwe7f3sedshpmEuV--z70v7"/>
          <p:cNvPicPr>
            <a:picLocks noChangeAspect="1" noChangeArrowheads="1"/>
          </p:cNvPicPr>
          <p:nvPr/>
        </p:nvPicPr>
        <p:blipFill>
          <a:blip r:embed="rId2" cstate="print">
            <a:lum bright="13000"/>
          </a:blip>
          <a:srcRect/>
          <a:stretch>
            <a:fillRect/>
          </a:stretch>
        </p:blipFill>
        <p:spPr bwMode="auto">
          <a:xfrm>
            <a:off x="1928794" y="4880630"/>
            <a:ext cx="928694" cy="695625"/>
          </a:xfrm>
          <a:prstGeom prst="rect">
            <a:avLst/>
          </a:prstGeom>
          <a:noFill/>
        </p:spPr>
      </p:pic>
      <p:pic>
        <p:nvPicPr>
          <p:cNvPr id="15366" name="Picture 6" descr="http://t0.gstatic.com/images?q=tbn:ANd9GcRF2wXU8FZHZLBJbNrf9VewavBEqvLhIYaRzDVwG6RK3m-br8pI"/>
          <p:cNvPicPr>
            <a:picLocks noChangeAspect="1" noChangeArrowheads="1"/>
          </p:cNvPicPr>
          <p:nvPr/>
        </p:nvPicPr>
        <p:blipFill>
          <a:blip r:embed="rId3" cstate="print">
            <a:lum bright="12000"/>
          </a:blip>
          <a:srcRect/>
          <a:stretch>
            <a:fillRect/>
          </a:stretch>
        </p:blipFill>
        <p:spPr bwMode="auto">
          <a:xfrm>
            <a:off x="2428860" y="2857496"/>
            <a:ext cx="501072" cy="450331"/>
          </a:xfrm>
          <a:prstGeom prst="rect">
            <a:avLst/>
          </a:prstGeom>
          <a:noFill/>
        </p:spPr>
      </p:pic>
      <p:pic>
        <p:nvPicPr>
          <p:cNvPr id="15368" name="Picture 8" descr="http://t0.gstatic.com/images?q=tbn:ANd9GcTDZ_bDAQBD8OD0eLT0b0sEcgyAecD47wCU0Nq42ca8ssHNoydD"/>
          <p:cNvPicPr>
            <a:picLocks noChangeAspect="1" noChangeArrowheads="1"/>
          </p:cNvPicPr>
          <p:nvPr/>
        </p:nvPicPr>
        <p:blipFill>
          <a:blip r:embed="rId4" cstate="print">
            <a:lum bright="22000"/>
          </a:blip>
          <a:srcRect/>
          <a:stretch>
            <a:fillRect/>
          </a:stretch>
        </p:blipFill>
        <p:spPr bwMode="auto">
          <a:xfrm>
            <a:off x="8429652" y="71414"/>
            <a:ext cx="571504" cy="380310"/>
          </a:xfrm>
          <a:prstGeom prst="rect">
            <a:avLst/>
          </a:prstGeom>
          <a:noFill/>
        </p:spPr>
      </p:pic>
      <p:pic>
        <p:nvPicPr>
          <p:cNvPr id="15372" name="Picture 12" descr="http://t1.gstatic.com/images?q=tbn:ANd9GcThB8NttjjmDSEA74gFucaIobZBAd1CVKQaSC5kJ_KcBzpwqbeh8g"/>
          <p:cNvPicPr>
            <a:picLocks noChangeAspect="1" noChangeArrowheads="1"/>
          </p:cNvPicPr>
          <p:nvPr/>
        </p:nvPicPr>
        <p:blipFill>
          <a:blip r:embed="rId5" cstate="print"/>
          <a:srcRect/>
          <a:stretch>
            <a:fillRect/>
          </a:stretch>
        </p:blipFill>
        <p:spPr bwMode="auto">
          <a:xfrm>
            <a:off x="3658742" y="2071678"/>
            <a:ext cx="1515268" cy="4786322"/>
          </a:xfrm>
          <a:prstGeom prst="rect">
            <a:avLst/>
          </a:prstGeom>
          <a:noFill/>
        </p:spPr>
      </p:pic>
      <p:sp>
        <p:nvSpPr>
          <p:cNvPr id="10" name="TextBox 9"/>
          <p:cNvSpPr txBox="1"/>
          <p:nvPr/>
        </p:nvSpPr>
        <p:spPr>
          <a:xfrm>
            <a:off x="117147" y="2889120"/>
            <a:ext cx="2954655" cy="1754326"/>
          </a:xfrm>
          <a:prstGeom prst="rect">
            <a:avLst/>
          </a:prstGeom>
          <a:noFill/>
        </p:spPr>
        <p:txBody>
          <a:bodyPr wrap="none" rtlCol="0">
            <a:spAutoFit/>
          </a:bodyPr>
          <a:lstStyle/>
          <a:p>
            <a:r>
              <a:rPr lang="en-GB" dirty="0" smtClean="0"/>
              <a:t>Limestone</a:t>
            </a:r>
          </a:p>
          <a:p>
            <a:r>
              <a:rPr lang="en-GB" dirty="0" smtClean="0"/>
              <a:t>________________________</a:t>
            </a:r>
          </a:p>
          <a:p>
            <a:r>
              <a:rPr lang="en-GB" dirty="0" smtClean="0"/>
              <a:t>________________________</a:t>
            </a:r>
          </a:p>
          <a:p>
            <a:r>
              <a:rPr lang="en-GB" dirty="0" smtClean="0"/>
              <a:t>________________________</a:t>
            </a:r>
          </a:p>
          <a:p>
            <a:r>
              <a:rPr lang="en-GB" dirty="0" smtClean="0"/>
              <a:t>________________________</a:t>
            </a:r>
          </a:p>
          <a:p>
            <a:endParaRPr lang="en-GB" dirty="0"/>
          </a:p>
        </p:txBody>
      </p:sp>
      <p:sp>
        <p:nvSpPr>
          <p:cNvPr id="11" name="TextBox 10"/>
          <p:cNvSpPr txBox="1"/>
          <p:nvPr/>
        </p:nvSpPr>
        <p:spPr>
          <a:xfrm>
            <a:off x="285720" y="5237820"/>
            <a:ext cx="2723823" cy="1477328"/>
          </a:xfrm>
          <a:prstGeom prst="rect">
            <a:avLst/>
          </a:prstGeom>
          <a:noFill/>
        </p:spPr>
        <p:txBody>
          <a:bodyPr wrap="none" rtlCol="0">
            <a:spAutoFit/>
          </a:bodyPr>
          <a:lstStyle/>
          <a:p>
            <a:r>
              <a:rPr lang="en-GB" dirty="0" smtClean="0"/>
              <a:t>Sandstone</a:t>
            </a:r>
          </a:p>
          <a:p>
            <a:r>
              <a:rPr lang="en-GB" dirty="0" smtClean="0"/>
              <a:t>______________________</a:t>
            </a:r>
          </a:p>
          <a:p>
            <a:r>
              <a:rPr lang="en-GB" dirty="0" smtClean="0"/>
              <a:t>______________________</a:t>
            </a:r>
          </a:p>
          <a:p>
            <a:r>
              <a:rPr lang="en-GB" dirty="0" smtClean="0"/>
              <a:t>______________________</a:t>
            </a:r>
          </a:p>
          <a:p>
            <a:r>
              <a:rPr lang="en-GB" dirty="0" smtClean="0"/>
              <a:t>______________________</a:t>
            </a:r>
            <a:endParaRPr lang="en-GB" dirty="0"/>
          </a:p>
        </p:txBody>
      </p:sp>
      <p:sp>
        <p:nvSpPr>
          <p:cNvPr id="12" name="TextBox 11"/>
          <p:cNvSpPr txBox="1"/>
          <p:nvPr/>
        </p:nvSpPr>
        <p:spPr>
          <a:xfrm>
            <a:off x="5920143" y="5237820"/>
            <a:ext cx="2723823" cy="1477328"/>
          </a:xfrm>
          <a:prstGeom prst="rect">
            <a:avLst/>
          </a:prstGeom>
          <a:noFill/>
        </p:spPr>
        <p:txBody>
          <a:bodyPr wrap="none" rtlCol="0">
            <a:spAutoFit/>
          </a:bodyPr>
          <a:lstStyle/>
          <a:p>
            <a:r>
              <a:rPr lang="en-GB" dirty="0" smtClean="0"/>
              <a:t>Coal Shale</a:t>
            </a:r>
          </a:p>
          <a:p>
            <a:r>
              <a:rPr lang="en-GB" dirty="0" smtClean="0"/>
              <a:t>______________________</a:t>
            </a:r>
          </a:p>
          <a:p>
            <a:r>
              <a:rPr lang="en-GB" dirty="0" smtClean="0"/>
              <a:t>______________________</a:t>
            </a:r>
          </a:p>
          <a:p>
            <a:r>
              <a:rPr lang="en-GB" dirty="0" smtClean="0"/>
              <a:t>______________________</a:t>
            </a:r>
          </a:p>
          <a:p>
            <a:r>
              <a:rPr lang="en-GB" dirty="0" smtClean="0"/>
              <a:t>______________________</a:t>
            </a:r>
            <a:endParaRPr lang="en-GB" dirty="0"/>
          </a:p>
        </p:txBody>
      </p:sp>
      <p:sp>
        <p:nvSpPr>
          <p:cNvPr id="15374" name="AutoShape 14" descr="data:image/jpg;base64,/9j/4AAQSkZJRgABAQAAAQABAAD/2wBDAAkGBwgHBgkIBwgKCgkLDRYPDQwMDRsUFRAWIB0iIiAdHx8kKDQsJCYxJx8fLT0tMTU3Ojo6Iys/RD84QzQ5Ojf/2wBDAQoKCg0MDRoPDxo3JR8lNzc3Nzc3Nzc3Nzc3Nzc3Nzc3Nzc3Nzc3Nzc3Nzc3Nzc3Nzc3Nzc3Nzc3Nzc3Nzc3Nzf/wAARCACFAMMDASIAAhEBAxEB/8QAHAAAAAcBAQAAAAAAAAAAAAAAAAECAwQFBgcI/8QAOxAAAgEDAgQEBQEHAwMFAAAAAQIDAAQRBSESMUFRBhMiYTJxgZGhBxQjQrHB0fBS4fEXM2IVJENy0v/EABYBAQEBAAAAAAAAAAAAAAAAAAABAv/EABcRAQEBAQAAAAAAAAAAAAAAAAABEUH/2gAMAwEAAhEDEQA/AOxClClAClACssk4pQFGBSgKBOKAFLxR4oEgUeKVihQFihilUVAjhFDhpeKG1UNlaIrUHUte0vTSVu7yNHAz5YPE32FZCf8AUhpL1orHTAYFOOOeUqWOewBxQbwrRFd6w0v6ikAqmmDjHUz7cv8A601D+o7cSxy6dGzYJby58dOgI70G9IxScGsrb/qDpEq/vYrqJsjC+WHyO+QaubLxDo98wS21CAynlE7cD/Y4NRVgaSacIFIIoEmknlSiKSaBBpJpRpJopOKFHQoJwpQohSxRkAaMGjxQAoBmjzQxVZr2uWGhWnn38h9W0cS4LyHsB/XlQWRYAZJwO/aud67+o08V4YNGt4HiUkGWcnL+6qOnuazeveMNT1iSVA7RWrD0QRtgBf8AyPX+XtWdYhEyqmR35kDn3PsKo3n/AFG1HYFbNX/0cDHP14qcH6has8nCILFMjIBz/wDquexFVYrCvE7DMkjZz9ewpsmS7JSCQpANnlX4pD2XsPeqroT+P9WdWVGs1bOCViPp+5/nVdqPiTU9SjYT3x4B/wDHGeAH58PP65rNIqqoVF4UG3D/AL/5mpCQoTkEEcgO1QHJDxgBXGTnZwSG+n1p22VvMZHAPDg44cgH67GiacQROw9QG+MbEUzFqcpALRgjc8MYJx2HzNEWMxLD4UX5IBUCRVUEMwJHfYVHmvgfhZWcjHAHAP3O1OGNREtxMxRWAxndhkfXYfSqEq3lMWlJAIOFZgOH371ClvRM+IwZATn0jIpd6ssyqsKRsocD97uSSBscDbGTz/FR720nheW0kmKzKxRgoxw59vzvQdA/TfxbIbtNB1GcOXH/ALUswLKcZ4D7EAkb9COXLpbV548Biy07x5owd49524pCx4lZkKqDgnmSBXofG2+frUqkGkGnKSagaNJNOkUg0U3Qo9qFBY4pQFHilAbUZEKOjxVX4g1u00Swa5umy24jiB9Ujdh/U9KphHiXXrbQLBrichpW9MMIOGkb+w6n/auL6vqd1q17JeX7l3bPL4EXmFUdB7detFreqXutXxu718s3wAH0qvQAdBVbJIFHlj1NnYHbFUOsyLsEOP4R3NMpJIZeOFgAp3c4IHyHKkE8WeJsJzZ84z7fKmmJlHAvpiX4sD+Y7+337UE7TLq1a6jiuoma1PqlC/FKuNt+x6d+u1SNTvDd30lwIoolkbKQxgAKOwqvjyRwwjBJyTzJ96lQ24RjIzEHop5n5/2oHoo38vzXAC/wgHl/zTwZFjPmE5G29NyZhRSWySNgOlR5WcDEQLy8Wyqdl35D333PTP3iouvarBbw8MonBXZmj2zndV9uv4pNpezTW4lLpbsw9CFslRy3J2JwD0pM+l+eYhNIJCF43c+/CWOO/Qdhj6Fm0e7ht44mkkWMHykkBwM8y2+OfL3qoeN3AMnO/FueHi27ct+m3KpDXpjgdfKKhEUOXkCsqjffbA2Hw568qqNa1qO1mFvbpHLLH8TMW2PYY5d+f5rLXN9NPNxSyF2A3XoD7Cgub3xBJLbrHZK8GXDFmPETjv8Aj6DHybl1Zo7aSEPLcSybvLK2wzz4V6VUJITkkc98460jfJHP50Gm/T2wl1XxppNvFIRw3IlZm6LH6z+Fr1Cd9/vXB/0M0Ca78QtrTB1trBSqPjaSVlK8P0Ukn6V3nGKlWEEUkinTSSKgapJFOEUkiimsUKXihQWIFHRCqHxZ4ntfDlqjyL51xLtFArYJ7sT0Ud/pVQfirxRa+HrdfMHm3coJhhBxxY6k9AP+K4/rGsXmtXxub6USEZwp2UL2A6Cm9b1m41nUZby9kBJ2PBsqr0Vfb+Zz1NVlzdNKCkWVjHxVSlPPxenILf6SfixTMa8KlnJPuNiaJECKc8W3xnOPlvTUk5YEZCr2A3oyPzTONtkBycbZpYy4VF9IH0Apm3iZm42P3NWcC8OFKggb4osCGJIlHHnc5x1PvT8ZCtxsh25Ckrs2WzxdARvTRcZ4uu+4PL3oHzgyNK6qGO7MDypAuo3lVFYIHcBFBwX7gdhjr77cqjXjAQpM00eCM8BYjP3qmk1C9d5k0pmyE4WdP9PXmNv87UCtaliWSSFZ1AyeNIsO7HPTffmaRaiNGmtra2nt/NGZD8T/ACLcl77Zp/RNIMUbTPAz3RbaRdwvy7fOrVlexEnBGJfLBYqi+oHmcnptjrvtz6hgr1BBdSRochTj8VH79z1qfrFzJdahJJcNxMefPA3Ow7Y/vUHkOLH2oFKGAJG+B3rReB/Ct54u1lLK1zHCgD3M+MiFPl1J5AdfkDUTwx4fvPEeqR2NkoDNu8j/AARJ1ZsdP5kgV6P8F+HNO8KaULLT8s7kPcXDAcUzYxk45AdB098k0Fxomk2mh6Vbabp6FLe3QKoPNj1Y9yTkk+9TjWd8Y+MNP8J6elxfZkmlbENujAPJyyfYDPP5DnWY/wCqUlwzR2GkcT8PEpaXiGDy2AGc9+lRXRyKI1zW0/VG5W6SC+0hH4wGVoZCpG+CCGzuCCDuK21n4i0u7hSX9sihDHhCSuqtnp8896gsmFINONnrSDQIoUdCgn1xf9Y3lHieNWyqfsacJJ2+Js4rtNcy/WixWSDTbwKwKu8TOOQBGQD9QfzVRy7zDIka4JAGXwBscnlSzLHGFBYDH8OOVQfVG2CdgCcE075WY2MfFk/FjAGPn9KqFSTCTZAcDfJ2o44ctkDA5lv7UIYsgbAKOoqckHCgJBXH8OeE4xnOfeihFZylPQvl5GVLLn/mgEuInWRizlRk8A5/Q/3qTDOPKeMuTxY4cHJGOoPbn3/rSbl5ZSqIgHfAyB9uZJoEvLw58xHVm24Au/fl0FQrmVs4dh5afEQ2QT2H4pOoo8PGqLFLNLvgKQ5Hueg+ePaqi9WRYmgMw81/+4se6p/4+9A3qOqPczGC3bCAY22B/rU3TllgtBGi44+ZK5J/vUTTrVbdVkdBxY5tuSafe8QOuzOQduHIHLp+KC4gvZLeB5WkdI+LJAzxHlknP2rPajrNzeExRyyLb8Rb0tjiGMb4x/ho9X1CbyfIL7D4kxy7Z99/lVIWKQtz4m/lQIeQO5JbJ7nrUrS7KbUrpbaDhBO5ZvhUdzUBV9t+lX+jXK2UZC7M+7MOvtQda8Iw2Og2QtrMbsQZZW+KVu59uw6fPNbOz1IPjDDNcZ0/WWJGGNavSdTZsZJoMb+rmpNeeNrlPTw20MUK8OeXDxb++WPbp86Z8Gzicsr3TxXcDK8DDmVLgOB32LNg9tuZFRfGkcreI725uYnVZpQVYjGRgDY/Squ2RY5cq74G6FRuDQdA1fR0GqiaG6/bIJmJMvAVdWwd+HG2RgcPtmo1nftompwXflcaAZKnPDKnscc+oI/riqGHWLt1VTIy56lc8OPnzqX+3SyoDNKHYbnPfrWerHa/B3i+18SGa3jhkhuLdFZ+Mghgdsg4Ht061pCK8+6Hr02j6nHfWpw6A8eckSL1U984HvyNd8s5xd2cFyuMTRrIANx6lB5/WqHKFHihUEqRsKax3jOYzafPbOoeORcEHcex/rWwlBKms34hsjPCSBnblVRwC9UxuI3P7zfYjbnjIoWpESlbgFFYbbZOP+TV14i0iRLljy32B2B35VWpKYW4JoMgLhWJyR71USreFmdDJDhFI9APP6VMnELoGSF3RcgqFzggcz22Gc7darJb1uFCyOV67jGe2ft70xNqs0HqOFQ5HBwk/wAuXSgnpdEfGqhBsOIhtu5HI0bX0aowQZctkHO342/znVPFNJcRO/A7qGwHc8IH3+dIB4WUvJCuTgBRxUD15cCJgiEy3shDM5b0R9MKM4+v96bhtkX97JIQxOSSDjtzovLeViyRySZOcjP3A6U5MgZVil4kjYglTtxDPSilxGKdJZH/AHdvDjGATkkcz9x96rL6+EIMVqWDMOJ5OWfYdqf1DzXQrD6YlPwqeZ/w1WOpYEMCOmCd8ZoILOWYknJz350JFJT542Ap9LZpGPo+oO1SEtSNgDn8mghW0Duw7jpVta6c74yDVvpWikANIPUemeVX66cILWWbH/bjZvsCaCo0/TSMHB6Vq9JsWUjII+dRUgubPgZmhl9IduCQDAAGRyzyPbp1pu41260+zluoypPEBEkirjdsAHAGdsZO3OpqtbPo0Go2pguoldCN9q574j8Jz6I5ubUM9txdslP9vetxb61eraC4kW0CEA5Dcvn6uexP0NVl14tuWcCSSzZSpJVEBx2yc9B27VUcyYzNukbHfbAp2KLUZMLFbyV1XwTd2Pi5JENiILmGJZJOHJU5JG22x64yefM4rXQeFrZWz5Y+1FcU0PRNWfULeSa1EkKyK0kbHHGoO4r0Vp05mt1Zl4TjlUW20a2gIIQZHtViihBgCpSHKFJzQoqYai3EIdSMVKoEZFGWK1/w/FdRsDGM/KuZanpr2c7RSJtnbNd8lgEg3rKeIPDkd4hIX1DtVHG3tIz/AA43zsev+Gmv2NFOVBB51rb/AMNzwM3lgke4qrk0y5U7xGgoJNPR3LvksTn1HNJ/YEHJVx8qu3sp1G8Zph4WXmpFBWC0AOeEUhrCPi4uHLdySTVkVx0pJHtQQFsYwDgMPrTK6XGHLsWYn2wKtCuDS0iZzgKaCt/Yx0UY7CrHTdKXiDsoLdPap9rpzsR6K0djpuACVoIthYbjYfaj8ScFppiQtGWa6kEQUHG2CzfgY+v0rUWVgoI2rOeLrhrbVxHKoSKOILDn+MOQZCDyzsB9PeiqCe5W0R5HOHOSp4gePA589jkgb+2O1RLCW3WVHkiMitxbMo4AxO4/p0pV5DDHetcBvOt1UFI1wAjHbmQfoN8Ek7Yo5IIpdQLeW/Aq4YscKpB3743GB3xn2rIY1i/mu4gWj4LaQgxsW+PGdzvsu2BkdPtSKJHiZgABJiPltk59/Y960t/aZiaJY0LyKFLIpDqnPB99hgY6n5VX6leK15aWpjSJIYkiVI9s4HMgk77kmtSs2Oo/o/piWvh2a6AHFc3BUEA7qnpH54q3vCaz/hK9ibS7eGNQkcaBFUdhWiG/Ko0Tg0MUvlRUCcUKOhQSVOSRjlSqSKOqg6Q6KwwRS6FBW3WmRzD4RVVcaDGfhA+1aeiIBoMRcaAu/pB+lVlx4fU59H4ro7Qq3MVHezVs7UHMJfDqf6PxUV/Dak5C4rqL6ehPw002mIf4BQcxTw0oO4qbBoKJj0D7Vvv/AEtP9FKXTVHJcUGSttJVcej8VaW+nhcYFX6WQHSnltgOlBWQWeCNqxPj7RLy5u0uY1Mkarw8PaunLCB0o3t45FIdc+xoPOr2wjbDI8TDOcEil2897aBltbtlDcwRjNdxvvDGn3YbjiXJ7is3qP6eW75a2bhPQCiuR3dxqg9CiFRnOeLNRLHTJpr0TSuWYNkkCugah4Gv4HPluCPlUjR/C80LAyr13oLnws8kcSA5xitvbyZXlVNpunCFQMcvarqJeFcVA/zojQB2os0BUKLNCglCjoUKIOjzQoVQKFChRQxQxQoUUCBQ4RQoUQXAvahwChQoBwihwihQoBihQoVAVE1ChQNsAw9QBpowR5yFoUKA+BRsBQ5UKFARNJNChRQoUKFB/9k="/>
          <p:cNvSpPr>
            <a:spLocks noChangeAspect="1" noChangeArrowheads="1"/>
          </p:cNvSpPr>
          <p:nvPr/>
        </p:nvSpPr>
        <p:spPr bwMode="auto">
          <a:xfrm>
            <a:off x="77788" y="-522288"/>
            <a:ext cx="1581150" cy="1076326"/>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5376" name="AutoShape 16" descr="data:image/jpg;base64,/9j/4AAQSkZJRgABAQAAAQABAAD/2wBDAAkGBwgHBgkIBwgKCgkLDRYPDQwMDRsUFRAWIB0iIiAdHx8kKDQsJCYxJx8fLT0tMTU3Ojo6Iys/RD84QzQ5Ojf/2wBDAQoKCg0MDRoPDxo3JR8lNzc3Nzc3Nzc3Nzc3Nzc3Nzc3Nzc3Nzc3Nzc3Nzc3Nzc3Nzc3Nzc3Nzc3Nzc3Nzc3Nzf/wAARCACFAMMDASIAAhEBAxEB/8QAHAAAAAcBAQAAAAAAAAAAAAAAAAECAwQFBgcI/8QAOxAAAgEDAgQEBQEHAwMFAAAAAQIDAAQRBSESMUFRBhMiYTJxgZGhBxQjQrHB0fBS4fEXM2IVJENy0v/EABYBAQEBAAAAAAAAAAAAAAAAAAABAv/EABcRAQEBAQAAAAAAAAAAAAAAAAABEUH/2gAMAwEAAhEDEQA/AOxClClAClACssk4pQFGBSgKBOKAFLxR4oEgUeKVihQFihilUVAjhFDhpeKG1UNlaIrUHUte0vTSVu7yNHAz5YPE32FZCf8AUhpL1orHTAYFOOOeUqWOewBxQbwrRFd6w0v6ikAqmmDjHUz7cv8A601D+o7cSxy6dGzYJby58dOgI70G9IxScGsrb/qDpEq/vYrqJsjC+WHyO+QaubLxDo98wS21CAynlE7cD/Y4NRVgaSacIFIIoEmknlSiKSaBBpJpRpJopOKFHQoJwpQohSxRkAaMGjxQAoBmjzQxVZr2uWGhWnn38h9W0cS4LyHsB/XlQWRYAZJwO/aud67+o08V4YNGt4HiUkGWcnL+6qOnuazeveMNT1iSVA7RWrD0QRtgBf8AyPX+XtWdYhEyqmR35kDn3PsKo3n/AFG1HYFbNX/0cDHP14qcH6has8nCILFMjIBz/wDquexFVYrCvE7DMkjZz9ewpsmS7JSCQpANnlX4pD2XsPeqroT+P9WdWVGs1bOCViPp+5/nVdqPiTU9SjYT3x4B/wDHGeAH58PP65rNIqqoVF4UG3D/AL/5mpCQoTkEEcgO1QHJDxgBXGTnZwSG+n1p22VvMZHAPDg44cgH67GiacQROw9QG+MbEUzFqcpALRgjc8MYJx2HzNEWMxLD4UX5IBUCRVUEMwJHfYVHmvgfhZWcjHAHAP3O1OGNREtxMxRWAxndhkfXYfSqEq3lMWlJAIOFZgOH371ClvRM+IwZATn0jIpd6ssyqsKRsocD97uSSBscDbGTz/FR720nheW0kmKzKxRgoxw59vzvQdA/TfxbIbtNB1GcOXH/ALUswLKcZ4D7EAkb9COXLpbV548Biy07x5owd49524pCx4lZkKqDgnmSBXofG2+frUqkGkGnKSagaNJNOkUg0U3Qo9qFBY4pQFHilAbUZEKOjxVX4g1u00Swa5umy24jiB9Ujdh/U9KphHiXXrbQLBrichpW9MMIOGkb+w6n/auL6vqd1q17JeX7l3bPL4EXmFUdB7detFreqXutXxu718s3wAH0qvQAdBVbJIFHlj1NnYHbFUOsyLsEOP4R3NMpJIZeOFgAp3c4IHyHKkE8WeJsJzZ84z7fKmmJlHAvpiX4sD+Y7+337UE7TLq1a6jiuoma1PqlC/FKuNt+x6d+u1SNTvDd30lwIoolkbKQxgAKOwqvjyRwwjBJyTzJ96lQ24RjIzEHop5n5/2oHoo38vzXAC/wgHl/zTwZFjPmE5G29NyZhRSWySNgOlR5WcDEQLy8Wyqdl35D333PTP3iouvarBbw8MonBXZmj2zndV9uv4pNpezTW4lLpbsw9CFslRy3J2JwD0pM+l+eYhNIJCF43c+/CWOO/Qdhj6Fm0e7ht44mkkWMHykkBwM8y2+OfL3qoeN3AMnO/FueHi27ct+m3KpDXpjgdfKKhEUOXkCsqjffbA2Hw568qqNa1qO1mFvbpHLLH8TMW2PYY5d+f5rLXN9NPNxSyF2A3XoD7Cgub3xBJLbrHZK8GXDFmPETjv8Aj6DHybl1Zo7aSEPLcSybvLK2wzz4V6VUJITkkc98460jfJHP50Gm/T2wl1XxppNvFIRw3IlZm6LH6z+Fr1Cd9/vXB/0M0Ca78QtrTB1trBSqPjaSVlK8P0Ukn6V3nGKlWEEUkinTSSKgapJFOEUkiimsUKXihQWIFHRCqHxZ4ntfDlqjyL51xLtFArYJ7sT0Ud/pVQfirxRa+HrdfMHm3coJhhBxxY6k9AP+K4/rGsXmtXxub6USEZwp2UL2A6Cm9b1m41nUZby9kBJ2PBsqr0Vfb+Zz1NVlzdNKCkWVjHxVSlPPxenILf6SfixTMa8KlnJPuNiaJECKc8W3xnOPlvTUk5YEZCr2A3oyPzTONtkBycbZpYy4VF9IH0Apm3iZm42P3NWcC8OFKggb4osCGJIlHHnc5x1PvT8ZCtxsh25Ckrs2WzxdARvTRcZ4uu+4PL3oHzgyNK6qGO7MDypAuo3lVFYIHcBFBwX7gdhjr77cqjXjAQpM00eCM8BYjP3qmk1C9d5k0pmyE4WdP9PXmNv87UCtaliWSSFZ1AyeNIsO7HPTffmaRaiNGmtra2nt/NGZD8T/ACLcl77Zp/RNIMUbTPAz3RbaRdwvy7fOrVlexEnBGJfLBYqi+oHmcnptjrvtz6hgr1BBdSRochTj8VH79z1qfrFzJdahJJcNxMefPA3Ow7Y/vUHkOLH2oFKGAJG+B3rReB/Ct54u1lLK1zHCgD3M+MiFPl1J5AdfkDUTwx4fvPEeqR2NkoDNu8j/AARJ1ZsdP5kgV6P8F+HNO8KaULLT8s7kPcXDAcUzYxk45AdB098k0Fxomk2mh6Vbabp6FLe3QKoPNj1Y9yTkk+9TjWd8Y+MNP8J6elxfZkmlbENujAPJyyfYDPP5DnWY/wCqUlwzR2GkcT8PEpaXiGDy2AGc9+lRXRyKI1zW0/VG5W6SC+0hH4wGVoZCpG+CCGzuCCDuK21n4i0u7hSX9sihDHhCSuqtnp8896gsmFINONnrSDQIoUdCgn1xf9Y3lHieNWyqfsacJJ2+Js4rtNcy/WixWSDTbwKwKu8TOOQBGQD9QfzVRy7zDIka4JAGXwBscnlSzLHGFBYDH8OOVQfVG2CdgCcE075WY2MfFk/FjAGPn9KqFSTCTZAcDfJ2o44ctkDA5lv7UIYsgbAKOoqckHCgJBXH8OeE4xnOfeihFZylPQvl5GVLLn/mgEuInWRizlRk8A5/Q/3qTDOPKeMuTxY4cHJGOoPbn3/rSbl5ZSqIgHfAyB9uZJoEvLw58xHVm24Au/fl0FQrmVs4dh5afEQ2QT2H4pOoo8PGqLFLNLvgKQ5Hueg+ePaqi9WRYmgMw81/+4se6p/4+9A3qOqPczGC3bCAY22B/rU3TllgtBGi44+ZK5J/vUTTrVbdVkdBxY5tuSafe8QOuzOQduHIHLp+KC4gvZLeB5WkdI+LJAzxHlknP2rPajrNzeExRyyLb8Rb0tjiGMb4x/ho9X1CbyfIL7D4kxy7Z99/lVIWKQtz4m/lQIeQO5JbJ7nrUrS7KbUrpbaDhBO5ZvhUdzUBV9t+lX+jXK2UZC7M+7MOvtQda8Iw2Og2QtrMbsQZZW+KVu59uw6fPNbOz1IPjDDNcZ0/WWJGGNavSdTZsZJoMb+rmpNeeNrlPTw20MUK8OeXDxb++WPbp86Z8Gzicsr3TxXcDK8DDmVLgOB32LNg9tuZFRfGkcreI725uYnVZpQVYjGRgDY/Squ2RY5cq74G6FRuDQdA1fR0GqiaG6/bIJmJMvAVdWwd+HG2RgcPtmo1nftompwXflcaAZKnPDKnscc+oI/riqGHWLt1VTIy56lc8OPnzqX+3SyoDNKHYbnPfrWerHa/B3i+18SGa3jhkhuLdFZ+Mghgdsg4Ht061pCK8+6Hr02j6nHfWpw6A8eckSL1U984HvyNd8s5xd2cFyuMTRrIANx6lB5/WqHKFHihUEqRsKax3jOYzafPbOoeORcEHcex/rWwlBKms34hsjPCSBnblVRwC9UxuI3P7zfYjbnjIoWpESlbgFFYbbZOP+TV14i0iRLljy32B2B35VWpKYW4JoMgLhWJyR71USreFmdDJDhFI9APP6VMnELoGSF3RcgqFzggcz22Gc7darJb1uFCyOV67jGe2ft70xNqs0HqOFQ5HBwk/wAuXSgnpdEfGqhBsOIhtu5HI0bX0aowQZctkHO342/znVPFNJcRO/A7qGwHc8IH3+dIB4WUvJCuTgBRxUD15cCJgiEy3shDM5b0R9MKM4+v96bhtkX97JIQxOSSDjtzovLeViyRySZOcjP3A6U5MgZVil4kjYglTtxDPSilxGKdJZH/AHdvDjGATkkcz9x96rL6+EIMVqWDMOJ5OWfYdqf1DzXQrD6YlPwqeZ/w1WOpYEMCOmCd8ZoILOWYknJz350JFJT542Ap9LZpGPo+oO1SEtSNgDn8mghW0Duw7jpVta6c74yDVvpWikANIPUemeVX66cILWWbH/bjZvsCaCo0/TSMHB6Vq9JsWUjII+dRUgubPgZmhl9IduCQDAAGRyzyPbp1pu41260+zluoypPEBEkirjdsAHAGdsZO3OpqtbPo0Go2pguoldCN9q574j8Jz6I5ubUM9txdslP9vetxb61eraC4kW0CEA5Dcvn6uexP0NVl14tuWcCSSzZSpJVEBx2yc9B27VUcyYzNukbHfbAp2KLUZMLFbyV1XwTd2Pi5JENiILmGJZJOHJU5JG22x64yefM4rXQeFrZWz5Y+1FcU0PRNWfULeSa1EkKyK0kbHHGoO4r0Vp05mt1Zl4TjlUW20a2gIIQZHtViihBgCpSHKFJzQoqYai3EIdSMVKoEZFGWK1/w/FdRsDGM/KuZanpr2c7RSJtnbNd8lgEg3rKeIPDkd4hIX1DtVHG3tIz/AA43zsev+Gmv2NFOVBB51rb/AMNzwM3lgke4qrk0y5U7xGgoJNPR3LvksTn1HNJ/YEHJVx8qu3sp1G8Zph4WXmpFBWC0AOeEUhrCPi4uHLdySTVkVx0pJHtQQFsYwDgMPrTK6XGHLsWYn2wKtCuDS0iZzgKaCt/Yx0UY7CrHTdKXiDsoLdPap9rpzsR6K0djpuACVoIthYbjYfaj8ScFppiQtGWa6kEQUHG2CzfgY+v0rUWVgoI2rOeLrhrbVxHKoSKOILDn+MOQZCDyzsB9PeiqCe5W0R5HOHOSp4gePA589jkgb+2O1RLCW3WVHkiMitxbMo4AxO4/p0pV5DDHetcBvOt1UFI1wAjHbmQfoN8Ek7Yo5IIpdQLeW/Aq4YscKpB3743GB3xn2rIY1i/mu4gWj4LaQgxsW+PGdzvsu2BkdPtSKJHiZgABJiPltk59/Y960t/aZiaJY0LyKFLIpDqnPB99hgY6n5VX6leK15aWpjSJIYkiVI9s4HMgk77kmtSs2Oo/o/piWvh2a6AHFc3BUEA7qnpH54q3vCaz/hK9ibS7eGNQkcaBFUdhWiG/Ko0Tg0MUvlRUCcUKOhQSVOSRjlSqSKOqg6Q6KwwRS6FBW3WmRzD4RVVcaDGfhA+1aeiIBoMRcaAu/pB+lVlx4fU59H4ro7Qq3MVHezVs7UHMJfDqf6PxUV/Dak5C4rqL6ehPw002mIf4BQcxTw0oO4qbBoKJj0D7Vvv/AEtP9FKXTVHJcUGSttJVcej8VaW+nhcYFX6WQHSnltgOlBWQWeCNqxPj7RLy5u0uY1Mkarw8PaunLCB0o3t45FIdc+xoPOr2wjbDI8TDOcEil2897aBltbtlDcwRjNdxvvDGn3YbjiXJ7is3qP6eW75a2bhPQCiuR3dxqg9CiFRnOeLNRLHTJpr0TSuWYNkkCugah4Gv4HPluCPlUjR/C80LAyr13oLnws8kcSA5xitvbyZXlVNpunCFQMcvarqJeFcVA/zojQB2os0BUKLNCglCjoUKIOjzQoVQKFChRQxQxQoUUCBQ4RQoUQXAvahwChQoBwihwihQoBihQoVAVE1ChQNsAw9QBpowR5yFoUKA+BRsBQ5UKFARNJNChRQoUKFB/9k="/>
          <p:cNvSpPr>
            <a:spLocks noChangeAspect="1" noChangeArrowheads="1"/>
          </p:cNvSpPr>
          <p:nvPr/>
        </p:nvSpPr>
        <p:spPr bwMode="auto">
          <a:xfrm>
            <a:off x="77788" y="-522288"/>
            <a:ext cx="1581150" cy="1076326"/>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5378" name="Picture 18" descr="http://t0.gstatic.com/images?q=tbn:ANd9GcRu5b9vRuGV22k8gPMKrRlwMQ_5oxm0YYEopTDZdYW8PUfyEdfKxg"/>
          <p:cNvPicPr>
            <a:picLocks noChangeAspect="1" noChangeArrowheads="1"/>
          </p:cNvPicPr>
          <p:nvPr/>
        </p:nvPicPr>
        <p:blipFill>
          <a:blip r:embed="rId6" cstate="print"/>
          <a:srcRect/>
          <a:stretch>
            <a:fillRect/>
          </a:stretch>
        </p:blipFill>
        <p:spPr bwMode="auto">
          <a:xfrm>
            <a:off x="7706093" y="5074984"/>
            <a:ext cx="729551" cy="496202"/>
          </a:xfrm>
          <a:prstGeom prst="rect">
            <a:avLst/>
          </a:prstGeom>
          <a:noFill/>
        </p:spPr>
      </p:pic>
      <p:sp>
        <p:nvSpPr>
          <p:cNvPr id="16" name="TextBox 15"/>
          <p:cNvSpPr txBox="1"/>
          <p:nvPr/>
        </p:nvSpPr>
        <p:spPr>
          <a:xfrm>
            <a:off x="5964123" y="3237556"/>
            <a:ext cx="2608406" cy="1477328"/>
          </a:xfrm>
          <a:prstGeom prst="rect">
            <a:avLst/>
          </a:prstGeom>
          <a:noFill/>
        </p:spPr>
        <p:txBody>
          <a:bodyPr wrap="none" rtlCol="0">
            <a:spAutoFit/>
          </a:bodyPr>
          <a:lstStyle/>
          <a:p>
            <a:r>
              <a:rPr lang="en-GB" dirty="0" smtClean="0"/>
              <a:t>Rock Salt</a:t>
            </a:r>
          </a:p>
          <a:p>
            <a:r>
              <a:rPr lang="en-GB" dirty="0" smtClean="0"/>
              <a:t>_____________________</a:t>
            </a:r>
          </a:p>
          <a:p>
            <a:r>
              <a:rPr lang="en-GB" dirty="0" smtClean="0"/>
              <a:t>_____________________</a:t>
            </a:r>
          </a:p>
          <a:p>
            <a:r>
              <a:rPr lang="en-GB" dirty="0" smtClean="0"/>
              <a:t>_____________________</a:t>
            </a:r>
          </a:p>
          <a:p>
            <a:r>
              <a:rPr lang="en-GB" dirty="0" smtClean="0"/>
              <a:t>_____________________</a:t>
            </a:r>
            <a:endParaRPr lang="en-GB" dirty="0"/>
          </a:p>
        </p:txBody>
      </p:sp>
      <p:cxnSp>
        <p:nvCxnSpPr>
          <p:cNvPr id="19" name="Straight Arrow Connector 18"/>
          <p:cNvCxnSpPr/>
          <p:nvPr/>
        </p:nvCxnSpPr>
        <p:spPr>
          <a:xfrm rot="16200000" flipH="1">
            <a:off x="3000364" y="3571876"/>
            <a:ext cx="1500198" cy="121444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2" name="Straight Arrow Connector 21"/>
          <p:cNvCxnSpPr/>
          <p:nvPr/>
        </p:nvCxnSpPr>
        <p:spPr>
          <a:xfrm flipV="1">
            <a:off x="3000364" y="5214950"/>
            <a:ext cx="1357322" cy="42862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0" name="Straight Arrow Connector 19"/>
          <p:cNvCxnSpPr/>
          <p:nvPr/>
        </p:nvCxnSpPr>
        <p:spPr>
          <a:xfrm rot="10800000" flipV="1">
            <a:off x="4857752" y="3500438"/>
            <a:ext cx="1143008" cy="85725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3" name="Straight Arrow Connector 22"/>
          <p:cNvCxnSpPr/>
          <p:nvPr/>
        </p:nvCxnSpPr>
        <p:spPr>
          <a:xfrm rot="16200000" flipV="1">
            <a:off x="4857752" y="4643446"/>
            <a:ext cx="857256" cy="85725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pic>
        <p:nvPicPr>
          <p:cNvPr id="1026" name="Picture 2" descr="http://t1.gstatic.com/images?q=tbn:ANd9GcTiLR9j-nL1ClN1NanRrltJqJYs1SisqsVXk-wx9d8D7I1WoJN0-g"/>
          <p:cNvPicPr>
            <a:picLocks noChangeAspect="1" noChangeArrowheads="1"/>
          </p:cNvPicPr>
          <p:nvPr/>
        </p:nvPicPr>
        <p:blipFill>
          <a:blip r:embed="rId7" cstate="print">
            <a:lum bright="12000"/>
          </a:blip>
          <a:srcRect/>
          <a:stretch>
            <a:fillRect/>
          </a:stretch>
        </p:blipFill>
        <p:spPr bwMode="auto">
          <a:xfrm>
            <a:off x="7882083" y="3071810"/>
            <a:ext cx="728528" cy="545693"/>
          </a:xfrm>
          <a:prstGeom prst="rect">
            <a:avLst/>
          </a:prstGeom>
          <a:noFill/>
        </p:spPr>
      </p:pic>
      <p:sp>
        <p:nvSpPr>
          <p:cNvPr id="24" name="TextBox 23"/>
          <p:cNvSpPr txBox="1"/>
          <p:nvPr/>
        </p:nvSpPr>
        <p:spPr>
          <a:xfrm>
            <a:off x="-71470" y="500042"/>
            <a:ext cx="9215470" cy="1754326"/>
          </a:xfrm>
          <a:prstGeom prst="rect">
            <a:avLst/>
          </a:prstGeom>
          <a:noFill/>
        </p:spPr>
        <p:txBody>
          <a:bodyPr wrap="square" rtlCol="0">
            <a:spAutoFit/>
          </a:bodyPr>
          <a:lstStyle/>
          <a:p>
            <a:r>
              <a:rPr lang="en-GB" dirty="0" smtClean="0"/>
              <a:t>You can find out the history of sedimentary rock such as ________________   by looking at the shape and size of the sand _________  in the rock. Comparing sand grains in rocks with grains in deserts today, geologists can find out about the conditions when rock was formed. Some sedimentary rocks are rich in __________ , which can be used to put rock layers in order of age. In Britain there is a large variety of rocks, many are ______________ important. They formed at different times in different climates.</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338"/>
            <a:ext cx="8229600" cy="1143000"/>
          </a:xfrm>
        </p:spPr>
        <p:txBody>
          <a:bodyPr/>
          <a:lstStyle/>
          <a:p>
            <a:r>
              <a:rPr lang="en-GB" dirty="0" smtClean="0"/>
              <a:t>Salt: sources and uses</a:t>
            </a:r>
            <a:endParaRPr lang="en-GB" dirty="0"/>
          </a:p>
        </p:txBody>
      </p:sp>
      <p:sp>
        <p:nvSpPr>
          <p:cNvPr id="1026" name="AutoShape 2" descr="data:image/jpg;base64,/9j/4AAQSkZJRgABAQAAAQABAAD/2wBDAAkGBwgHBgkIBwgKCgkLDRYPDQwMDRsUFRAWIB0iIiAdHx8kKDQsJCYxJx8fLT0tMTU3Ojo6Iys/RD84QzQ5Ojf/2wBDAQoKCg0MDRoPDxo3JR8lNzc3Nzc3Nzc3Nzc3Nzc3Nzc3Nzc3Nzc3Nzc3Nzc3Nzc3Nzc3Nzc3Nzc3Nzc3Nzc3Nzf/wAARCACPALYDASIAAhEBAxEB/8QAHAAAAgMBAQEBAAAAAAAAAAAAAAUDBAYBAgcI/8QATBAAAQMCAgMKCgYHBgcAAAAAAQACAwQRBSEGEjETFCIyNUFRYXGyBxUWVHJ0gZGT0iNSYnOhsSQlM0JDU9EXNGOCovAIVWSDksHh/8QAGQEBAAMBAQAAAAAAAAAAAAAAAAECBQME/8QAKREAAgEEAQMDBAMBAAAAAAAAAAECAwQRMRITIVEzQXEUIjJhQlKB8P/aAAwDAQACEQMRAD8A+4oQhACEIQAhCEAIQhACrVuIUdAyJ9bUxU7ZZGxRmV4aHPdsaL85XnFa1mHYfPVyQ1E7Ym33KmiMkjzzBrRmSV+UNP8AS7FNK8bklxBroI4HFkNHnaDPMEHa7LMkdWQFkB+kNOdLjorDQubSxzmrfIwbpMY2t1WF1rhriSbWAttIRS6bYdK2Js9PV09Q58UT4ZIs45JIDOGnsaDfryWD8DeltRpC6lw7HqCorJ8PJNFiYhc8RktI1ZHAWDtW4DjtGRz2/T6jRrBanFDik+HU7642vOW8I2aWi/XYkX6EAkoPCJhFbLFGylxGISgFr5afVbnEZW53/eY0kdnMqkvhLopBSOoMPrpt1mjbJE+LVk3KSF8rJGC9nAhh5xzrR+S+Ctj1IqCGIhrWtcwWLNWMxNt2MJaOpQYTobgOE0dPTU1BG7cdUiWQaz3OawsDiec6pI6MzYBAUo/CDgcs9PGzfbmTxxvEohOo10kZkYxxvk4taTst1qOp8I2B01JvlzaxzdWncLQjZPGZGXJIA4IN7kZ9Kbx6KYDFVQVMeFUrZoIxFE4M4rQ0tA9gJA6ioGaEaMspn0zMGpmwyFpexoIDrAgXz2WcRboKAiw3TjBsSx7xNSundU2PCMfA1g0OLbg7QD2GxsStMNiV0ujuEUddv2koYoai1taMFo4urxRlfVAF7XsmgyQHULl0IDqFy6LoDqFy6EB1C5ft9yL9vuQHULl/92QCDsQHVy46V1ZKvM02L1zTWVMTI3ta1sdQ5jQNzYeYgbSVMYuTKykoruay46Qi46QsS18ZtrYtVC/RXu+ZdD4728bVOXP4wdY/ir9Jleqja3HSF+ddA8LoMW8I2l0WJUcFXHHBWSRtmYHBrhM2zhfnzPvX1Vr4iWk4xPa+f6wde3ZrL5JoBjOG4Lp7pRPilcynimp6uKOSVxOu8zNIF+ckAqso8S0ZcjU/8NlvFuOX/nQ91y+z3HSF+ffAc5oosUDqyWnbusXEnMd+Cegi6+nR/SE6mJ1bgBtbWvcfcHKVBtZIc0i1jumHirFJKFlA+oMbGvLxMGjMX2WKoDT+QuLRg0hc0axG+BcDp4uxZXSNr2YlXu15ZNWBjg+WUuIIbkeFe/Z1p0cCpHQ0RfvotkmgDr1ctiHPaHfvc4uoUG8/o8XWrTqNRawi+PCC5xs3CHE2vYVTc/8ASj+0F17eKHX9ZHyqerwvRCke2KeeQzNFhFFXTySDsa15PTzKvvDRQ3LKDGXuta25Vov1cKwVHJL3OvC58o9s0+ke4AYQRe+Zq2ge8iy6zT2aQ2jwWR+duDUB34hqreKqFwAZo1iFto3TFy332lK8P0d3VobHQU9My97PxKrmt/lBYPxVHWgvct07ryi1/aBJwf1O/h8X9IGedsuD05IHhAe6NzxhDtRtru303L/SqTtDxI8ONe+Ai1t7CRpHtfI73qPyDpDm7FsVJ++H9FzdzAdG68oYO8IL2ta52DvAcLgmpGedvq9K9DT6TXaw4O8OcLtBqQLg7DxdiVVWhVDT09RUHEcWkfHE54DqqwJANr2F/wAUwptEsMia12vXOcQDd1bJkeqxCj6mBPRuvKJGafyPBLMGeQCASKkZHo4qEo0twWjosIjlpTUseJ2sBNVK6wLXkixd1BCsq6fsQ6V1/ZDjDcCwqTDqR78Ppy91PE5ztXMksBJKseIMI/5fB7j/AFVnCuSqH1WLuNVpeBzlnZopIXDBMPaLMhkYOiOplYB7A8LmFY5Q4LU1+HV9bMNzla+ASufM4RuY02B4TuMHWuUySSpBpMec4khldE0NN/4kd7t9rCCPRK9NrJupxbOdXtHKHrdLcAI4WK07D9WQljh2ggEJBi1XT1UWMVNPOyWne9pa9hu1wEbLm/RkVUxnGKjDqyjijg3SKW5lkJNo2h7G3vsHHJz6LZXuKD9LBHExz8Mq9cmNrtjWgvaXjM9Q95AOa01BRfdnlc3JaNl480TBI37hf+n+iikxbDqkuZgdBSYg5oGvK0sbFGTsDnWJvz2AJGWy4SqmxRsmGtr5mSQxuF2sJ1nEXsAAOc5WHYFcwalnidUVlWBHNVahMLTcRhrbAE87szc9gGxee5l0o9n3OlJ83o97likl9YYLB1RULpSL/aLm/ksDW+BugrK2oq5cYqhJPK6RwZTsABcSchfLavpyFn/UVPJ6eETHaKaCM0YiqIaLFJXxzuDnl9JE54IB4pINtvQmkmGU9DidDNEZd2kL2vlfK5xcNR2VuKPYAnqXYllWYeTmNeS4H3bl1oVZyqxTZSpFKDMZpQ0HEsR4AcBStJN7BvB2/jay0tTFHUUNHDMBJG+ama5h2EbqxZnSwfrbEQ8i4p2n26putU629qDpM9NrfFYtF6n/AN7GVQ9aXyhtTQxU0Qjpoo4WW4sbQ0e4KSw6AgcUdi6sPZtHBkuoQgOLqEICrinJtb6u/ulWGfs2eiEh0hxoUVR4vfHC+OpiLS4z6hjLnNZd2R1W8O5dzAHsUWGaW01Y6lhNHURmbUbrksLWuduY6bkXkYL2577Ar8XjJGUSacciM9ZZ3XoRpub4JGf+pZ3XoV4aKy2N8K5KofVYu41WlTwp7PFdCNdt96xc4+o1WtZv1h71yeyyPSgrKSGtp3wTs1mPHTYg9IPMRtB5lLrN+sPeuhwPOETa0TsRuNdRcGpp5qyMHKopmAuI+3GMwettx2bFH43pXHVZvmR5yDG0spceq2qtAgyADN4A6yvbG+qJYaPO7eLFdBRSyzNra9mq5v7CnvfcsrFziMi83I5wAbC9yS1URnhH8Rq8mrgvxj7AV5Kk5VJcpHaMVFYROhQCrg+ufaCjfcP1x7j/AEVCxOl2Ii9bh4uBeSQXP3bla33B9Y+4qjWzQy11ABJYB8l7j/Dcu9t6sTnV/BmP0puMUxFo1XXpmkk+iTktSSd7UANrb4prWH+LHdZXSptsUr9VpsKZpOttHB/qtTKQyloXOd/GpSbcw3Vi1nqZk2/rS+UPBsHYuqBtVCWg69sucLu+of5g9ywjaJkKLfMP8xq4amH+YEBMhQ77h+uPcV6bPCcxI32pgEOI2joquVjWiQQPs/VBOTSp42t1G8EZgHZsyVfE3NOGVhDm/wB3fsP2SrEbm7mzhDijnU5eCBDpxyKz1lndeheNO5GjBGAOF98s5/svQusF2KvZ6w7k2jv5tF3ArFgq+Hcm0fq8XcCsKr2SFkIQgD3oQhACEIQAhCEAKMco0fCDf2mZ9AqRREXxGiFxtkvf0Cu1v6qKVPwZmdKi0YniOtZ53u0NN+fV2/gfetLVWGG0YAP7amzP3sazWlJHjXEdU6t6Ztha4zafd2rS1VvF9HYn9tTXHXurP/i0n/Myrf1ZfKJW8Udi6uN4o7F1Y5sAhCEAIQhAVsSH6uq/uH90qwziN9EKDEuT6v7h/dKnbxG+iPyT2Ak0x5HZ6wzuvQjTHkdvrLO69C6x0Q9jTDuTaP1eLuBWFXw7k2j9Xi7gSiv0mZR6QR4RvUyPeYRrCUBx3QkXay3CDdUkm+QzVFFyfYnI/QkcelWFSs1onVD3OLBEwU7tafXLg0xi3CBLXZ9SkwzSCmr8SqcPbHIyoheeAWm4YGtOs8W4GbrWPOCnCXgjKHCFn49KIfGNbS1FM6BtJrk677SODbcIMIF2m9wQT12uoajTOiYxs1PTz1EDog/WY3hh27CItLeonbfoA2qenLwMo0yFxp1mg2cLi9nCxHaOYrqoSCEIQATYXVWKo3TEqV0UbjD9IBLsDuAeL0i3Ps6Lr2W76qHQbYYwDL9onY3s5z1WHOVNMSK+isbcKS3/AIFaFrb6qM81aruKMppXd2K4gSCTvdt8vsG60taX+K6ZzIy9zZaawvq3+lZkFmtKrjFMQLAQ3cGgm2y7Tl+H4LUVGdBQkgj6amsRlf6WNepLLkmZ9F4qTfwcgmZK0htw9uT2Oycw9BH+7qVeKuFzmCeBt5425NGW6N52/nboPtXY5GSxskidrMeA5p6jsWZcUOk/0atOopo9IQhcDoCEIQFfEuT6v7h/dKnbxG+iPyUGJcn1f3D+6VO3iN9EfknsBJpjyO31lndehGmPI7fWWd16F0joh7GmHcm0fq0XcCiqcJoKqodUT0zHzOMbi+5BvGSWEWOVrnZ0lS4dybR+rxdwKwqZaZOBUzRzCGMeyOhY0Pc1xs94LS0kt1Te7LFxIDbbSpqbBsPpahtTBSsZO29pA5xdm1rTck55Nbt6L7VfQp5PyMCubR7CZzMaikEhmDg4PkeQNZwcdUE2bcgHg2zAR5P4VuLod5M1HNLSNZ17F4kOd731wHX23TRCcpeRhHGNDGho2AADO+QXUIVQCMsroXHcUoDxhVzRRyu405Mx/wAxuPwsPYvU/wDf6Ptly/7blzC7eLKIjnp4+6FJUU+7mNwlkjdGSQ6MgHMEHaDzFb8ViKRmt92ZPSm4xPESxwAFO0ZG1xq2PatPUkbwobEn6amv1fSsWU0ijcyvr2mV8pEDXF0mrrW1DlcAdK1EFEXQ05kq6l4ZubwxxbYlpDhezb7QOdUh+TPPS9Sf+F1uwdio0o3KWqg/dZKXN9F4D/zLh7FfVFnKNb2RD26pP/sLjepOlk9tu/vJ0IQsk9oIQhAV8S5Pq/uH90qdvEb6I/JL66vopKaop2VdPurw6ANMgB3QggNVqmqqeohD6eeOVjeCXMcCLgZhTh4Aq0x5Hb6yzuvQjTHkdvrLO69C6Q0Q9jTDuTaP1eLuBWFXw7k2j9Xi7gVhc3skEIQoAIQhACEIQAgGxuhCAUsxiDDNahngqi6EnVcyMFpYSS2x1hzZdoK9+U1F/Irfgt+ZcxzDnVbGzwgGeIEBt+O3o7ece3pKyNaZjRT70ad3As0HItdfMEHYduRWnSuXKJj3TqUqnZfaxjjE7cSqKyeCJ4Y+FrG7q0BwIFtgJ5yncWklGyJjTBWXa0A2iba9vSWIjkxhkTRqsLm3bwmi7gWnM52+rkPepaKTEX1RbVxRth1TYtG0+89eSsqjXdHk6k4NyTXc2vlNQ53grfhN+ZWcOeZYXVJY5u+XmUNcLENIAbcdOq1qz2E4c6vkD3j9FaeEfr/ZHV0+7actWvLc13JcTVslOUec1gEIQvIe4EIQgEWIYFA8VVXU1VTITrPfkwF0dgTGMsm2aAOcZ85N4xolQSBrp5ZZjqtAMjWGwDWNaNnM1jR15pziXJ9X9w/ulTs4jfRCvyeCMIQ6VRCDAYYg4uEc0bQXbTZjhmhe9MeR2+ss7r0K0dEPY0w7k2j9Xi7gVhJaDH8Kbh9I11awEU8QI3OTbqD7Kn8oMJ8+Z8OT5VRxeSwzQlnlBhPnzPhSfKjygwnz5nwpPlUYYGaEs8oMJ8+Z8KT5UeUGE+fM+FJ8qYYGaEs8oMJ8+Z8KT5UeUGE+fM+FJ8qYYGaEs8oMJ8+Z8KT5UeUGE+fM+FJ8qYYGao12FUtc7XlYWSgWEsZ1Xf0PYQVF5QYT58z4cnyo8oMJ8+Z8OT5VK5J5RWUYyWJdykdG334OIcHmDoAfycp6fR2maQaqWWp6WmzGHtAzPtNupTeUGE+fM+HJ8qPKDCfPmfDk+VWc6jOMbWjF5UUMmtDWhrQAALAAWAXUs8oMJ8+Z8KT5UeUGE+fM+FJ8qphnoGaEs8oMJ8+Z8OT5UeUGE+fM+FJ8qYYGaEs8oMJ8+Z8KT5UeUGE+fM+FJ8qYYLeJcn1f3D+6VO3iN9Efkk2IY/hTsPqmtrWFxheB9HJ0H7KmZpBhOo39OZsH8OTo9FTh4BX0x5Hb6yzuvQl+luNYbNhLWw1jXO3wwkCN4y1X9LULpCLwVbP/2Q=="/>
          <p:cNvSpPr>
            <a:spLocks noChangeAspect="1" noChangeArrowheads="1"/>
          </p:cNvSpPr>
          <p:nvPr/>
        </p:nvSpPr>
        <p:spPr bwMode="auto">
          <a:xfrm>
            <a:off x="77788" y="-522288"/>
            <a:ext cx="1371600" cy="1076326"/>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28" name="AutoShape 4" descr="data:image/jpg;base64,/9j/4AAQSkZJRgABAQAAAQABAAD/2wBDAAkGBwgHBgkIBwgKCgkLDRYPDQwMDRsUFRAWIB0iIiAdHx8kKDQsJCYxJx8fLT0tMTU3Ojo6Iys/RD84QzQ5Ojf/2wBDAQoKCg0MDRoPDxo3JR8lNzc3Nzc3Nzc3Nzc3Nzc3Nzc3Nzc3Nzc3Nzc3Nzc3Nzc3Nzc3Nzc3Nzc3Nzc3Nzc3Nzf/wAARCACPALYDASIAAhEBAxEB/8QAHAAAAgMBAQEBAAAAAAAAAAAAAAUDBAYBAgcI/8QATBAAAQMCAgMKCgYHBgcAAAAAAQACAwQRBSEGEjETFCIyNUFRYXGyBxUWVHJ0gZGT0iNSYnOhsSQlM0JDU9EXNGOCovAIVWSDksHh/8QAGQEBAAMBAQAAAAAAAAAAAAAAAAECBQME/8QAKREAAgEEAQMDBAMBAAAAAAAAAAECAwQRMRITIVEzQXEUIjJhQlKB8P/aAAwDAQACEQMRAD8A+4oQhACEIQAhCEAIQhACrVuIUdAyJ9bUxU7ZZGxRmV4aHPdsaL85XnFa1mHYfPVyQ1E7Ym33KmiMkjzzBrRmSV+UNP8AS7FNK8bklxBroI4HFkNHnaDPMEHa7LMkdWQFkB+kNOdLjorDQubSxzmrfIwbpMY2t1WF1rhriSbWAttIRS6bYdK2Js9PV09Q58UT4ZIs45JIDOGnsaDfryWD8DeltRpC6lw7HqCorJ8PJNFiYhc8RktI1ZHAWDtW4DjtGRz2/T6jRrBanFDik+HU7642vOW8I2aWi/XYkX6EAkoPCJhFbLFGylxGISgFr5afVbnEZW53/eY0kdnMqkvhLopBSOoMPrpt1mjbJE+LVk3KSF8rJGC9nAhh5xzrR+S+Ctj1IqCGIhrWtcwWLNWMxNt2MJaOpQYTobgOE0dPTU1BG7cdUiWQaz3OawsDiec6pI6MzYBAUo/CDgcs9PGzfbmTxxvEohOo10kZkYxxvk4taTst1qOp8I2B01JvlzaxzdWncLQjZPGZGXJIA4IN7kZ9Kbx6KYDFVQVMeFUrZoIxFE4M4rQ0tA9gJA6ioGaEaMspn0zMGpmwyFpexoIDrAgXz2WcRboKAiw3TjBsSx7xNSundU2PCMfA1g0OLbg7QD2GxsStMNiV0ujuEUddv2koYoai1taMFo4urxRlfVAF7XsmgyQHULl0IDqFy6LoDqFy6EB1C5ft9yL9vuQHULl/92QCDsQHVy46V1ZKvM02L1zTWVMTI3ta1sdQ5jQNzYeYgbSVMYuTKykoruay46Qi46QsS18ZtrYtVC/RXu+ZdD4728bVOXP4wdY/ir9Jleqja3HSF+ddA8LoMW8I2l0WJUcFXHHBWSRtmYHBrhM2zhfnzPvX1Vr4iWk4xPa+f6wde3ZrL5JoBjOG4Lp7pRPilcynimp6uKOSVxOu8zNIF+ckAqso8S0ZcjU/8NlvFuOX/nQ91y+z3HSF+ffAc5oosUDqyWnbusXEnMd+Cegi6+nR/SE6mJ1bgBtbWvcfcHKVBtZIc0i1jumHirFJKFlA+oMbGvLxMGjMX2WKoDT+QuLRg0hc0axG+BcDp4uxZXSNr2YlXu15ZNWBjg+WUuIIbkeFe/Z1p0cCpHQ0RfvotkmgDr1ctiHPaHfvc4uoUG8/o8XWrTqNRawi+PCC5xs3CHE2vYVTc/8ASj+0F17eKHX9ZHyqerwvRCke2KeeQzNFhFFXTySDsa15PTzKvvDRQ3LKDGXuta25Vov1cKwVHJL3OvC58o9s0+ke4AYQRe+Zq2ge8iy6zT2aQ2jwWR+duDUB34hqreKqFwAZo1iFto3TFy332lK8P0d3VobHQU9My97PxKrmt/lBYPxVHWgvct07ryi1/aBJwf1O/h8X9IGedsuD05IHhAe6NzxhDtRtru303L/SqTtDxI8ONe+Ai1t7CRpHtfI73qPyDpDm7FsVJ++H9FzdzAdG68oYO8IL2ta52DvAcLgmpGedvq9K9DT6TXaw4O8OcLtBqQLg7DxdiVVWhVDT09RUHEcWkfHE54DqqwJANr2F/wAUwptEsMia12vXOcQDd1bJkeqxCj6mBPRuvKJGafyPBLMGeQCASKkZHo4qEo0twWjosIjlpTUseJ2sBNVK6wLXkixd1BCsq6fsQ6V1/ZDjDcCwqTDqR78Ppy91PE5ztXMksBJKseIMI/5fB7j/AFVnCuSqH1WLuNVpeBzlnZopIXDBMPaLMhkYOiOplYB7A8LmFY5Q4LU1+HV9bMNzla+ASufM4RuY02B4TuMHWuUySSpBpMec4khldE0NN/4kd7t9rCCPRK9NrJupxbOdXtHKHrdLcAI4WK07D9WQljh2ggEJBi1XT1UWMVNPOyWne9pa9hu1wEbLm/RkVUxnGKjDqyjijg3SKW5lkJNo2h7G3vsHHJz6LZXuKD9LBHExz8Mq9cmNrtjWgvaXjM9Q95AOa01BRfdnlc3JaNl480TBI37hf+n+iikxbDqkuZgdBSYg5oGvK0sbFGTsDnWJvz2AJGWy4SqmxRsmGtr5mSQxuF2sJ1nEXsAAOc5WHYFcwalnidUVlWBHNVahMLTcRhrbAE87szc9gGxee5l0o9n3OlJ83o97likl9YYLB1RULpSL/aLm/ksDW+BugrK2oq5cYqhJPK6RwZTsABcSchfLavpyFn/UVPJ6eETHaKaCM0YiqIaLFJXxzuDnl9JE54IB4pINtvQmkmGU9DidDNEZd2kL2vlfK5xcNR2VuKPYAnqXYllWYeTmNeS4H3bl1oVZyqxTZSpFKDMZpQ0HEsR4AcBStJN7BvB2/jay0tTFHUUNHDMBJG+ama5h2EbqxZnSwfrbEQ8i4p2n26putU629qDpM9NrfFYtF6n/AN7GVQ9aXyhtTQxU0Qjpoo4WW4sbQ0e4KSw6AgcUdi6sPZtHBkuoQgOLqEICrinJtb6u/ulWGfs2eiEh0hxoUVR4vfHC+OpiLS4z6hjLnNZd2R1W8O5dzAHsUWGaW01Y6lhNHURmbUbrksLWuduY6bkXkYL2577Ar8XjJGUSacciM9ZZ3XoRpub4JGf+pZ3XoV4aKy2N8K5KofVYu41WlTwp7PFdCNdt96xc4+o1WtZv1h71yeyyPSgrKSGtp3wTs1mPHTYg9IPMRtB5lLrN+sPeuhwPOETa0TsRuNdRcGpp5qyMHKopmAuI+3GMwettx2bFH43pXHVZvmR5yDG0spceq2qtAgyADN4A6yvbG+qJYaPO7eLFdBRSyzNra9mq5v7CnvfcsrFziMi83I5wAbC9yS1URnhH8Rq8mrgvxj7AV5Kk5VJcpHaMVFYROhQCrg+ufaCjfcP1x7j/AEVCxOl2Ii9bh4uBeSQXP3bla33B9Y+4qjWzQy11ABJYB8l7j/Dcu9t6sTnV/BmP0puMUxFo1XXpmkk+iTktSSd7UANrb4prWH+LHdZXSptsUr9VpsKZpOttHB/qtTKQyloXOd/GpSbcw3Vi1nqZk2/rS+UPBsHYuqBtVCWg69sucLu+of5g9ywjaJkKLfMP8xq4amH+YEBMhQ77h+uPcV6bPCcxI32pgEOI2joquVjWiQQPs/VBOTSp42t1G8EZgHZsyVfE3NOGVhDm/wB3fsP2SrEbm7mzhDijnU5eCBDpxyKz1lndeheNO5GjBGAOF98s5/svQusF2KvZ6w7k2jv5tF3ArFgq+Hcm0fq8XcCsKr2SFkIQgD3oQhACEIQAhCEAKMco0fCDf2mZ9AqRREXxGiFxtkvf0Cu1v6qKVPwZmdKi0YniOtZ53u0NN+fV2/gfetLVWGG0YAP7amzP3sazWlJHjXEdU6t6Ztha4zafd2rS1VvF9HYn9tTXHXurP/i0n/Myrf1ZfKJW8Udi6uN4o7F1Y5sAhCEAIQhAVsSH6uq/uH90qwziN9EKDEuT6v7h/dKnbxG+iPyT2Ak0x5HZ6wzuvQjTHkdvrLO69C6x0Q9jTDuTaP1eLuBWFXw7k2j9Xi7gSiv0mZR6QR4RvUyPeYRrCUBx3QkXay3CDdUkm+QzVFFyfYnI/QkcelWFSs1onVD3OLBEwU7tafXLg0xi3CBLXZ9SkwzSCmr8SqcPbHIyoheeAWm4YGtOs8W4GbrWPOCnCXgjKHCFn49KIfGNbS1FM6BtJrk677SODbcIMIF2m9wQT12uoajTOiYxs1PTz1EDog/WY3hh27CItLeonbfoA2qenLwMo0yFxp1mg2cLi9nCxHaOYrqoSCEIQATYXVWKo3TEqV0UbjD9IBLsDuAeL0i3Ps6Lr2W76qHQbYYwDL9onY3s5z1WHOVNMSK+isbcKS3/AIFaFrb6qM81aruKMppXd2K4gSCTvdt8vsG60taX+K6ZzIy9zZaawvq3+lZkFmtKrjFMQLAQ3cGgm2y7Tl+H4LUVGdBQkgj6amsRlf6WNepLLkmZ9F4qTfwcgmZK0htw9uT2Oycw9BH+7qVeKuFzmCeBt5425NGW6N52/nboPtXY5GSxskidrMeA5p6jsWZcUOk/0atOopo9IQhcDoCEIQFfEuT6v7h/dKnbxG+iPyUGJcn1f3D+6VO3iN9EfknsBJpjyO31lndehGmPI7fWWd16F0joh7GmHcm0fq0XcCiqcJoKqodUT0zHzOMbi+5BvGSWEWOVrnZ0lS4dybR+rxdwKwqZaZOBUzRzCGMeyOhY0Pc1xs94LS0kt1Te7LFxIDbbSpqbBsPpahtTBSsZO29pA5xdm1rTck55Nbt6L7VfQp5PyMCubR7CZzMaikEhmDg4PkeQNZwcdUE2bcgHg2zAR5P4VuLod5M1HNLSNZ17F4kOd731wHX23TRCcpeRhHGNDGho2AADO+QXUIVQCMsroXHcUoDxhVzRRyu405Mx/wAxuPwsPYvU/wDf6Ptly/7blzC7eLKIjnp4+6FJUU+7mNwlkjdGSQ6MgHMEHaDzFb8ViKRmt92ZPSm4xPESxwAFO0ZG1xq2PatPUkbwobEn6amv1fSsWU0ijcyvr2mV8pEDXF0mrrW1DlcAdK1EFEXQ05kq6l4ZubwxxbYlpDhezb7QOdUh+TPPS9Sf+F1uwdio0o3KWqg/dZKXN9F4D/zLh7FfVFnKNb2RD26pP/sLjepOlk9tu/vJ0IQsk9oIQhAV8S5Pq/uH90qdvEb6I/JL66vopKaop2VdPurw6ANMgB3QggNVqmqqeohD6eeOVjeCXMcCLgZhTh4Aq0x5Hb6yzuvQjTHkdvrLO69C6Q0Q9jTDuTaP1eLuBWFXw7k2j9Xi7gVhc3skEIQoAIQhACEIQAgGxuhCAUsxiDDNahngqi6EnVcyMFpYSS2x1hzZdoK9+U1F/Irfgt+ZcxzDnVbGzwgGeIEBt+O3o7ece3pKyNaZjRT70ad3As0HItdfMEHYduRWnSuXKJj3TqUqnZfaxjjE7cSqKyeCJ4Y+FrG7q0BwIFtgJ5yncWklGyJjTBWXa0A2iba9vSWIjkxhkTRqsLm3bwmi7gWnM52+rkPepaKTEX1RbVxRth1TYtG0+89eSsqjXdHk6k4NyTXc2vlNQ53grfhN+ZWcOeZYXVJY5u+XmUNcLENIAbcdOq1qz2E4c6vkD3j9FaeEfr/ZHV0+7actWvLc13JcTVslOUec1gEIQvIe4EIQgEWIYFA8VVXU1VTITrPfkwF0dgTGMsm2aAOcZ85N4xolQSBrp5ZZjqtAMjWGwDWNaNnM1jR15pziXJ9X9w/ulTs4jfRCvyeCMIQ6VRCDAYYg4uEc0bQXbTZjhmhe9MeR2+ss7r0K0dEPY0w7k2j9Xi7gVhJaDH8Kbh9I11awEU8QI3OTbqD7Kn8oMJ8+Z8OT5VRxeSwzQlnlBhPnzPhSfKjygwnz5nwpPlUYYGaEs8oMJ8+Z8KT5UeUGE+fM+FJ8qYYGaEs8oMJ8+Z8KT5UeUGE+fM+FJ8qYYGaEs8oMJ8+Z8KT5UeUGE+fM+FJ8qYYGao12FUtc7XlYWSgWEsZ1Xf0PYQVF5QYT58z4cnyo8oMJ8+Z8OT5VK5J5RWUYyWJdykdG334OIcHmDoAfycp6fR2maQaqWWp6WmzGHtAzPtNupTeUGE+fM+HJ8qPKDCfPmfDk+VWc6jOMbWjF5UUMmtDWhrQAALAAWAXUs8oMJ8+Z8KT5UeUGE+fM+FJ8qphnoGaEs8oMJ8+Z8OT5UeUGE+fM+FJ8qYYGaEs8oMJ8+Z8KT5UeUGE+fM+FJ8qYYLeJcn1f3D+6VO3iN9Efkk2IY/hTsPqmtrWFxheB9HJ0H7KmZpBhOo39OZsH8OTo9FTh4BX0x5Hb6yzuvQl+luNYbNhLWw1jXO3wwkCN4y1X9LULpCLwVbP/2Q=="/>
          <p:cNvSpPr>
            <a:spLocks noChangeAspect="1" noChangeArrowheads="1"/>
          </p:cNvSpPr>
          <p:nvPr/>
        </p:nvSpPr>
        <p:spPr bwMode="auto">
          <a:xfrm>
            <a:off x="77788" y="-522288"/>
            <a:ext cx="1371600" cy="1076326"/>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030" name="Picture 6" descr="http://www.saltsense.co.uk/images/dia_sol-mining02.gif"/>
          <p:cNvPicPr>
            <a:picLocks noChangeAspect="1" noChangeArrowheads="1" noCrop="1"/>
          </p:cNvPicPr>
          <p:nvPr/>
        </p:nvPicPr>
        <p:blipFill>
          <a:blip r:embed="rId2" cstate="print">
            <a:lum bright="17000"/>
          </a:blip>
          <a:srcRect/>
          <a:stretch>
            <a:fillRect/>
          </a:stretch>
        </p:blipFill>
        <p:spPr bwMode="auto">
          <a:xfrm>
            <a:off x="142844" y="2571744"/>
            <a:ext cx="3643338" cy="3000396"/>
          </a:xfrm>
          <a:prstGeom prst="rect">
            <a:avLst/>
          </a:prstGeom>
          <a:noFill/>
        </p:spPr>
      </p:pic>
      <p:sp>
        <p:nvSpPr>
          <p:cNvPr id="8" name="TextBox 7"/>
          <p:cNvSpPr txBox="1"/>
          <p:nvPr/>
        </p:nvSpPr>
        <p:spPr>
          <a:xfrm>
            <a:off x="-71470" y="642918"/>
            <a:ext cx="9215470" cy="2031325"/>
          </a:xfrm>
          <a:prstGeom prst="rect">
            <a:avLst/>
          </a:prstGeom>
          <a:noFill/>
        </p:spPr>
        <p:txBody>
          <a:bodyPr wrap="square" rtlCol="0">
            <a:spAutoFit/>
          </a:bodyPr>
          <a:lstStyle/>
          <a:p>
            <a:r>
              <a:rPr lang="en-GB" dirty="0" smtClean="0"/>
              <a:t>Salt can be used for _______________________    and for _____________________________  . </a:t>
            </a:r>
            <a:r>
              <a:rPr lang="en-GB" b="1" dirty="0" smtClean="0"/>
              <a:t>Sea salt </a:t>
            </a:r>
            <a:r>
              <a:rPr lang="en-GB" dirty="0" smtClean="0"/>
              <a:t>can be extracted from the sea by ____________________________________________</a:t>
            </a:r>
          </a:p>
          <a:p>
            <a:r>
              <a:rPr lang="en-GB" dirty="0" smtClean="0"/>
              <a:t>______________________________________________________________________________ .  There are two underground </a:t>
            </a:r>
            <a:r>
              <a:rPr lang="en-GB" b="1" dirty="0" smtClean="0"/>
              <a:t>rock salt </a:t>
            </a:r>
            <a:r>
              <a:rPr lang="en-GB" dirty="0" smtClean="0"/>
              <a:t>mines in Britain. This salt is used on ___________________</a:t>
            </a:r>
          </a:p>
          <a:p>
            <a:r>
              <a:rPr lang="en-GB" dirty="0" smtClean="0"/>
              <a:t>______________________________________________________________________________</a:t>
            </a:r>
          </a:p>
          <a:p>
            <a:r>
              <a:rPr lang="en-GB" dirty="0" smtClean="0"/>
              <a:t>______________________________________________________________________________ . Salt used on roads does not have to be pure. </a:t>
            </a:r>
            <a:endParaRPr lang="en-GB" dirty="0"/>
          </a:p>
        </p:txBody>
      </p:sp>
      <p:sp>
        <p:nvSpPr>
          <p:cNvPr id="9" name="TextBox 8"/>
          <p:cNvSpPr txBox="1"/>
          <p:nvPr/>
        </p:nvSpPr>
        <p:spPr>
          <a:xfrm>
            <a:off x="3929058" y="2928934"/>
            <a:ext cx="5000660" cy="2862322"/>
          </a:xfrm>
          <a:prstGeom prst="rect">
            <a:avLst/>
          </a:prstGeom>
          <a:noFill/>
        </p:spPr>
        <p:txBody>
          <a:bodyPr wrap="square" rtlCol="0">
            <a:spAutoFit/>
          </a:bodyPr>
          <a:lstStyle/>
          <a:p>
            <a:r>
              <a:rPr lang="en-GB" dirty="0" smtClean="0"/>
              <a:t>Salt used in the chemical industry in Britain is not mined, it is extracted by </a:t>
            </a:r>
            <a:r>
              <a:rPr lang="en-GB" b="1" dirty="0" smtClean="0"/>
              <a:t>solution mining</a:t>
            </a:r>
            <a:r>
              <a:rPr lang="en-GB" dirty="0" smtClean="0"/>
              <a:t>. Water is pumped into the rock, the salt ___________  and is carried to the surface in ________________ . A solution of salt plus water is called _______________ . Salt crystals are recovered from brine by _______________ the water. The crystals are separated from the remaining brine by _______________ or using a centrifuge. </a:t>
            </a:r>
          </a:p>
          <a:p>
            <a:endParaRPr lang="en-GB" dirty="0"/>
          </a:p>
        </p:txBody>
      </p:sp>
      <p:pic>
        <p:nvPicPr>
          <p:cNvPr id="1032" name="Picture 8" descr="http://t3.gstatic.com/images?q=tbn:ANd9GcQW0DuJvMrgQf3cPmKr6zp5cHC8l45kp6qcFwY18DQKG6UzfjHbow"/>
          <p:cNvPicPr>
            <a:picLocks noChangeAspect="1" noChangeArrowheads="1"/>
          </p:cNvPicPr>
          <p:nvPr/>
        </p:nvPicPr>
        <p:blipFill>
          <a:blip r:embed="rId3" cstate="print">
            <a:lum bright="30000"/>
          </a:blip>
          <a:srcRect/>
          <a:stretch>
            <a:fillRect/>
          </a:stretch>
        </p:blipFill>
        <p:spPr bwMode="auto">
          <a:xfrm>
            <a:off x="214282" y="5715016"/>
            <a:ext cx="1607866" cy="1000108"/>
          </a:xfrm>
          <a:prstGeom prst="rect">
            <a:avLst/>
          </a:prstGeom>
          <a:noFill/>
        </p:spPr>
      </p:pic>
      <p:sp>
        <p:nvSpPr>
          <p:cNvPr id="11" name="TextBox 10"/>
          <p:cNvSpPr txBox="1"/>
          <p:nvPr/>
        </p:nvSpPr>
        <p:spPr>
          <a:xfrm>
            <a:off x="1928826" y="5786454"/>
            <a:ext cx="7143768" cy="923330"/>
          </a:xfrm>
          <a:prstGeom prst="rect">
            <a:avLst/>
          </a:prstGeom>
          <a:noFill/>
        </p:spPr>
        <p:txBody>
          <a:bodyPr wrap="square" rtlCol="0">
            <a:spAutoFit/>
          </a:bodyPr>
          <a:lstStyle/>
          <a:p>
            <a:r>
              <a:rPr lang="en-GB" dirty="0" smtClean="0"/>
              <a:t>Solution mining can create large underground holes. This can lead to ____________  and collapses that can destroy buildings. Nowadays, pumping is planned so that pillars of rock are left to prevent </a:t>
            </a:r>
            <a:r>
              <a:rPr lang="en-GB" b="1" dirty="0" smtClean="0"/>
              <a:t>subsidence</a:t>
            </a:r>
            <a:r>
              <a:rPr lang="en-GB" dirty="0" smtClean="0"/>
              <a:t>.</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1143000"/>
          </a:xfrm>
        </p:spPr>
        <p:txBody>
          <a:bodyPr/>
          <a:lstStyle/>
          <a:p>
            <a:r>
              <a:rPr lang="en-GB" dirty="0" smtClean="0"/>
              <a:t>Salt in food</a:t>
            </a:r>
            <a:endParaRPr lang="en-GB" dirty="0"/>
          </a:p>
        </p:txBody>
      </p:sp>
      <p:pic>
        <p:nvPicPr>
          <p:cNvPr id="17410" name="Picture 2" descr="http://t0.gstatic.com/images?q=tbn:ANd9GcT43wVN5LlXrJ9s21SoFiHADbFCGPJ5vBYbYbu-bilbEZ2AU9Xf"/>
          <p:cNvPicPr>
            <a:picLocks noChangeAspect="1" noChangeArrowheads="1"/>
          </p:cNvPicPr>
          <p:nvPr/>
        </p:nvPicPr>
        <p:blipFill>
          <a:blip r:embed="rId2" cstate="print"/>
          <a:srcRect/>
          <a:stretch>
            <a:fillRect/>
          </a:stretch>
        </p:blipFill>
        <p:spPr bwMode="auto">
          <a:xfrm>
            <a:off x="71406" y="285728"/>
            <a:ext cx="1571636" cy="1387512"/>
          </a:xfrm>
          <a:prstGeom prst="rect">
            <a:avLst/>
          </a:prstGeom>
          <a:noFill/>
        </p:spPr>
      </p:pic>
      <p:pic>
        <p:nvPicPr>
          <p:cNvPr id="17414" name="Picture 6"/>
          <p:cNvPicPr>
            <a:picLocks noChangeAspect="1" noChangeArrowheads="1"/>
          </p:cNvPicPr>
          <p:nvPr/>
        </p:nvPicPr>
        <p:blipFill>
          <a:blip r:embed="rId3" cstate="print">
            <a:lum bright="-5000"/>
          </a:blip>
          <a:srcRect/>
          <a:stretch>
            <a:fillRect/>
          </a:stretch>
        </p:blipFill>
        <p:spPr bwMode="auto">
          <a:xfrm>
            <a:off x="71406" y="1766898"/>
            <a:ext cx="2044700" cy="3162300"/>
          </a:xfrm>
          <a:prstGeom prst="rect">
            <a:avLst/>
          </a:prstGeom>
          <a:noFill/>
          <a:ln w="9525">
            <a:noFill/>
            <a:miter lim="800000"/>
            <a:headEnd/>
            <a:tailEnd/>
          </a:ln>
          <a:effectLst/>
        </p:spPr>
      </p:pic>
      <p:sp>
        <p:nvSpPr>
          <p:cNvPr id="8" name="TextBox 7"/>
          <p:cNvSpPr txBox="1"/>
          <p:nvPr/>
        </p:nvSpPr>
        <p:spPr>
          <a:xfrm>
            <a:off x="1643043" y="853843"/>
            <a:ext cx="7500958" cy="923330"/>
          </a:xfrm>
          <a:prstGeom prst="rect">
            <a:avLst/>
          </a:prstGeom>
          <a:noFill/>
        </p:spPr>
        <p:txBody>
          <a:bodyPr wrap="square" rtlCol="0">
            <a:spAutoFit/>
          </a:bodyPr>
          <a:lstStyle/>
          <a:p>
            <a:r>
              <a:rPr lang="en-GB" dirty="0" smtClean="0"/>
              <a:t>Salt (sodium chloride) is an essential part of a healthy diet and your body uses it in your ______   and _________ . It is used by the  food industry as a ______________  and as a ___________________  . </a:t>
            </a:r>
            <a:endParaRPr lang="en-GB" dirty="0"/>
          </a:p>
        </p:txBody>
      </p:sp>
      <p:sp>
        <p:nvSpPr>
          <p:cNvPr id="9" name="TextBox 8"/>
          <p:cNvSpPr txBox="1"/>
          <p:nvPr/>
        </p:nvSpPr>
        <p:spPr>
          <a:xfrm>
            <a:off x="2428860" y="1785926"/>
            <a:ext cx="6215106" cy="3139321"/>
          </a:xfrm>
          <a:prstGeom prst="rect">
            <a:avLst/>
          </a:prstGeom>
          <a:noFill/>
        </p:spPr>
        <p:txBody>
          <a:bodyPr wrap="square" rtlCol="0">
            <a:spAutoFit/>
          </a:bodyPr>
          <a:lstStyle/>
          <a:p>
            <a:r>
              <a:rPr lang="en-GB" b="1" dirty="0" smtClean="0"/>
              <a:t>Health risks from salt</a:t>
            </a:r>
          </a:p>
          <a:p>
            <a:r>
              <a:rPr lang="en-GB" dirty="0" smtClean="0"/>
              <a:t>UK government departments have a role in protecting the health of the public. These departments :</a:t>
            </a:r>
          </a:p>
          <a:p>
            <a:endParaRPr lang="en-GB" dirty="0" smtClean="0"/>
          </a:p>
          <a:p>
            <a:pPr>
              <a:buFont typeface="Arial" pitchFamily="34" charset="0"/>
              <a:buChar char="•"/>
            </a:pPr>
            <a:r>
              <a:rPr lang="en-GB" dirty="0" smtClean="0"/>
              <a:t> carry out </a:t>
            </a:r>
            <a:r>
              <a:rPr lang="en-GB" dirty="0" smtClean="0"/>
              <a:t>________on </a:t>
            </a:r>
            <a:r>
              <a:rPr lang="en-GB" dirty="0" smtClean="0"/>
              <a:t>the chemicals in food. </a:t>
            </a:r>
          </a:p>
          <a:p>
            <a:pPr>
              <a:buFont typeface="Arial" pitchFamily="34" charset="0"/>
              <a:buChar char="•"/>
            </a:pPr>
            <a:r>
              <a:rPr lang="en-GB" dirty="0" smtClean="0"/>
              <a:t> Advises the ___________ about the effect of food on health.</a:t>
            </a:r>
          </a:p>
          <a:p>
            <a:pPr>
              <a:buFont typeface="Arial" pitchFamily="34" charset="0"/>
              <a:buChar char="•"/>
            </a:pPr>
            <a:r>
              <a:rPr lang="en-GB" dirty="0" smtClean="0"/>
              <a:t> Try to reduce the _______  intake in adults and humans.</a:t>
            </a:r>
          </a:p>
          <a:p>
            <a:pPr>
              <a:buFont typeface="Arial" pitchFamily="34" charset="0"/>
              <a:buChar char="•"/>
            </a:pPr>
            <a:endParaRPr lang="en-GB" dirty="0" smtClean="0"/>
          </a:p>
          <a:p>
            <a:r>
              <a:rPr lang="en-GB" dirty="0" smtClean="0"/>
              <a:t>Government agencies say that eating too much salt can raise people’s blood pressure. This can increase the risk of developing ______________________  or having a __________  .</a:t>
            </a:r>
            <a:endParaRPr lang="en-GB" dirty="0"/>
          </a:p>
        </p:txBody>
      </p:sp>
      <p:sp>
        <p:nvSpPr>
          <p:cNvPr id="10" name="TextBox 9"/>
          <p:cNvSpPr txBox="1"/>
          <p:nvPr/>
        </p:nvSpPr>
        <p:spPr>
          <a:xfrm>
            <a:off x="-32" y="5143512"/>
            <a:ext cx="6858048" cy="1754326"/>
          </a:xfrm>
          <a:prstGeom prst="rect">
            <a:avLst/>
          </a:prstGeom>
          <a:noFill/>
        </p:spPr>
        <p:txBody>
          <a:bodyPr wrap="square" rtlCol="0">
            <a:spAutoFit/>
          </a:bodyPr>
          <a:lstStyle/>
          <a:p>
            <a:r>
              <a:rPr lang="en-GB" b="1" dirty="0" smtClean="0"/>
              <a:t>Challenging the salt theory</a:t>
            </a:r>
          </a:p>
          <a:p>
            <a:r>
              <a:rPr lang="en-GB" dirty="0" smtClean="0"/>
              <a:t>The European salt producers’ association have produced a report challenging the theory that reducing salt intake brings health benefits to everyone in the population. Other scientists also argue that ___________ suggests that reducing salt intake in the </a:t>
            </a:r>
            <a:r>
              <a:rPr lang="en-GB" dirty="0" smtClean="0"/>
              <a:t>whole </a:t>
            </a:r>
            <a:r>
              <a:rPr lang="en-GB" dirty="0" smtClean="0"/>
              <a:t>population will not benefit those with normal to low blood pressure. </a:t>
            </a:r>
            <a:endParaRPr lang="en-GB" dirty="0"/>
          </a:p>
        </p:txBody>
      </p:sp>
      <p:pic>
        <p:nvPicPr>
          <p:cNvPr id="17416" name="Picture 8" descr="http://t2.gstatic.com/images?q=tbn:ANd9GcQyIuaQbvZXIdt2Q-qGf19qG2h5WlvvX_D3iffsmCPqllxPsdnc"/>
          <p:cNvPicPr>
            <a:picLocks noChangeAspect="1" noChangeArrowheads="1"/>
          </p:cNvPicPr>
          <p:nvPr/>
        </p:nvPicPr>
        <p:blipFill>
          <a:blip r:embed="rId4" cstate="print"/>
          <a:srcRect/>
          <a:stretch>
            <a:fillRect/>
          </a:stretch>
        </p:blipFill>
        <p:spPr bwMode="auto">
          <a:xfrm>
            <a:off x="7786710" y="5310222"/>
            <a:ext cx="1357290" cy="1357291"/>
          </a:xfrm>
          <a:prstGeom prst="rect">
            <a:avLst/>
          </a:prstGeom>
          <a:noFill/>
        </p:spPr>
      </p:pic>
      <p:pic>
        <p:nvPicPr>
          <p:cNvPr id="17418" name="Picture 10" descr="http://t3.gstatic.com/images?q=tbn:ANd9GcTnYBdg1xOv3PbyYL14OdQHPfxEwqFIMqTyki-u--iHIzCbvQxQgha_hwgm"/>
          <p:cNvPicPr>
            <a:picLocks noChangeAspect="1" noChangeArrowheads="1"/>
          </p:cNvPicPr>
          <p:nvPr/>
        </p:nvPicPr>
        <p:blipFill>
          <a:blip r:embed="rId5" cstate="print"/>
          <a:srcRect/>
          <a:stretch>
            <a:fillRect/>
          </a:stretch>
        </p:blipFill>
        <p:spPr bwMode="auto">
          <a:xfrm>
            <a:off x="6929454" y="5476896"/>
            <a:ext cx="1095375" cy="109537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428596" y="5715016"/>
            <a:ext cx="8501122" cy="107157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4" name="Rectangle 13"/>
          <p:cNvSpPr/>
          <p:nvPr/>
        </p:nvSpPr>
        <p:spPr>
          <a:xfrm>
            <a:off x="428596" y="3786190"/>
            <a:ext cx="8643966" cy="9286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 name="Title 1"/>
          <p:cNvSpPr>
            <a:spLocks noGrp="1"/>
          </p:cNvSpPr>
          <p:nvPr>
            <p:ph type="title"/>
          </p:nvPr>
        </p:nvSpPr>
        <p:spPr>
          <a:xfrm>
            <a:off x="457200" y="-214338"/>
            <a:ext cx="8229600" cy="1143000"/>
          </a:xfrm>
        </p:spPr>
        <p:txBody>
          <a:bodyPr/>
          <a:lstStyle/>
          <a:p>
            <a:r>
              <a:rPr lang="en-GB" dirty="0" smtClean="0"/>
              <a:t>Alkalis and their uses</a:t>
            </a:r>
            <a:endParaRPr lang="en-GB" dirty="0"/>
          </a:p>
        </p:txBody>
      </p:sp>
      <p:sp>
        <p:nvSpPr>
          <p:cNvPr id="4" name="TextBox 3"/>
          <p:cNvSpPr txBox="1"/>
          <p:nvPr/>
        </p:nvSpPr>
        <p:spPr>
          <a:xfrm>
            <a:off x="0" y="714356"/>
            <a:ext cx="9144000" cy="923330"/>
          </a:xfrm>
          <a:prstGeom prst="rect">
            <a:avLst/>
          </a:prstGeom>
          <a:noFill/>
        </p:spPr>
        <p:txBody>
          <a:bodyPr wrap="square" rtlCol="0">
            <a:spAutoFit/>
          </a:bodyPr>
          <a:lstStyle/>
          <a:p>
            <a:r>
              <a:rPr lang="en-GB" dirty="0" smtClean="0"/>
              <a:t>Alkalis have been used even before large scale industrialisation to neutralise acid soils, convert fats and oils into soap, to make glass and to make chemicals that bind natural dyes to cloth e.g. Alum. </a:t>
            </a:r>
            <a:endParaRPr lang="en-GB" dirty="0"/>
          </a:p>
        </p:txBody>
      </p:sp>
      <p:sp>
        <p:nvSpPr>
          <p:cNvPr id="5" name="TextBox 4"/>
          <p:cNvSpPr txBox="1"/>
          <p:nvPr/>
        </p:nvSpPr>
        <p:spPr>
          <a:xfrm>
            <a:off x="-2133" y="2285992"/>
            <a:ext cx="9146134" cy="1477328"/>
          </a:xfrm>
          <a:prstGeom prst="rect">
            <a:avLst/>
          </a:prstGeom>
          <a:noFill/>
        </p:spPr>
        <p:txBody>
          <a:bodyPr wrap="square" rtlCol="0">
            <a:spAutoFit/>
          </a:bodyPr>
          <a:lstStyle/>
          <a:p>
            <a:r>
              <a:rPr lang="en-GB" b="1" dirty="0" smtClean="0"/>
              <a:t>Alkalis and their reactions</a:t>
            </a:r>
          </a:p>
          <a:p>
            <a:r>
              <a:rPr lang="en-GB" dirty="0" smtClean="0"/>
              <a:t>All alkalis are _________  in water. When then dissolve they raise the pH of the water above __ .</a:t>
            </a:r>
          </a:p>
          <a:p>
            <a:r>
              <a:rPr lang="en-GB" dirty="0" smtClean="0"/>
              <a:t>Alkalis are important because they _____________  acids. When acids and alkalis react they produce different salts. If hydrochloric acid is used, the salt will be a __________  . If nitric acid is used, the salt will be a __________  .</a:t>
            </a:r>
            <a:endParaRPr lang="en-GB" dirty="0"/>
          </a:p>
        </p:txBody>
      </p:sp>
      <p:pic>
        <p:nvPicPr>
          <p:cNvPr id="1028" name="Picture 4" descr="http://t1.gstatic.com/images?q=tbn:ANd9GcRxZOnur00Pxi4a5AyK5boypdE_o41Hx5w8nqniwcuIIKMeqRMKY7mlVmIL"/>
          <p:cNvPicPr>
            <a:picLocks noChangeAspect="1" noChangeArrowheads="1"/>
          </p:cNvPicPr>
          <p:nvPr/>
        </p:nvPicPr>
        <p:blipFill>
          <a:blip r:embed="rId2" cstate="print"/>
          <a:srcRect/>
          <a:stretch>
            <a:fillRect/>
          </a:stretch>
        </p:blipFill>
        <p:spPr bwMode="auto">
          <a:xfrm>
            <a:off x="285720" y="71414"/>
            <a:ext cx="928694" cy="671057"/>
          </a:xfrm>
          <a:prstGeom prst="rect">
            <a:avLst/>
          </a:prstGeom>
          <a:noFill/>
        </p:spPr>
      </p:pic>
      <p:pic>
        <p:nvPicPr>
          <p:cNvPr id="1032" name="Picture 8" descr="http://t2.gstatic.com/images?q=tbn:ANd9GcRgLGdmsReHOmbjifypUyTN7-YKi_zpY7vVeXPTXGyyVkoS610p"/>
          <p:cNvPicPr>
            <a:picLocks noChangeAspect="1" noChangeArrowheads="1"/>
          </p:cNvPicPr>
          <p:nvPr/>
        </p:nvPicPr>
        <p:blipFill>
          <a:blip r:embed="rId3" cstate="print">
            <a:lum bright="24000"/>
          </a:blip>
          <a:srcRect/>
          <a:stretch>
            <a:fillRect/>
          </a:stretch>
        </p:blipFill>
        <p:spPr bwMode="auto">
          <a:xfrm>
            <a:off x="6929454" y="142852"/>
            <a:ext cx="2197652" cy="500066"/>
          </a:xfrm>
          <a:prstGeom prst="rect">
            <a:avLst/>
          </a:prstGeom>
          <a:noFill/>
        </p:spPr>
      </p:pic>
      <p:sp>
        <p:nvSpPr>
          <p:cNvPr id="9" name="TextBox 8"/>
          <p:cNvSpPr txBox="1"/>
          <p:nvPr/>
        </p:nvSpPr>
        <p:spPr>
          <a:xfrm>
            <a:off x="1943439" y="3786190"/>
            <a:ext cx="5822428" cy="369332"/>
          </a:xfrm>
          <a:prstGeom prst="rect">
            <a:avLst/>
          </a:prstGeom>
          <a:noFill/>
        </p:spPr>
        <p:txBody>
          <a:bodyPr wrap="none" rtlCol="0">
            <a:spAutoFit/>
          </a:bodyPr>
          <a:lstStyle/>
          <a:p>
            <a:r>
              <a:rPr lang="en-GB" dirty="0" smtClean="0">
                <a:latin typeface="Berlin Sans FB" pitchFamily="34" charset="0"/>
              </a:rPr>
              <a:t>Alkaline hydroxide + acid                                     salt + water</a:t>
            </a:r>
            <a:endParaRPr lang="en-GB" dirty="0">
              <a:latin typeface="Berlin Sans FB" pitchFamily="34" charset="0"/>
            </a:endParaRPr>
          </a:p>
        </p:txBody>
      </p:sp>
      <p:cxnSp>
        <p:nvCxnSpPr>
          <p:cNvPr id="11" name="Straight Arrow Connector 10"/>
          <p:cNvCxnSpPr/>
          <p:nvPr/>
        </p:nvCxnSpPr>
        <p:spPr>
          <a:xfrm>
            <a:off x="4572000" y="3998916"/>
            <a:ext cx="178595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2" name="Straight Arrow Connector 11"/>
          <p:cNvCxnSpPr/>
          <p:nvPr/>
        </p:nvCxnSpPr>
        <p:spPr>
          <a:xfrm>
            <a:off x="4572000" y="4427544"/>
            <a:ext cx="178595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3" name="TextBox 12"/>
          <p:cNvSpPr txBox="1"/>
          <p:nvPr/>
        </p:nvSpPr>
        <p:spPr>
          <a:xfrm>
            <a:off x="479191" y="4274114"/>
            <a:ext cx="8617937" cy="369332"/>
          </a:xfrm>
          <a:prstGeom prst="rect">
            <a:avLst/>
          </a:prstGeom>
          <a:noFill/>
        </p:spPr>
        <p:txBody>
          <a:bodyPr wrap="none" rtlCol="0">
            <a:spAutoFit/>
          </a:bodyPr>
          <a:lstStyle/>
          <a:p>
            <a:r>
              <a:rPr lang="en-GB" dirty="0" smtClean="0"/>
              <a:t>e.g. ______ hydroxide + hydrochloric acid                                        sodium ________ + water</a:t>
            </a:r>
            <a:endParaRPr lang="en-GB" dirty="0"/>
          </a:p>
        </p:txBody>
      </p:sp>
      <p:sp>
        <p:nvSpPr>
          <p:cNvPr id="16" name="TextBox 15"/>
          <p:cNvSpPr txBox="1"/>
          <p:nvPr/>
        </p:nvSpPr>
        <p:spPr>
          <a:xfrm>
            <a:off x="32" y="5000636"/>
            <a:ext cx="9144000" cy="646331"/>
          </a:xfrm>
          <a:prstGeom prst="rect">
            <a:avLst/>
          </a:prstGeom>
          <a:noFill/>
        </p:spPr>
        <p:txBody>
          <a:bodyPr wrap="square" rtlCol="0">
            <a:spAutoFit/>
          </a:bodyPr>
          <a:lstStyle/>
          <a:p>
            <a:r>
              <a:rPr lang="en-GB" dirty="0" smtClean="0"/>
              <a:t>Sodium and potassium carbonate dissolve in water to form a solution with a pH above __ . They fizz when mixed with an acid because the reaction produces _____________________ .</a:t>
            </a:r>
            <a:endParaRPr lang="en-GB" dirty="0"/>
          </a:p>
        </p:txBody>
      </p:sp>
      <p:sp>
        <p:nvSpPr>
          <p:cNvPr id="17" name="TextBox 16"/>
          <p:cNvSpPr txBox="1"/>
          <p:nvPr/>
        </p:nvSpPr>
        <p:spPr>
          <a:xfrm>
            <a:off x="1214414" y="5715016"/>
            <a:ext cx="7479933" cy="369332"/>
          </a:xfrm>
          <a:prstGeom prst="rect">
            <a:avLst/>
          </a:prstGeom>
          <a:noFill/>
        </p:spPr>
        <p:txBody>
          <a:bodyPr wrap="none" rtlCol="0">
            <a:spAutoFit/>
          </a:bodyPr>
          <a:lstStyle/>
          <a:p>
            <a:r>
              <a:rPr lang="en-GB" dirty="0" smtClean="0">
                <a:latin typeface="Berlin Sans FB" pitchFamily="34" charset="0"/>
              </a:rPr>
              <a:t>Alkaline carbonate + acid                                      salt + carbon dioxide + water</a:t>
            </a:r>
            <a:endParaRPr lang="en-GB" dirty="0">
              <a:latin typeface="Berlin Sans FB" pitchFamily="34" charset="0"/>
            </a:endParaRPr>
          </a:p>
        </p:txBody>
      </p:sp>
      <p:cxnSp>
        <p:nvCxnSpPr>
          <p:cNvPr id="18" name="Straight Arrow Connector 17"/>
          <p:cNvCxnSpPr/>
          <p:nvPr/>
        </p:nvCxnSpPr>
        <p:spPr>
          <a:xfrm>
            <a:off x="3929058" y="5927742"/>
            <a:ext cx="178595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9" name="TextBox 18"/>
          <p:cNvSpPr txBox="1"/>
          <p:nvPr/>
        </p:nvSpPr>
        <p:spPr>
          <a:xfrm>
            <a:off x="525637" y="6143644"/>
            <a:ext cx="7975453" cy="646331"/>
          </a:xfrm>
          <a:prstGeom prst="rect">
            <a:avLst/>
          </a:prstGeom>
          <a:noFill/>
        </p:spPr>
        <p:txBody>
          <a:bodyPr wrap="none" rtlCol="0">
            <a:spAutoFit/>
          </a:bodyPr>
          <a:lstStyle/>
          <a:p>
            <a:r>
              <a:rPr lang="en-GB" dirty="0" smtClean="0"/>
              <a:t>e.g. ____________ + </a:t>
            </a:r>
            <a:r>
              <a:rPr lang="en-GB" dirty="0" err="1" smtClean="0"/>
              <a:t>sulfuric</a:t>
            </a:r>
            <a:r>
              <a:rPr lang="en-GB" dirty="0" smtClean="0"/>
              <a:t> acid                                 potassium  +  carbon  +   water</a:t>
            </a:r>
          </a:p>
          <a:p>
            <a:r>
              <a:rPr lang="en-GB" dirty="0" smtClean="0"/>
              <a:t>        carbonate                                                                    ______ _        dioxide</a:t>
            </a:r>
            <a:endParaRPr lang="en-GB" dirty="0"/>
          </a:p>
        </p:txBody>
      </p:sp>
      <p:sp>
        <p:nvSpPr>
          <p:cNvPr id="21" name="TextBox 20"/>
          <p:cNvSpPr txBox="1"/>
          <p:nvPr/>
        </p:nvSpPr>
        <p:spPr>
          <a:xfrm>
            <a:off x="0" y="1547328"/>
            <a:ext cx="9091078" cy="738664"/>
          </a:xfrm>
          <a:prstGeom prst="rect">
            <a:avLst/>
          </a:prstGeom>
          <a:noFill/>
        </p:spPr>
        <p:txBody>
          <a:bodyPr wrap="none" rtlCol="0">
            <a:spAutoFit/>
          </a:bodyPr>
          <a:lstStyle/>
          <a:p>
            <a:r>
              <a:rPr lang="en-GB" b="1" dirty="0" smtClean="0"/>
              <a:t>Making Alum</a:t>
            </a:r>
          </a:p>
          <a:p>
            <a:r>
              <a:rPr lang="en-GB" sz="1200" dirty="0" smtClean="0"/>
              <a:t>Roast aluminium             mix with water          take solution containing               boil liquid                            add alkali                              let crystals</a:t>
            </a:r>
          </a:p>
          <a:p>
            <a:r>
              <a:rPr lang="en-GB" sz="1200" dirty="0" smtClean="0"/>
              <a:t>    rich rock                                                                         chemicals                                                        (potash or ammonia from urine)   of alum form</a:t>
            </a:r>
            <a:endParaRPr lang="en-GB" sz="1200" dirty="0"/>
          </a:p>
        </p:txBody>
      </p:sp>
      <p:sp>
        <p:nvSpPr>
          <p:cNvPr id="25" name="Chevron 24"/>
          <p:cNvSpPr/>
          <p:nvPr/>
        </p:nvSpPr>
        <p:spPr>
          <a:xfrm>
            <a:off x="1285852" y="1928802"/>
            <a:ext cx="142876" cy="12744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dirty="0">
              <a:solidFill>
                <a:schemeClr val="tx1"/>
              </a:solidFill>
            </a:endParaRPr>
          </a:p>
        </p:txBody>
      </p:sp>
      <p:sp>
        <p:nvSpPr>
          <p:cNvPr id="26" name="Chevron 25"/>
          <p:cNvSpPr/>
          <p:nvPr/>
        </p:nvSpPr>
        <p:spPr>
          <a:xfrm>
            <a:off x="2571736" y="1928802"/>
            <a:ext cx="142876" cy="12744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dirty="0">
              <a:solidFill>
                <a:schemeClr val="tx1"/>
              </a:solidFill>
            </a:endParaRPr>
          </a:p>
        </p:txBody>
      </p:sp>
      <p:sp>
        <p:nvSpPr>
          <p:cNvPr id="27" name="Chevron 26"/>
          <p:cNvSpPr/>
          <p:nvPr/>
        </p:nvSpPr>
        <p:spPr>
          <a:xfrm>
            <a:off x="4500562" y="1928802"/>
            <a:ext cx="142876" cy="12744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dirty="0">
              <a:solidFill>
                <a:schemeClr val="tx1"/>
              </a:solidFill>
            </a:endParaRPr>
          </a:p>
        </p:txBody>
      </p:sp>
      <p:sp>
        <p:nvSpPr>
          <p:cNvPr id="28" name="Chevron 27"/>
          <p:cNvSpPr/>
          <p:nvPr/>
        </p:nvSpPr>
        <p:spPr>
          <a:xfrm>
            <a:off x="5643570" y="1928802"/>
            <a:ext cx="142876" cy="12744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dirty="0">
              <a:solidFill>
                <a:schemeClr val="tx1"/>
              </a:solidFill>
            </a:endParaRPr>
          </a:p>
        </p:txBody>
      </p:sp>
      <p:sp>
        <p:nvSpPr>
          <p:cNvPr id="29" name="Chevron 28"/>
          <p:cNvSpPr/>
          <p:nvPr/>
        </p:nvSpPr>
        <p:spPr>
          <a:xfrm>
            <a:off x="7715272" y="1928802"/>
            <a:ext cx="142876" cy="12744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900"/>
            <a:ext cx="8229600" cy="1143000"/>
          </a:xfrm>
        </p:spPr>
        <p:txBody>
          <a:bodyPr/>
          <a:lstStyle/>
          <a:p>
            <a:r>
              <a:rPr lang="en-GB" dirty="0" smtClean="0"/>
              <a:t>Chemicals from salt – the foul way</a:t>
            </a:r>
            <a:endParaRPr lang="en-GB" dirty="0"/>
          </a:p>
        </p:txBody>
      </p:sp>
      <p:sp>
        <p:nvSpPr>
          <p:cNvPr id="4" name="TextBox 3"/>
          <p:cNvSpPr txBox="1"/>
          <p:nvPr/>
        </p:nvSpPr>
        <p:spPr>
          <a:xfrm>
            <a:off x="0" y="714356"/>
            <a:ext cx="9144000" cy="1200329"/>
          </a:xfrm>
          <a:prstGeom prst="rect">
            <a:avLst/>
          </a:prstGeom>
          <a:noFill/>
        </p:spPr>
        <p:txBody>
          <a:bodyPr wrap="square" rtlCol="0">
            <a:spAutoFit/>
          </a:bodyPr>
          <a:lstStyle/>
          <a:p>
            <a:r>
              <a:rPr lang="en-GB" b="1" dirty="0" smtClean="0"/>
              <a:t>Making alkali on a large scale</a:t>
            </a:r>
          </a:p>
          <a:p>
            <a:r>
              <a:rPr lang="en-GB" dirty="0" smtClean="0"/>
              <a:t>During the industrial revolution (1700s), natural sources of alkali were too scarce to meet demand. Nicholas Leblanc invented a new process that used calcium carbonate (limestone), sodium chloride (salt) and coal were used to make the alkali  ________    ________  .</a:t>
            </a:r>
            <a:endParaRPr lang="en-GB" dirty="0"/>
          </a:p>
        </p:txBody>
      </p:sp>
      <p:pic>
        <p:nvPicPr>
          <p:cNvPr id="19514" name="Picture 58" descr="http://t3.gstatic.com/images?q=tbn:ANd9GcRIzuFVDCW8AtDbFqqlPtswC6JKNwQUJzHE4-VPPeLBQuXLU84mEQ"/>
          <p:cNvPicPr>
            <a:picLocks noChangeAspect="1" noChangeArrowheads="1"/>
          </p:cNvPicPr>
          <p:nvPr/>
        </p:nvPicPr>
        <p:blipFill>
          <a:blip r:embed="rId2" cstate="print"/>
          <a:srcRect/>
          <a:stretch>
            <a:fillRect/>
          </a:stretch>
        </p:blipFill>
        <p:spPr bwMode="auto">
          <a:xfrm>
            <a:off x="14270" y="2071678"/>
            <a:ext cx="2057400" cy="2219326"/>
          </a:xfrm>
          <a:prstGeom prst="rect">
            <a:avLst/>
          </a:prstGeom>
          <a:noFill/>
        </p:spPr>
      </p:pic>
      <p:pic>
        <p:nvPicPr>
          <p:cNvPr id="19516" name="Picture 60" descr="http://t3.gstatic.com/images?q=tbn:ANd9GcSlUjov2mVhUlrnf6I0LUv0-RvIh-ynDW8f3ImMU_-UQBWD1nWu"/>
          <p:cNvPicPr>
            <a:picLocks noChangeAspect="1" noChangeArrowheads="1"/>
          </p:cNvPicPr>
          <p:nvPr/>
        </p:nvPicPr>
        <p:blipFill>
          <a:blip r:embed="rId3" cstate="print"/>
          <a:srcRect/>
          <a:stretch>
            <a:fillRect/>
          </a:stretch>
        </p:blipFill>
        <p:spPr bwMode="auto">
          <a:xfrm>
            <a:off x="4867292" y="4790164"/>
            <a:ext cx="1276344" cy="1282042"/>
          </a:xfrm>
          <a:prstGeom prst="rect">
            <a:avLst/>
          </a:prstGeom>
          <a:noFill/>
        </p:spPr>
      </p:pic>
      <p:sp>
        <p:nvSpPr>
          <p:cNvPr id="52" name="TextBox 51"/>
          <p:cNvSpPr txBox="1"/>
          <p:nvPr/>
        </p:nvSpPr>
        <p:spPr>
          <a:xfrm>
            <a:off x="2214546" y="2451738"/>
            <a:ext cx="6786610" cy="1477328"/>
          </a:xfrm>
          <a:prstGeom prst="rect">
            <a:avLst/>
          </a:prstGeom>
          <a:noFill/>
        </p:spPr>
        <p:txBody>
          <a:bodyPr wrap="square" rtlCol="0">
            <a:spAutoFit/>
          </a:bodyPr>
          <a:lstStyle/>
          <a:p>
            <a:r>
              <a:rPr lang="en-GB" dirty="0" smtClean="0"/>
              <a:t>The </a:t>
            </a:r>
            <a:r>
              <a:rPr lang="en-GB" b="1" dirty="0" smtClean="0"/>
              <a:t>Leblanc process </a:t>
            </a:r>
            <a:r>
              <a:rPr lang="en-GB" dirty="0" smtClean="0"/>
              <a:t>was highly polluting. For every tonne of the product sodium carbonate, two tonnes of solid waste were produced. It also released one tonne of __________  ___________  gas into the air, which harmed the land around. Solid waste gave off toxic _________  _________  gas. </a:t>
            </a:r>
            <a:endParaRPr lang="en-GB" dirty="0"/>
          </a:p>
        </p:txBody>
      </p:sp>
      <p:pic>
        <p:nvPicPr>
          <p:cNvPr id="19518" name="Picture 62" descr="http://t1.gstatic.com/images?q=tbn:ANd9GcQtcLLcETs2rlfk5_US0z-Uz-bh334u-ZTRDktq_WMembbIShpBGQ"/>
          <p:cNvPicPr>
            <a:picLocks noChangeAspect="1" noChangeArrowheads="1"/>
          </p:cNvPicPr>
          <p:nvPr/>
        </p:nvPicPr>
        <p:blipFill>
          <a:blip r:embed="rId4" cstate="print"/>
          <a:srcRect/>
          <a:stretch>
            <a:fillRect/>
          </a:stretch>
        </p:blipFill>
        <p:spPr bwMode="auto">
          <a:xfrm>
            <a:off x="71406" y="4643446"/>
            <a:ext cx="1285884" cy="1932339"/>
          </a:xfrm>
          <a:prstGeom prst="rect">
            <a:avLst/>
          </a:prstGeom>
          <a:noFill/>
        </p:spPr>
      </p:pic>
      <p:sp>
        <p:nvSpPr>
          <p:cNvPr id="54" name="TextBox 53"/>
          <p:cNvSpPr txBox="1"/>
          <p:nvPr/>
        </p:nvSpPr>
        <p:spPr>
          <a:xfrm>
            <a:off x="1357290" y="4478262"/>
            <a:ext cx="3500462" cy="2308324"/>
          </a:xfrm>
          <a:prstGeom prst="rect">
            <a:avLst/>
          </a:prstGeom>
          <a:noFill/>
        </p:spPr>
        <p:txBody>
          <a:bodyPr wrap="square" rtlCol="0">
            <a:spAutoFit/>
          </a:bodyPr>
          <a:lstStyle/>
          <a:p>
            <a:r>
              <a:rPr lang="en-GB" dirty="0" smtClean="0"/>
              <a:t>In 1868 the government passed the first of the </a:t>
            </a:r>
            <a:r>
              <a:rPr lang="en-GB" b="1" dirty="0" smtClean="0"/>
              <a:t>Alkali Acts </a:t>
            </a:r>
            <a:r>
              <a:rPr lang="en-GB" dirty="0" smtClean="0"/>
              <a:t>to control pollution by the chemical industry in response to public demand. In response, the industry dissolved the hydrogen chloride in water to make __________ acid. This killed life in rivers. </a:t>
            </a:r>
            <a:endParaRPr lang="en-GB" dirty="0"/>
          </a:p>
        </p:txBody>
      </p:sp>
      <p:sp>
        <p:nvSpPr>
          <p:cNvPr id="56" name="TextBox 55"/>
          <p:cNvSpPr txBox="1"/>
          <p:nvPr/>
        </p:nvSpPr>
        <p:spPr>
          <a:xfrm>
            <a:off x="6143636" y="4500570"/>
            <a:ext cx="3000364" cy="2031325"/>
          </a:xfrm>
          <a:prstGeom prst="rect">
            <a:avLst/>
          </a:prstGeom>
          <a:noFill/>
        </p:spPr>
        <p:txBody>
          <a:bodyPr wrap="square" rtlCol="0">
            <a:spAutoFit/>
          </a:bodyPr>
          <a:lstStyle/>
          <a:p>
            <a:r>
              <a:rPr lang="en-GB" dirty="0" smtClean="0"/>
              <a:t>It was then found that hydrogen chloride could be oxidised to make </a:t>
            </a:r>
            <a:r>
              <a:rPr lang="en-GB" b="1" dirty="0" smtClean="0"/>
              <a:t>chlorine</a:t>
            </a:r>
            <a:r>
              <a:rPr lang="en-GB" dirty="0" smtClean="0"/>
              <a:t>, which has different properties. Chlorine could then be used to ________  paper and textiles. </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54"/>
            <a:ext cx="8229600" cy="1143000"/>
          </a:xfrm>
        </p:spPr>
        <p:txBody>
          <a:bodyPr>
            <a:normAutofit fontScale="90000"/>
          </a:bodyPr>
          <a:lstStyle/>
          <a:p>
            <a:r>
              <a:rPr lang="en-GB" dirty="0" smtClean="0"/>
              <a:t>Benefits and risks of water treatment</a:t>
            </a:r>
            <a:endParaRPr lang="en-GB" dirty="0"/>
          </a:p>
        </p:txBody>
      </p:sp>
      <p:pic>
        <p:nvPicPr>
          <p:cNvPr id="20482" name="Picture 2" descr="http://t1.gstatic.com/images?q=tbn:ANd9GcRJuK9e1AWQUKAGEsaDQZup9nHNCwcQWUu4vvFpTRqullNXyPQAuPVnC_C3CA"/>
          <p:cNvPicPr>
            <a:picLocks noChangeAspect="1" noChangeArrowheads="1"/>
          </p:cNvPicPr>
          <p:nvPr/>
        </p:nvPicPr>
        <p:blipFill>
          <a:blip r:embed="rId2" cstate="print">
            <a:lum bright="8000"/>
          </a:blip>
          <a:srcRect/>
          <a:stretch>
            <a:fillRect/>
          </a:stretch>
        </p:blipFill>
        <p:spPr bwMode="auto">
          <a:xfrm>
            <a:off x="142844" y="5500702"/>
            <a:ext cx="1762125" cy="1171575"/>
          </a:xfrm>
          <a:prstGeom prst="rect">
            <a:avLst/>
          </a:prstGeom>
          <a:noFill/>
        </p:spPr>
      </p:pic>
      <p:pic>
        <p:nvPicPr>
          <p:cNvPr id="20484" name="Picture 4" descr="http://t2.gstatic.com/images?q=tbn:ANd9GcSBx5Dk326U7MyWk7uxZiESAWflhWgQlNW6bAxxpGyAEfcuhOMjbzYhjiJ2"/>
          <p:cNvPicPr>
            <a:picLocks noChangeAspect="1" noChangeArrowheads="1"/>
          </p:cNvPicPr>
          <p:nvPr/>
        </p:nvPicPr>
        <p:blipFill>
          <a:blip r:embed="rId3" cstate="print"/>
          <a:srcRect/>
          <a:stretch>
            <a:fillRect/>
          </a:stretch>
        </p:blipFill>
        <p:spPr bwMode="auto">
          <a:xfrm>
            <a:off x="7429520" y="5500702"/>
            <a:ext cx="1590675" cy="1190625"/>
          </a:xfrm>
          <a:prstGeom prst="rect">
            <a:avLst/>
          </a:prstGeom>
          <a:noFill/>
        </p:spPr>
      </p:pic>
      <p:sp>
        <p:nvSpPr>
          <p:cNvPr id="20486" name="AutoShape 6" descr="data:image/jpg;base64,/9j/4AAQSkZJRgABAQAAAQABAAD/2wCEAAkGBhAQEBERExQVEhISFxUSERUREhoZFRQVFBQhHxYQExMjJyYqGBkkGxUYIC8gJygqLi4uFx8xNjw2NSYrOCkBCQoKDgwOGg8PGjAlHx40LCw1LCopNSwpKSw0LCk1NSkpKSw1LCwsLDUpLiopLiwsLiksKS8pKSwsKSs2LCw0Kf/AABEIAHkAyAMBIgACEQEDEQH/xAAcAAEAAQUBAQAAAAAAAAAAAAAABgEDBAUHAgj/xABFEAACAQMBAwYKBggFBQAAAAABAgMABBESBSExBhMUIkFSBzVRYXFyc5Ky0TI0QoGxtBYjU3SRk7PSFSRiosFDRIKD8P/EABkBAQADAQEAAAAAAAAAAAAAAAABAgMEBf/EACYRAQACAQQBBAEFAAAAAAAAAAABAhEDEzFREiE0crEEIlJxkdH/2gAMAwEAAhEDEQA/AO41ibX+rzezk+A1l1hbaz0afBweakwcZx1Dvx20HoWcfcT3B8qr0OPuJ7g+VYuw9oGeBHbc4ykoHASJubHmJ3jzEVn1fhjlEvCdbINk3hCqDpTeFH7ValBtI+4nb9gVz3wqXbBLpNZ0NaohTV1RIZ9auV7xWMitjyg5dzW8V3OiQFLaSSHRLMVmZol1MwUA5yOC8dPX4bq67+1p8r/VCPWUx6HH3E9wfKnQ4+4nuD5VEm8JUAnKFHKFcIAv64zLPLHJCVzpAAt2bORuB81XLrwk26hXWOVoecKNKV0pgWzTEx8S7c2gIBC/S45GK404lKehx9xPcHyp0OPuJ7g+VRyDwjWTiAjnRz8ogQMgBDsqFdS5yAwnjwd4GsA4rX2PhXtnDF45ExHBNpTDuFlheVmcDAUJHEW4kkHhnjJiUz6HH3E9wfKnQ4+4nuD5VpbLlfDc9JSDUJYEdhzqEI2iR4yQQclRJEwPA1odj+FBebL3a83lbV4xEjlj0mFpDlN+VVY2OsHrYO4EYIxKcdDj7ie4PlTocfcT3B8qi8vhMs1eZSk2mHnVdwq6dcIkLR41ZB028rDIG5R3lzs9l8rre4uJLZBIJIxITrTCsIpebcq2TnDEfx9ND1bXocfcT3B8qdDj7ie4PlV2lEZla6HH3E9wfKnQ4+4nuD5VdpQzK10OPuJ7g+VOhx9xPcHyq7ShmVrocfcT3B8qdDj7ie4PlV2lDMrXQ4+4nuD5U6HH3E9wfKrtKGZeokCjAAA8gGB/ClelpVGscK1hba+rT+yk+A1g8meUoveldTmzbXElsRrDaubx+s3cM54b/wAa0l3ypvHa4gNlIIc3UXP4dVCxwEo2HVSdTZGodThgnNEruxb3mJsHdHPpUnsWYbkJ8gZer6VTy1LKg0Y5yPDpp1DDIxB3ecjdW+5PbULZgkbVIgyjHjLGPtH/AFrkBvuP2q7NemJ8ocmnbMYQvwnwh4b88CrQYOeOgJgHzddq6JcbIt5GZ3hidmXm2Z4lZimc6CxG9cjhwrm3L85stotnOqRt/kCyKuPu010jY90ZYInOdRXD5GOuvVf/AHKa314x+Lpfzb6oms/ql4bk/aEMDbwEPucGFMMNWrDbt/W62/t38a9ybGtm1ZhiOpi7ZiQ6nK4Ltu3tgkZO/BNZlK85pmWCNgWgKkW8IKHUmIU6rYHWXduOEXeO6PIKLsG1GQIIQCVYgQpvZCSrHdxBJIPZk+Ws6lDMsNdjWwLkQxAyBlkxEnXVzllfd1gSckHia8JsC0VDGLeERsQzIIUCFhwYrjBIwN9Z9KGZaW05GWETTsIEJuX56YSDWrPv64VshT124D7RrYW2ybeJtccUUbEEFkjVWwTkjIHAnf6ayqVJkpSlEFKUoFKUoFKUoFKUoLi0otKo2jhz/wADx/V7S6xcdOlw5Urr6iYcqQCrEYyD25qabZ+rT+yk+A1E/BchP+JTAhoZ72aSFwq/rBqwZFdWOtDgAbh9EnfndLNtfVp/ZSfAaQlFF4CvMiE6WU6XQho2xnSw8o7QQSCO0E16XgKrXrzGXmwjPLLX/hdwZAquwLuEOVDPNqIVt2QNXHAqd7AvVjS6DsFSGR5CzEBVjcayxPkBL7z5DUK5feLbn1V+MVubmBzI28c0+OeXtcxSFox6uXbV6qjtNaa9PL8WkR+631RetsTmU4RwQCDkEAgjgQeBFVrVcmJ9Vsik5MRaE/8ArOFz59OmtrXjzGJw6ClKUClKUClKUClKUClKUClKUClKUClKUFxaUWlUbRwhPgovUktp9EcESrNjFtGyKSY1JYglt+/zHAAYBgRUq2z9Wn9lJ8BqJeCgoYboxq8ac+cLJJzjBubXUS4wCeAJ07yC2p86j6veRMySzXZvJGRReSCEKdOLhPo6izfRxuOPMAKJF4Cq14hTCgZLedjk/ea9167zUf5feLbn1V+MVIZOLek/jUe5feLbn1V+MVIZOLek/jXVf29Plb6oM7k1Ppmmj34kVZl8mV6jgfdzR+81IlYEZBBHlHCoPcwuSpRzGRlWYZzzbjDqvkbhg9hGeIFbzkgVWJ4FAAhchVUYCo41oAPJ1iPuryNamJ8nRS2Yw3tKUrBcpSlApSlApSlApSlApSlApSlApSlBcWlFpVG0cIj4ObGKGO6SOXnik7Ry/wCVW30SRIFKBFADLhQQRkYOKkW2vq0/spPgNRrwe28aybUMTs6m9l1h7YRaZv8AqBWB/WLgqM4H0SftVJdtfVp/ZSfAaQlFF4Cq1ReAqteu81H+X3i259VfjFSGTi3pP41HuX3i259VfjFSGTi3pP411X9vT5W+qClZOxJyl0B9mZCh9eIll/2tJ/AVjVZuUcgGNgkisGRiMhTwJx29UndwzjNcV6+VZhas4nKUrt6Ay81qOrUY/oME1gb0EmNJO4jjxGONZ9Qc2i6BGMqAAFIPWUg5EgbvButntPHialmx70zQRSNuZlGsYxhxucAeTUDXHqafhhtW3kzKUpWS5SlKBSlKBSlKBSlKBSlKBSlKC4tKLSqNo4QDwQMGj2jIrLIsl7M6ypgCUMqkSaQBpJB3j/473lPyoghcWTaueuYLh48L1QIoyTqOd2d+MA8DwrcbO2Tb2ylIIo4VY6mWJAgLEY1EDG/AG/zVZ25bIYZnKqXWKUKxUalyhyFbiM0Si0MgZQQcjy17qincKrXrvNR/l94tufVX4xUhk4t6T+NR7l94tufVX4xUhk4t6T+NdV/b0+VvqgpSlK5QrYcnL9Y+dhchQC88ZOAugnMgz2aWOTnsdT5ca+rU9sj41qG0kMMjOCO2qalPOMLVt4ymFjfRzxrJG2pGzpOCM4ODuODxFX6iWztovbM24vFI2t1Xe6MQAZEH2wcZK8c5IznFXL/lBM7hoQyxxkNpdNLXB7YyGGUXGQDuJbB+iOtxzpWicN4tGMpTSrNndpNGsiHUjjKnzecdh7COwgir1ZLFKUoFKUoFKUoFKUoFKUoLi0otKo2jhWsLbX1af2UnwGs2sLbX1af2UnwGkJRReAqtUXgKrXrvNR/l94tufVX4xUhk4t6T+NR7l94tufVX4xUhk4t6T+NdV/b0+VvqgpSlK5QpSlApSlAtriSBi8WCGOZImOEkPawP2JP9XA/a7CM9uVkh3rbHR2iSULKfLpQBlPmBcZ81YFKytpVtOZXi8wlVltCKZdUbhxuzjiM9jLxU+Y4NZFQeS1RjqKjUODDc49DjBH3Gs222xcxALlZlGcc6SJAMbl5wA6t/aVz5c1z20LRx6tI1InlK6VpbTlRGcCYGBjgZYgxknsEo3D/yCmt0DWMxMektOSlKVAUpSgUpSguLSi0qjaOFajvKTlZZQLNDPKYjhI3YxOVTpCvoctjGnEb784GnBqRVwjwh+O5fabN+M0Sm2wrqG9cxwXaO6qWZTaSIRpIDKdRHWUumV4jWueIrefotP+3T+Qf7q554Efrb/uUP9Su0VrvX7Z7dekM21yCluoJIGuFUSAAkQbxhgd3W81avbF3BG5SS85tklYNps5TloY1lePIO8FJF9bOBk10evnnld4wv/wB4uPyDVafyNSaxXPpGZ/vH+QbVenTtkwrdtIsN0jmLRr/yzjdIDpIJYagdLDI7VI4itn+i0/7dP5B/uqHeAf6N96bb+hXVqrvX7NuvSI7S2O9vDJPLcIscSl3It2YhVGSdIYk7vJWgk2tapNKpvcur9HZBYzELLHnqKO1n1gDvaRjOKkfhS8T3/sj+IrhF19J/VufyVvTev2bdendrPYUk0ccsdxG0cirIjCA9ZXGVb6XaCKvfotP+3T+Qf7qz+Sf1Cy/d4P6S1tqb1+zbr0hW17UWgUzXKqG1ldNq7Z5uMu30Sd+lScduMCtPYbcs3eKJb9S8xUxarSQahMx0EEnGnV1M8A2FO+vHhs47P9a6/LGudchPGdr7ax/LSU3r9m3Xp3D9Fp/26fyD/dT9Fp/26fyD/dUlpTev2bdenPdvvDbCSKe8WI6Y9bdFchVnYojlgSANSNv7Mb+NWdiXdvczCC02jhgJHVII5Fj6j4cKCSnEg4HEMG4HNRTwpeOW9lZfnFrK8E/ji49ld/n6idS08ymNOscOkrsS/ByL77mtkI9PZ+NXLfZu0FPWu4pB5DZ6T/EP/wAVvKVTK2IQa/5cQRsC92qlOdOBZz9bmmKOuM9YhgTjyLnhvrcbF2ubxGeCeKRVYoTzDjeN+RlhlSCCGG4g5FcD2p/3vo2l+YSuu+Bb6lcfvc//ABTJiEw6PdftIv5Lf31jbQuZoEDySxqpZI8i3c9aRwqDAY/aYDPAdtbmoH4a/FEvtIP6opkxC/YeErZq84HuuccMzMFglGgLu0BMEjcjPjyBm4ClcN259N/Vuvzz1WoS/9k="/>
          <p:cNvSpPr>
            <a:spLocks noChangeAspect="1" noChangeArrowheads="1"/>
          </p:cNvSpPr>
          <p:nvPr/>
        </p:nvSpPr>
        <p:spPr bwMode="auto">
          <a:xfrm>
            <a:off x="77788" y="-560388"/>
            <a:ext cx="1905000" cy="1152526"/>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0488" name="AutoShape 8" descr="data:image/jpg;base64,/9j/4AAQSkZJRgABAQAAAQABAAD/2wCEAAkGBhAQEBERExQVEhISFxUSERUREhoZFRQVFBQhHxYQExMjJyYqGBkkGxUYIC8gJygqLi4uFx8xNjw2NSYrOCkBCQoKDgwOGg8PGjAlHx40LCw1LCopNSwpKSw0LCk1NSkpKSw1LCwsLDUpLiopLiwsLiksKS8pKSwsKSs2LCw0Kf/AABEIAHkAyAMBIgACEQEDEQH/xAAcAAEAAQUBAQAAAAAAAAAAAAAABgEDBAUHAgj/xABFEAACAQMBAwYKBggFBQAAAAABAgMABBESBSExBhMUIkFSBzVRYXFyc5Ky0TI0QoGxtBYjU3SRk7PSFSRiosFDRIKD8P/EABkBAQADAQEAAAAAAAAAAAAAAAABAgMEBf/EACYRAQACAQQBBAEFAAAAAAAAAAABAhEDEzFREiE0crEEIlJxkdH/2gAMAwEAAhEDEQA/AO41ibX+rzezk+A1l1hbaz0afBweakwcZx1Dvx20HoWcfcT3B8qr0OPuJ7g+VYuw9oGeBHbc4ykoHASJubHmJ3jzEVn1fhjlEvCdbINk3hCqDpTeFH7ValBtI+4nb9gVz3wqXbBLpNZ0NaohTV1RIZ9auV7xWMitjyg5dzW8V3OiQFLaSSHRLMVmZol1MwUA5yOC8dPX4bq67+1p8r/VCPWUx6HH3E9wfKnQ4+4nuD5VEm8JUAnKFHKFcIAv64zLPLHJCVzpAAt2bORuB81XLrwk26hXWOVoecKNKV0pgWzTEx8S7c2gIBC/S45GK404lKehx9xPcHyp0OPuJ7g+VRyDwjWTiAjnRz8ogQMgBDsqFdS5yAwnjwd4GsA4rX2PhXtnDF45ExHBNpTDuFlheVmcDAUJHEW4kkHhnjJiUz6HH3E9wfKnQ4+4nuD5VpbLlfDc9JSDUJYEdhzqEI2iR4yQQclRJEwPA1odj+FBebL3a83lbV4xEjlj0mFpDlN+VVY2OsHrYO4EYIxKcdDj7ie4PlTocfcT3B8qi8vhMs1eZSk2mHnVdwq6dcIkLR41ZB028rDIG5R3lzs9l8rre4uJLZBIJIxITrTCsIpebcq2TnDEfx9ND1bXocfcT3B8qdDj7ie4PlV2lEZla6HH3E9wfKnQ4+4nuD5VdpQzK10OPuJ7g+VOhx9xPcHyq7ShmVrocfcT3B8qdDj7ie4PlV2lDMrXQ4+4nuD5U6HH3E9wfKrtKGZeokCjAAA8gGB/ClelpVGscK1hba+rT+yk+A1g8meUoveldTmzbXElsRrDaubx+s3cM54b/wAa0l3ypvHa4gNlIIc3UXP4dVCxwEo2HVSdTZGodThgnNEruxb3mJsHdHPpUnsWYbkJ8gZer6VTy1LKg0Y5yPDpp1DDIxB3ecjdW+5PbULZgkbVIgyjHjLGPtH/AFrkBvuP2q7NemJ8ocmnbMYQvwnwh4b88CrQYOeOgJgHzddq6JcbIt5GZ3hidmXm2Z4lZimc6CxG9cjhwrm3L85stotnOqRt/kCyKuPu010jY90ZYInOdRXD5GOuvVf/AHKa314x+Lpfzb6oms/ql4bk/aEMDbwEPucGFMMNWrDbt/W62/t38a9ybGtm1ZhiOpi7ZiQ6nK4Ltu3tgkZO/BNZlK85pmWCNgWgKkW8IKHUmIU6rYHWXduOEXeO6PIKLsG1GQIIQCVYgQpvZCSrHdxBJIPZk+Ws6lDMsNdjWwLkQxAyBlkxEnXVzllfd1gSckHia8JsC0VDGLeERsQzIIUCFhwYrjBIwN9Z9KGZaW05GWETTsIEJuX56YSDWrPv64VshT124D7RrYW2ybeJtccUUbEEFkjVWwTkjIHAnf6ayqVJkpSlEFKUoFKUoFKUoFKUoLi0otKo2jhz/wADx/V7S6xcdOlw5Urr6iYcqQCrEYyD25qabZ+rT+yk+A1E/BchP+JTAhoZ72aSFwq/rBqwZFdWOtDgAbh9EnfndLNtfVp/ZSfAaQlFF4CvMiE6WU6XQho2xnSw8o7QQSCO0E16XgKrXrzGXmwjPLLX/hdwZAquwLuEOVDPNqIVt2QNXHAqd7AvVjS6DsFSGR5CzEBVjcayxPkBL7z5DUK5feLbn1V+MVubmBzI28c0+OeXtcxSFox6uXbV6qjtNaa9PL8WkR+631RetsTmU4RwQCDkEAgjgQeBFVrVcmJ9Vsik5MRaE/8ArOFz59OmtrXjzGJw6ClKUClKUClKUClKUClKUClKUClKUClKUFxaUWlUbRwhPgovUktp9EcESrNjFtGyKSY1JYglt+/zHAAYBgRUq2z9Wn9lJ8BqJeCgoYboxq8ac+cLJJzjBubXUS4wCeAJ07yC2p86j6veRMySzXZvJGRReSCEKdOLhPo6izfRxuOPMAKJF4Cq14hTCgZLedjk/ea9167zUf5feLbn1V+MVIZOLek/jUe5feLbn1V+MVIZOLek/jXVf29Plb6oM7k1Ppmmj34kVZl8mV6jgfdzR+81IlYEZBBHlHCoPcwuSpRzGRlWYZzzbjDqvkbhg9hGeIFbzkgVWJ4FAAhchVUYCo41oAPJ1iPuryNamJ8nRS2Yw3tKUrBcpSlApSlApSlApSlApSlApSlApSlBcWlFpVG0cIj4ObGKGO6SOXnik7Ry/wCVW30SRIFKBFADLhQQRkYOKkW2vq0/spPgNRrwe28aybUMTs6m9l1h7YRaZv8AqBWB/WLgqM4H0SftVJdtfVp/ZSfAaQlFF4Cq1ReAqteu81H+X3i259VfjFSGTi3pP41HuX3i259VfjFSGTi3pP411X9vT5W+qClZOxJyl0B9mZCh9eIll/2tJ/AVjVZuUcgGNgkisGRiMhTwJx29UndwzjNcV6+VZhas4nKUrt6Ay81qOrUY/oME1gb0EmNJO4jjxGONZ9Qc2i6BGMqAAFIPWUg5EgbvButntPHialmx70zQRSNuZlGsYxhxucAeTUDXHqafhhtW3kzKUpWS5SlKBSlKBSlKBSlKBSlKBSlKC4tKLSqNo4QDwQMGj2jIrLIsl7M6ypgCUMqkSaQBpJB3j/473lPyoghcWTaueuYLh48L1QIoyTqOd2d+MA8DwrcbO2Tb2ylIIo4VY6mWJAgLEY1EDG/AG/zVZ25bIYZnKqXWKUKxUalyhyFbiM0Si0MgZQQcjy17qincKrXrvNR/l94tufVX4xUhk4t6T+NR7l94tufVX4xUhk4t6T+NdV/b0+VvqgpSlK5QrYcnL9Y+dhchQC88ZOAugnMgz2aWOTnsdT5ca+rU9sj41qG0kMMjOCO2qalPOMLVt4ymFjfRzxrJG2pGzpOCM4ODuODxFX6iWztovbM24vFI2t1Xe6MQAZEH2wcZK8c5IznFXL/lBM7hoQyxxkNpdNLXB7YyGGUXGQDuJbB+iOtxzpWicN4tGMpTSrNndpNGsiHUjjKnzecdh7COwgir1ZLFKUoFKUoFKUoFKUoFKUoLi0otKo2jhWsLbX1af2UnwGs2sLbX1af2UnwGkJRReAqtUXgKrXrvNR/l94tufVX4xUhk4t6T+NR7l94tufVX4xUhk4t6T+NdV/b0+VvqgpSlK5QpSlApSlAtriSBi8WCGOZImOEkPawP2JP9XA/a7CM9uVkh3rbHR2iSULKfLpQBlPmBcZ81YFKytpVtOZXi8wlVltCKZdUbhxuzjiM9jLxU+Y4NZFQeS1RjqKjUODDc49DjBH3Gs222xcxALlZlGcc6SJAMbl5wA6t/aVz5c1z20LRx6tI1InlK6VpbTlRGcCYGBjgZYgxknsEo3D/yCmt0DWMxMektOSlKVAUpSgUpSguLSi0qjaOFajvKTlZZQLNDPKYjhI3YxOVTpCvoctjGnEb784GnBqRVwjwh+O5fabN+M0Sm2wrqG9cxwXaO6qWZTaSIRpIDKdRHWUumV4jWueIrefotP+3T+Qf7q554Efrb/uUP9Su0VrvX7Z7dekM21yCluoJIGuFUSAAkQbxhgd3W81avbF3BG5SS85tklYNps5TloY1lePIO8FJF9bOBk10evnnld4wv/wB4uPyDVafyNSaxXPpGZ/vH+QbVenTtkwrdtIsN0jmLRr/yzjdIDpIJYagdLDI7VI4itn+i0/7dP5B/uqHeAf6N96bb+hXVqrvX7NuvSI7S2O9vDJPLcIscSl3It2YhVGSdIYk7vJWgk2tapNKpvcur9HZBYzELLHnqKO1n1gDvaRjOKkfhS8T3/sj+IrhF19J/VufyVvTev2bdendrPYUk0ccsdxG0cirIjCA9ZXGVb6XaCKvfotP+3T+Qf7qz+Sf1Cy/d4P6S1tqb1+zbr0hW17UWgUzXKqG1ldNq7Z5uMu30Sd+lScduMCtPYbcs3eKJb9S8xUxarSQahMx0EEnGnV1M8A2FO+vHhs47P9a6/LGudchPGdr7ax/LSU3r9m3Xp3D9Fp/26fyD/dT9Fp/26fyD/dUlpTev2bdenPdvvDbCSKe8WI6Y9bdFchVnYojlgSANSNv7Mb+NWdiXdvczCC02jhgJHVII5Fj6j4cKCSnEg4HEMG4HNRTwpeOW9lZfnFrK8E/ji49ld/n6idS08ymNOscOkrsS/ByL77mtkI9PZ+NXLfZu0FPWu4pB5DZ6T/EP/wAVvKVTK2IQa/5cQRsC92qlOdOBZz9bmmKOuM9YhgTjyLnhvrcbF2ubxGeCeKRVYoTzDjeN+RlhlSCCGG4g5FcD2p/3vo2l+YSuu+Bb6lcfvc//ABTJiEw6PdftIv5Lf31jbQuZoEDySxqpZI8i3c9aRwqDAY/aYDPAdtbmoH4a/FEvtIP6opkxC/YeErZq84HuuccMzMFglGgLu0BMEjcjPjyBm4ClcN259N/Vuvzz1WoS/9k="/>
          <p:cNvSpPr>
            <a:spLocks noChangeAspect="1" noChangeArrowheads="1"/>
          </p:cNvSpPr>
          <p:nvPr/>
        </p:nvSpPr>
        <p:spPr bwMode="auto">
          <a:xfrm>
            <a:off x="77788" y="-560388"/>
            <a:ext cx="1905000" cy="1152526"/>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0490" name="AutoShape 10" descr="data:image/jpg;base64,/9j/4AAQSkZJRgABAQAAAQABAAD/2wCEAAkGBhAQEBERExQVEhISFxUSERUREhoZFRQVFBQhHxYQExMjJyYqGBkkGxUYIC8gJygqLi4uFx8xNjw2NSYrOCkBCQoKDgwOGg8PGjAlHx40LCw1LCopNSwpKSw0LCk1NSkpKSw1LCwsLDUpLiopLiwsLiksKS8pKSwsKSs2LCw0Kf/AABEIAHkAyAMBIgACEQEDEQH/xAAcAAEAAQUBAQAAAAAAAAAAAAAABgEDBAUHAgj/xABFEAACAQMBAwYKBggFBQAAAAABAgMABBESBSExBhMUIkFSBzVRYXFyc5Ky0TI0QoGxtBYjU3SRk7PSFSRiosFDRIKD8P/EABkBAQADAQEAAAAAAAAAAAAAAAABAgMEBf/EACYRAQACAQQBBAEFAAAAAAAAAAABAhEDEzFREiE0crEEIlJxkdH/2gAMAwEAAhEDEQA/AO41ibX+rzezk+A1l1hbaz0afBweakwcZx1Dvx20HoWcfcT3B8qr0OPuJ7g+VYuw9oGeBHbc4ykoHASJubHmJ3jzEVn1fhjlEvCdbINk3hCqDpTeFH7ValBtI+4nb9gVz3wqXbBLpNZ0NaohTV1RIZ9auV7xWMitjyg5dzW8V3OiQFLaSSHRLMVmZol1MwUA5yOC8dPX4bq67+1p8r/VCPWUx6HH3E9wfKnQ4+4nuD5VEm8JUAnKFHKFcIAv64zLPLHJCVzpAAt2bORuB81XLrwk26hXWOVoecKNKV0pgWzTEx8S7c2gIBC/S45GK404lKehx9xPcHyp0OPuJ7g+VRyDwjWTiAjnRz8ogQMgBDsqFdS5yAwnjwd4GsA4rX2PhXtnDF45ExHBNpTDuFlheVmcDAUJHEW4kkHhnjJiUz6HH3E9wfKnQ4+4nuD5VpbLlfDc9JSDUJYEdhzqEI2iR4yQQclRJEwPA1odj+FBebL3a83lbV4xEjlj0mFpDlN+VVY2OsHrYO4EYIxKcdDj7ie4PlTocfcT3B8qi8vhMs1eZSk2mHnVdwq6dcIkLR41ZB028rDIG5R3lzs9l8rre4uJLZBIJIxITrTCsIpebcq2TnDEfx9ND1bXocfcT3B8qdDj7ie4PlV2lEZla6HH3E9wfKnQ4+4nuD5VdpQzK10OPuJ7g+VOhx9xPcHyq7ShmVrocfcT3B8qdDj7ie4PlV2lDMrXQ4+4nuD5U6HH3E9wfKrtKGZeokCjAAA8gGB/ClelpVGscK1hba+rT+yk+A1g8meUoveldTmzbXElsRrDaubx+s3cM54b/wAa0l3ypvHa4gNlIIc3UXP4dVCxwEo2HVSdTZGodThgnNEruxb3mJsHdHPpUnsWYbkJ8gZer6VTy1LKg0Y5yPDpp1DDIxB3ecjdW+5PbULZgkbVIgyjHjLGPtH/AFrkBvuP2q7NemJ8ocmnbMYQvwnwh4b88CrQYOeOgJgHzddq6JcbIt5GZ3hidmXm2Z4lZimc6CxG9cjhwrm3L85stotnOqRt/kCyKuPu010jY90ZYInOdRXD5GOuvVf/AHKa314x+Lpfzb6oms/ql4bk/aEMDbwEPucGFMMNWrDbt/W62/t38a9ybGtm1ZhiOpi7ZiQ6nK4Ltu3tgkZO/BNZlK85pmWCNgWgKkW8IKHUmIU6rYHWXduOEXeO6PIKLsG1GQIIQCVYgQpvZCSrHdxBJIPZk+Ws6lDMsNdjWwLkQxAyBlkxEnXVzllfd1gSckHia8JsC0VDGLeERsQzIIUCFhwYrjBIwN9Z9KGZaW05GWETTsIEJuX56YSDWrPv64VshT124D7RrYW2ybeJtccUUbEEFkjVWwTkjIHAnf6ayqVJkpSlEFKUoFKUoFKUoFKUoLi0otKo2jhz/wADx/V7S6xcdOlw5Urr6iYcqQCrEYyD25qabZ+rT+yk+A1E/BchP+JTAhoZ72aSFwq/rBqwZFdWOtDgAbh9EnfndLNtfVp/ZSfAaQlFF4CvMiE6WU6XQho2xnSw8o7QQSCO0E16XgKrXrzGXmwjPLLX/hdwZAquwLuEOVDPNqIVt2QNXHAqd7AvVjS6DsFSGR5CzEBVjcayxPkBL7z5DUK5feLbn1V+MVubmBzI28c0+OeXtcxSFox6uXbV6qjtNaa9PL8WkR+631RetsTmU4RwQCDkEAgjgQeBFVrVcmJ9Vsik5MRaE/8ArOFz59OmtrXjzGJw6ClKUClKUClKUClKUClKUClKUClKUClKUFxaUWlUbRwhPgovUktp9EcESrNjFtGyKSY1JYglt+/zHAAYBgRUq2z9Wn9lJ8BqJeCgoYboxq8ac+cLJJzjBubXUS4wCeAJ07yC2p86j6veRMySzXZvJGRReSCEKdOLhPo6izfRxuOPMAKJF4Cq14hTCgZLedjk/ea9167zUf5feLbn1V+MVIZOLek/jUe5feLbn1V+MVIZOLek/jXVf29Plb6oM7k1Ppmmj34kVZl8mV6jgfdzR+81IlYEZBBHlHCoPcwuSpRzGRlWYZzzbjDqvkbhg9hGeIFbzkgVWJ4FAAhchVUYCo41oAPJ1iPuryNamJ8nRS2Yw3tKUrBcpSlApSlApSlApSlApSlApSlApSlBcWlFpVG0cIj4ObGKGO6SOXnik7Ry/wCVW30SRIFKBFADLhQQRkYOKkW2vq0/spPgNRrwe28aybUMTs6m9l1h7YRaZv8AqBWB/WLgqM4H0SftVJdtfVp/ZSfAaQlFF4Cq1ReAqteu81H+X3i259VfjFSGTi3pP41HuX3i259VfjFSGTi3pP411X9vT5W+qClZOxJyl0B9mZCh9eIll/2tJ/AVjVZuUcgGNgkisGRiMhTwJx29UndwzjNcV6+VZhas4nKUrt6Ay81qOrUY/oME1gb0EmNJO4jjxGONZ9Qc2i6BGMqAAFIPWUg5EgbvButntPHialmx70zQRSNuZlGsYxhxucAeTUDXHqafhhtW3kzKUpWS5SlKBSlKBSlKBSlKBSlKBSlKC4tKLSqNo4QDwQMGj2jIrLIsl7M6ypgCUMqkSaQBpJB3j/473lPyoghcWTaueuYLh48L1QIoyTqOd2d+MA8DwrcbO2Tb2ylIIo4VY6mWJAgLEY1EDG/AG/zVZ25bIYZnKqXWKUKxUalyhyFbiM0Si0MgZQQcjy17qincKrXrvNR/l94tufVX4xUhk4t6T+NR7l94tufVX4xUhk4t6T+NdV/b0+VvqgpSlK5QrYcnL9Y+dhchQC88ZOAugnMgz2aWOTnsdT5ca+rU9sj41qG0kMMjOCO2qalPOMLVt4ymFjfRzxrJG2pGzpOCM4ODuODxFX6iWztovbM24vFI2t1Xe6MQAZEH2wcZK8c5IznFXL/lBM7hoQyxxkNpdNLXB7YyGGUXGQDuJbB+iOtxzpWicN4tGMpTSrNndpNGsiHUjjKnzecdh7COwgir1ZLFKUoFKUoFKUoFKUoFKUoLi0otKo2jhWsLbX1af2UnwGs2sLbX1af2UnwGkJRReAqtUXgKrXrvNR/l94tufVX4xUhk4t6T+NR7l94tufVX4xUhk4t6T+NdV/b0+VvqgpSlK5QpSlApSlAtriSBi8WCGOZImOEkPawP2JP9XA/a7CM9uVkh3rbHR2iSULKfLpQBlPmBcZ81YFKytpVtOZXi8wlVltCKZdUbhxuzjiM9jLxU+Y4NZFQeS1RjqKjUODDc49DjBH3Gs222xcxALlZlGcc6SJAMbl5wA6t/aVz5c1z20LRx6tI1InlK6VpbTlRGcCYGBjgZYgxknsEo3D/yCmt0DWMxMektOSlKVAUpSgUpSguLSi0qjaOFajvKTlZZQLNDPKYjhI3YxOVTpCvoctjGnEb784GnBqRVwjwh+O5fabN+M0Sm2wrqG9cxwXaO6qWZTaSIRpIDKdRHWUumV4jWueIrefotP+3T+Qf7q554Efrb/uUP9Su0VrvX7Z7dekM21yCluoJIGuFUSAAkQbxhgd3W81avbF3BG5SS85tklYNps5TloY1lePIO8FJF9bOBk10evnnld4wv/wB4uPyDVafyNSaxXPpGZ/vH+QbVenTtkwrdtIsN0jmLRr/yzjdIDpIJYagdLDI7VI4itn+i0/7dP5B/uqHeAf6N96bb+hXVqrvX7NuvSI7S2O9vDJPLcIscSl3It2YhVGSdIYk7vJWgk2tapNKpvcur9HZBYzELLHnqKO1n1gDvaRjOKkfhS8T3/sj+IrhF19J/VufyVvTev2bdendrPYUk0ccsdxG0cirIjCA9ZXGVb6XaCKvfotP+3T+Qf7qz+Sf1Cy/d4P6S1tqb1+zbr0hW17UWgUzXKqG1ldNq7Z5uMu30Sd+lScduMCtPYbcs3eKJb9S8xUxarSQahMx0EEnGnV1M8A2FO+vHhs47P9a6/LGudchPGdr7ax/LSU3r9m3Xp3D9Fp/26fyD/dT9Fp/26fyD/dUlpTev2bdenPdvvDbCSKe8WI6Y9bdFchVnYojlgSANSNv7Mb+NWdiXdvczCC02jhgJHVII5Fj6j4cKCSnEg4HEMG4HNRTwpeOW9lZfnFrK8E/ji49ld/n6idS08ymNOscOkrsS/ByL77mtkI9PZ+NXLfZu0FPWu4pB5DZ6T/EP/wAVvKVTK2IQa/5cQRsC92qlOdOBZz9bmmKOuM9YhgTjyLnhvrcbF2ubxGeCeKRVYoTzDjeN+RlhlSCCGG4g5FcD2p/3vo2l+YSuu+Bb6lcfvc//ABTJiEw6PdftIv5Lf31jbQuZoEDySxqpZI8i3c9aRwqDAY/aYDPAdtbmoH4a/FEvtIP6opkxC/YeErZq84HuuccMzMFglGgLu0BMEjcjPjyBm4ClcN259N/Vuvzz1WoS/9k="/>
          <p:cNvSpPr>
            <a:spLocks noChangeAspect="1" noChangeArrowheads="1"/>
          </p:cNvSpPr>
          <p:nvPr/>
        </p:nvSpPr>
        <p:spPr bwMode="auto">
          <a:xfrm>
            <a:off x="77788" y="-560388"/>
            <a:ext cx="1905000" cy="1152526"/>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0492" name="AutoShape 12" descr="data:image/jpg;base64,/9j/4AAQSkZJRgABAQAAAQABAAD/2wCEAAkGBhAQEBERExQVEhISFxUSERUREhoZFRQVFBQhHxYQExMjJyYqGBkkGxUYIC8gJygqLi4uFx8xNjw2NSYrOCkBCQoKDgwOGg8PGjAlHx40LCw1LCopNSwpKSw0LCk1NSkpKSw1LCwsLDUpLiopLiwsLiksKS8pKSwsKSs2LCw0Kf/AABEIAHkAyAMBIgACEQEDEQH/xAAcAAEAAQUBAQAAAAAAAAAAAAAABgEDBAUHAgj/xABFEAACAQMBAwYKBggFBQAAAAABAgMABBESBSExBhMUIkFSBzVRYXFyc5Ky0TI0QoGxtBYjU3SRk7PSFSRiosFDRIKD8P/EABkBAQADAQEAAAAAAAAAAAAAAAABAgMEBf/EACYRAQACAQQBBAEFAAAAAAAAAAABAhEDEzFREiE0crEEIlJxkdH/2gAMAwEAAhEDEQA/AO41ibX+rzezk+A1l1hbaz0afBweakwcZx1Dvx20HoWcfcT3B8qr0OPuJ7g+VYuw9oGeBHbc4ykoHASJubHmJ3jzEVn1fhjlEvCdbINk3hCqDpTeFH7ValBtI+4nb9gVz3wqXbBLpNZ0NaohTV1RIZ9auV7xWMitjyg5dzW8V3OiQFLaSSHRLMVmZol1MwUA5yOC8dPX4bq67+1p8r/VCPWUx6HH3E9wfKnQ4+4nuD5VEm8JUAnKFHKFcIAv64zLPLHJCVzpAAt2bORuB81XLrwk26hXWOVoecKNKV0pgWzTEx8S7c2gIBC/S45GK404lKehx9xPcHyp0OPuJ7g+VRyDwjWTiAjnRz8ogQMgBDsqFdS5yAwnjwd4GsA4rX2PhXtnDF45ExHBNpTDuFlheVmcDAUJHEW4kkHhnjJiUz6HH3E9wfKnQ4+4nuD5VpbLlfDc9JSDUJYEdhzqEI2iR4yQQclRJEwPA1odj+FBebL3a83lbV4xEjlj0mFpDlN+VVY2OsHrYO4EYIxKcdDj7ie4PlTocfcT3B8qi8vhMs1eZSk2mHnVdwq6dcIkLR41ZB028rDIG5R3lzs9l8rre4uJLZBIJIxITrTCsIpebcq2TnDEfx9ND1bXocfcT3B8qdDj7ie4PlV2lEZla6HH3E9wfKnQ4+4nuD5VdpQzK10OPuJ7g+VOhx9xPcHyq7ShmVrocfcT3B8qdDj7ie4PlV2lDMrXQ4+4nuD5U6HH3E9wfKrtKGZeokCjAAA8gGB/ClelpVGscK1hba+rT+yk+A1g8meUoveldTmzbXElsRrDaubx+s3cM54b/wAa0l3ypvHa4gNlIIc3UXP4dVCxwEo2HVSdTZGodThgnNEruxb3mJsHdHPpUnsWYbkJ8gZer6VTy1LKg0Y5yPDpp1DDIxB3ecjdW+5PbULZgkbVIgyjHjLGPtH/AFrkBvuP2q7NemJ8ocmnbMYQvwnwh4b88CrQYOeOgJgHzddq6JcbIt5GZ3hidmXm2Z4lZimc6CxG9cjhwrm3L85stotnOqRt/kCyKuPu010jY90ZYInOdRXD5GOuvVf/AHKa314x+Lpfzb6oms/ql4bk/aEMDbwEPucGFMMNWrDbt/W62/t38a9ybGtm1ZhiOpi7ZiQ6nK4Ltu3tgkZO/BNZlK85pmWCNgWgKkW8IKHUmIU6rYHWXduOEXeO6PIKLsG1GQIIQCVYgQpvZCSrHdxBJIPZk+Ws6lDMsNdjWwLkQxAyBlkxEnXVzllfd1gSckHia8JsC0VDGLeERsQzIIUCFhwYrjBIwN9Z9KGZaW05GWETTsIEJuX56YSDWrPv64VshT124D7RrYW2ybeJtccUUbEEFkjVWwTkjIHAnf6ayqVJkpSlEFKUoFKUoFKUoFKUoLi0otKo2jhz/wADx/V7S6xcdOlw5Urr6iYcqQCrEYyD25qabZ+rT+yk+A1E/BchP+JTAhoZ72aSFwq/rBqwZFdWOtDgAbh9EnfndLNtfVp/ZSfAaQlFF4CvMiE6WU6XQho2xnSw8o7QQSCO0E16XgKrXrzGXmwjPLLX/hdwZAquwLuEOVDPNqIVt2QNXHAqd7AvVjS6DsFSGR5CzEBVjcayxPkBL7z5DUK5feLbn1V+MVubmBzI28c0+OeXtcxSFox6uXbV6qjtNaa9PL8WkR+631RetsTmU4RwQCDkEAgjgQeBFVrVcmJ9Vsik5MRaE/8ArOFz59OmtrXjzGJw6ClKUClKUClKUClKUClKUClKUClKUClKUFxaUWlUbRwhPgovUktp9EcESrNjFtGyKSY1JYglt+/zHAAYBgRUq2z9Wn9lJ8BqJeCgoYboxq8ac+cLJJzjBubXUS4wCeAJ07yC2p86j6veRMySzXZvJGRReSCEKdOLhPo6izfRxuOPMAKJF4Cq14hTCgZLedjk/ea9167zUf5feLbn1V+MVIZOLek/jUe5feLbn1V+MVIZOLek/jXVf29Plb6oM7k1Ppmmj34kVZl8mV6jgfdzR+81IlYEZBBHlHCoPcwuSpRzGRlWYZzzbjDqvkbhg9hGeIFbzkgVWJ4FAAhchVUYCo41oAPJ1iPuryNamJ8nRS2Yw3tKUrBcpSlApSlApSlApSlApSlApSlApSlBcWlFpVG0cIj4ObGKGO6SOXnik7Ry/wCVW30SRIFKBFADLhQQRkYOKkW2vq0/spPgNRrwe28aybUMTs6m9l1h7YRaZv8AqBWB/WLgqM4H0SftVJdtfVp/ZSfAaQlFF4Cq1ReAqteu81H+X3i259VfjFSGTi3pP41HuX3i259VfjFSGTi3pP411X9vT5W+qClZOxJyl0B9mZCh9eIll/2tJ/AVjVZuUcgGNgkisGRiMhTwJx29UndwzjNcV6+VZhas4nKUrt6Ay81qOrUY/oME1gb0EmNJO4jjxGONZ9Qc2i6BGMqAAFIPWUg5EgbvButntPHialmx70zQRSNuZlGsYxhxucAeTUDXHqafhhtW3kzKUpWS5SlKBSlKBSlKBSlKBSlKBSlKC4tKLSqNo4QDwQMGj2jIrLIsl7M6ypgCUMqkSaQBpJB3j/473lPyoghcWTaueuYLh48L1QIoyTqOd2d+MA8DwrcbO2Tb2ylIIo4VY6mWJAgLEY1EDG/AG/zVZ25bIYZnKqXWKUKxUalyhyFbiM0Si0MgZQQcjy17qincKrXrvNR/l94tufVX4xUhk4t6T+NR7l94tufVX4xUhk4t6T+NdV/b0+VvqgpSlK5QrYcnL9Y+dhchQC88ZOAugnMgz2aWOTnsdT5ca+rU9sj41qG0kMMjOCO2qalPOMLVt4ymFjfRzxrJG2pGzpOCM4ODuODxFX6iWztovbM24vFI2t1Xe6MQAZEH2wcZK8c5IznFXL/lBM7hoQyxxkNpdNLXB7YyGGUXGQDuJbB+iOtxzpWicN4tGMpTSrNndpNGsiHUjjKnzecdh7COwgir1ZLFKUoFKUoFKUoFKUoFKUoLi0otKo2jhWsLbX1af2UnwGs2sLbX1af2UnwGkJRReAqtUXgKrXrvNR/l94tufVX4xUhk4t6T+NR7l94tufVX4xUhk4t6T+NdV/b0+VvqgpSlK5QpSlApSlAtriSBi8WCGOZImOEkPawP2JP9XA/a7CM9uVkh3rbHR2iSULKfLpQBlPmBcZ81YFKytpVtOZXi8wlVltCKZdUbhxuzjiM9jLxU+Y4NZFQeS1RjqKjUODDc49DjBH3Gs222xcxALlZlGcc6SJAMbl5wA6t/aVz5c1z20LRx6tI1InlK6VpbTlRGcCYGBjgZYgxknsEo3D/yCmt0DWMxMektOSlKVAUpSgUpSguLSi0qjaOFajvKTlZZQLNDPKYjhI3YxOVTpCvoctjGnEb784GnBqRVwjwh+O5fabN+M0Sm2wrqG9cxwXaO6qWZTaSIRpIDKdRHWUumV4jWueIrefotP+3T+Qf7q554Efrb/uUP9Su0VrvX7Z7dekM21yCluoJIGuFUSAAkQbxhgd3W81avbF3BG5SS85tklYNps5TloY1lePIO8FJF9bOBk10evnnld4wv/wB4uPyDVafyNSaxXPpGZ/vH+QbVenTtkwrdtIsN0jmLRr/yzjdIDpIJYagdLDI7VI4itn+i0/7dP5B/uqHeAf6N96bb+hXVqrvX7NuvSI7S2O9vDJPLcIscSl3It2YhVGSdIYk7vJWgk2tapNKpvcur9HZBYzELLHnqKO1n1gDvaRjOKkfhS8T3/sj+IrhF19J/VufyVvTev2bdendrPYUk0ccsdxG0cirIjCA9ZXGVb6XaCKvfotP+3T+Qf7qz+Sf1Cy/d4P6S1tqb1+zbr0hW17UWgUzXKqG1ldNq7Z5uMu30Sd+lScduMCtPYbcs3eKJb9S8xUxarSQahMx0EEnGnV1M8A2FO+vHhs47P9a6/LGudchPGdr7ax/LSU3r9m3Xp3D9Fp/26fyD/dT9Fp/26fyD/dUlpTev2bdenPdvvDbCSKe8WI6Y9bdFchVnYojlgSANSNv7Mb+NWdiXdvczCC02jhgJHVII5Fj6j4cKCSnEg4HEMG4HNRTwpeOW9lZfnFrK8E/ji49ld/n6idS08ymNOscOkrsS/ByL77mtkI9PZ+NXLfZu0FPWu4pB5DZ6T/EP/wAVvKVTK2IQa/5cQRsC92qlOdOBZz9bmmKOuM9YhgTjyLnhvrcbF2ubxGeCeKRVYoTzDjeN+RlhlSCCGG4g5FcD2p/3vo2l+YSuu+Bb6lcfvc//ABTJiEw6PdftIv5Lf31jbQuZoEDySxqpZI8i3c9aRwqDAY/aYDPAdtbmoH4a/FEvtIP6opkxC/YeErZq84HuuccMzMFglGgLu0BMEjcjPjyBm4ClcN259N/Vuvzz1WoS/9k="/>
          <p:cNvSpPr>
            <a:spLocks noChangeAspect="1" noChangeArrowheads="1"/>
          </p:cNvSpPr>
          <p:nvPr/>
        </p:nvSpPr>
        <p:spPr bwMode="auto">
          <a:xfrm>
            <a:off x="77788" y="-560388"/>
            <a:ext cx="1905000" cy="1152526"/>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1" name="TextBox 10"/>
          <p:cNvSpPr txBox="1"/>
          <p:nvPr/>
        </p:nvSpPr>
        <p:spPr>
          <a:xfrm>
            <a:off x="-32" y="857232"/>
            <a:ext cx="9144032" cy="1200329"/>
          </a:xfrm>
          <a:prstGeom prst="rect">
            <a:avLst/>
          </a:prstGeom>
          <a:noFill/>
        </p:spPr>
        <p:txBody>
          <a:bodyPr wrap="square" rtlCol="0">
            <a:spAutoFit/>
          </a:bodyPr>
          <a:lstStyle/>
          <a:p>
            <a:r>
              <a:rPr lang="en-GB" dirty="0" smtClean="0"/>
              <a:t>Water contaminated with sewage can sometimes carry fatal diseases such as __________   and typhoid  . Drinking water can be filtered and then treated with chlorine to kill the microorganisms. </a:t>
            </a:r>
            <a:r>
              <a:rPr lang="en-GB" b="1" dirty="0" smtClean="0"/>
              <a:t>Chlorination</a:t>
            </a:r>
            <a:r>
              <a:rPr lang="en-GB" dirty="0" smtClean="0"/>
              <a:t> of drinking water in Britain became common in the early 20</a:t>
            </a:r>
            <a:r>
              <a:rPr lang="en-GB" baseline="30000" dirty="0" smtClean="0"/>
              <a:t>th</a:t>
            </a:r>
            <a:r>
              <a:rPr lang="en-GB" dirty="0" smtClean="0"/>
              <a:t> century. This led to a ___________  in the deaths from ________ .</a:t>
            </a:r>
            <a:endParaRPr lang="en-GB" dirty="0"/>
          </a:p>
        </p:txBody>
      </p:sp>
      <p:sp>
        <p:nvSpPr>
          <p:cNvPr id="20496" name="AutoShape 16" descr="data:image/jpg;base64,/9j/4AAQSkZJRgABAQAAAQABAAD/2wCEAAkGBhAQEBERExQVEhISFxUSERUREhoZFRQVFBQhHxYQExMjJyYqGBkkGxUYIC8gJygqLi4uFx8xNjw2NSYrOCkBCQoKDgwOGg8PGjAlHx40LCw1LCopNSwpKSw0LCk1NSkpKSw1LCwsLDUpLiopLiwsLiksKS8pKSwsKSs2LCw0Kf/AABEIAHkAyAMBIgACEQEDEQH/xAAcAAEAAQUBAQAAAAAAAAAAAAAABgEDBAUHAgj/xABFEAACAQMBAwYKBggFBQAAAAABAgMABBESBSExBhMUIkFSBzVRYXFyc5Ky0TI0QoGxtBYjU3SRk7PSFSRiosFDRIKD8P/EABkBAQADAQEAAAAAAAAAAAAAAAABAgMEBf/EACYRAQACAQQBBAEFAAAAAAAAAAABAhEDEzFREiE0crEEIlJxkdH/2gAMAwEAAhEDEQA/AO41ibX+rzezk+A1l1hbaz0afBweakwcZx1Dvx20HoWcfcT3B8qr0OPuJ7g+VYuw9oGeBHbc4ykoHASJubHmJ3jzEVn1fhjlEvCdbINk3hCqDpTeFH7ValBtI+4nb9gVz3wqXbBLpNZ0NaohTV1RIZ9auV7xWMitjyg5dzW8V3OiQFLaSSHRLMVmZol1MwUA5yOC8dPX4bq67+1p8r/VCPWUx6HH3E9wfKnQ4+4nuD5VEm8JUAnKFHKFcIAv64zLPLHJCVzpAAt2bORuB81XLrwk26hXWOVoecKNKV0pgWzTEx8S7c2gIBC/S45GK404lKehx9xPcHyp0OPuJ7g+VRyDwjWTiAjnRz8ogQMgBDsqFdS5yAwnjwd4GsA4rX2PhXtnDF45ExHBNpTDuFlheVmcDAUJHEW4kkHhnjJiUz6HH3E9wfKnQ4+4nuD5VpbLlfDc9JSDUJYEdhzqEI2iR4yQQclRJEwPA1odj+FBebL3a83lbV4xEjlj0mFpDlN+VVY2OsHrYO4EYIxKcdDj7ie4PlTocfcT3B8qi8vhMs1eZSk2mHnVdwq6dcIkLR41ZB028rDIG5R3lzs9l8rre4uJLZBIJIxITrTCsIpebcq2TnDEfx9ND1bXocfcT3B8qdDj7ie4PlV2lEZla6HH3E9wfKnQ4+4nuD5VdpQzK10OPuJ7g+VOhx9xPcHyq7ShmVrocfcT3B8qdDj7ie4PlV2lDMrXQ4+4nuD5U6HH3E9wfKrtKGZeokCjAAA8gGB/ClelpVGscK1hba+rT+yk+A1g8meUoveldTmzbXElsRrDaubx+s3cM54b/wAa0l3ypvHa4gNlIIc3UXP4dVCxwEo2HVSdTZGodThgnNEruxb3mJsHdHPpUnsWYbkJ8gZer6VTy1LKg0Y5yPDpp1DDIxB3ecjdW+5PbULZgkbVIgyjHjLGPtH/AFrkBvuP2q7NemJ8ocmnbMYQvwnwh4b88CrQYOeOgJgHzddq6JcbIt5GZ3hidmXm2Z4lZimc6CxG9cjhwrm3L85stotnOqRt/kCyKuPu010jY90ZYInOdRXD5GOuvVf/AHKa314x+Lpfzb6oms/ql4bk/aEMDbwEPucGFMMNWrDbt/W62/t38a9ybGtm1ZhiOpi7ZiQ6nK4Ltu3tgkZO/BNZlK85pmWCNgWgKkW8IKHUmIU6rYHWXduOEXeO6PIKLsG1GQIIQCVYgQpvZCSrHdxBJIPZk+Ws6lDMsNdjWwLkQxAyBlkxEnXVzllfd1gSckHia8JsC0VDGLeERsQzIIUCFhwYrjBIwN9Z9KGZaW05GWETTsIEJuX56YSDWrPv64VshT124D7RrYW2ybeJtccUUbEEFkjVWwTkjIHAnf6ayqVJkpSlEFKUoFKUoFKUoFKUoLi0otKo2jhz/wADx/V7S6xcdOlw5Urr6iYcqQCrEYyD25qabZ+rT+yk+A1E/BchP+JTAhoZ72aSFwq/rBqwZFdWOtDgAbh9EnfndLNtfVp/ZSfAaQlFF4CvMiE6WU6XQho2xnSw8o7QQSCO0E16XgKrXrzGXmwjPLLX/hdwZAquwLuEOVDPNqIVt2QNXHAqd7AvVjS6DsFSGR5CzEBVjcayxPkBL7z5DUK5feLbn1V+MVubmBzI28c0+OeXtcxSFox6uXbV6qjtNaa9PL8WkR+631RetsTmU4RwQCDkEAgjgQeBFVrVcmJ9Vsik5MRaE/8ArOFz59OmtrXjzGJw6ClKUClKUClKUClKUClKUClKUClKUClKUFxaUWlUbRwhPgovUktp9EcESrNjFtGyKSY1JYglt+/zHAAYBgRUq2z9Wn9lJ8BqJeCgoYboxq8ac+cLJJzjBubXUS4wCeAJ07yC2p86j6veRMySzXZvJGRReSCEKdOLhPo6izfRxuOPMAKJF4Cq14hTCgZLedjk/ea9167zUf5feLbn1V+MVIZOLek/jUe5feLbn1V+MVIZOLek/jXVf29Plb6oM7k1Ppmmj34kVZl8mV6jgfdzR+81IlYEZBBHlHCoPcwuSpRzGRlWYZzzbjDqvkbhg9hGeIFbzkgVWJ4FAAhchVUYCo41oAPJ1iPuryNamJ8nRS2Yw3tKUrBcpSlApSlApSlApSlApSlApSlApSlBcWlFpVG0cIj4ObGKGO6SOXnik7Ry/wCVW30SRIFKBFADLhQQRkYOKkW2vq0/spPgNRrwe28aybUMTs6m9l1h7YRaZv8AqBWB/WLgqM4H0SftVJdtfVp/ZSfAaQlFF4Cq1ReAqteu81H+X3i259VfjFSGTi3pP41HuX3i259VfjFSGTi3pP411X9vT5W+qClZOxJyl0B9mZCh9eIll/2tJ/AVjVZuUcgGNgkisGRiMhTwJx29UndwzjNcV6+VZhas4nKUrt6Ay81qOrUY/oME1gb0EmNJO4jjxGONZ9Qc2i6BGMqAAFIPWUg5EgbvButntPHialmx70zQRSNuZlGsYxhxucAeTUDXHqafhhtW3kzKUpWS5SlKBSlKBSlKBSlKBSlKBSlKC4tKLSqNo4QDwQMGj2jIrLIsl7M6ypgCUMqkSaQBpJB3j/473lPyoghcWTaueuYLh48L1QIoyTqOd2d+MA8DwrcbO2Tb2ylIIo4VY6mWJAgLEY1EDG/AG/zVZ25bIYZnKqXWKUKxUalyhyFbiM0Si0MgZQQcjy17qincKrXrvNR/l94tufVX4xUhk4t6T+NR7l94tufVX4xUhk4t6T+NdV/b0+VvqgpSlK5QrYcnL9Y+dhchQC88ZOAugnMgz2aWOTnsdT5ca+rU9sj41qG0kMMjOCO2qalPOMLVt4ymFjfRzxrJG2pGzpOCM4ODuODxFX6iWztovbM24vFI2t1Xe6MQAZEH2wcZK8c5IznFXL/lBM7hoQyxxkNpdNLXB7YyGGUXGQDuJbB+iOtxzpWicN4tGMpTSrNndpNGsiHUjjKnzecdh7COwgir1ZLFKUoFKUoFKUoFKUoFKUoLi0otKo2jhWsLbX1af2UnwGs2sLbX1af2UnwGkJRReAqtUXgKrXrvNR/l94tufVX4xUhk4t6T+NR7l94tufVX4xUhk4t6T+NdV/b0+VvqgpSlK5QpSlApSlAtriSBi8WCGOZImOEkPawP2JP9XA/a7CM9uVkh3rbHR2iSULKfLpQBlPmBcZ81YFKytpVtOZXi8wlVltCKZdUbhxuzjiM9jLxU+Y4NZFQeS1RjqKjUODDc49DjBH3Gs222xcxALlZlGcc6SJAMbl5wA6t/aVz5c1z20LRx6tI1InlK6VpbTlRGcCYGBjgZYgxknsEo3D/yCmt0DWMxMektOSlKVAUpSgUpSguLSi0qjaOFajvKTlZZQLNDPKYjhI3YxOVTpCvoctjGnEb784GnBqRVwjwh+O5fabN+M0Sm2wrqG9cxwXaO6qWZTaSIRpIDKdRHWUumV4jWueIrefotP+3T+Qf7q554Efrb/uUP9Su0VrvX7Z7dekM21yCluoJIGuFUSAAkQbxhgd3W81avbF3BG5SS85tklYNps5TloY1lePIO8FJF9bOBk10evnnld4wv/wB4uPyDVafyNSaxXPpGZ/vH+QbVenTtkwrdtIsN0jmLRr/yzjdIDpIJYagdLDI7VI4itn+i0/7dP5B/uqHeAf6N96bb+hXVqrvX7NuvSI7S2O9vDJPLcIscSl3It2YhVGSdIYk7vJWgk2tapNKpvcur9HZBYzELLHnqKO1n1gDvaRjOKkfhS8T3/sj+IrhF19J/VufyVvTev2bdendrPYUk0ccsdxG0cirIjCA9ZXGVb6XaCKvfotP+3T+Qf7qz+Sf1Cy/d4P6S1tqb1+zbr0hW17UWgUzXKqG1ldNq7Z5uMu30Sd+lScduMCtPYbcs3eKJb9S8xUxarSQahMx0EEnGnV1M8A2FO+vHhs47P9a6/LGudchPGdr7ax/LSU3r9m3Xp3D9Fp/26fyD/dT9Fp/26fyD/dUlpTev2bdenPdvvDbCSKe8WI6Y9bdFchVnYojlgSANSNv7Mb+NWdiXdvczCC02jhgJHVII5Fj6j4cKCSnEg4HEMG4HNRTwpeOW9lZfnFrK8E/ji49ld/n6idS08ymNOscOkrsS/ByL77mtkI9PZ+NXLfZu0FPWu4pB5DZ6T/EP/wAVvKVTK2IQa/5cQRsC92qlOdOBZz9bmmKOuM9YhgTjyLnhvrcbF2ubxGeCeKRVYoTzDjeN+RlhlSCCGG4g5FcD2p/3vo2l+YSuu+Bb6lcfvc//ABTJiEw6PdftIv5Lf31jbQuZoEDySxqpZI8i3c9aRwqDAY/aYDPAdtbmoH4a/FEvtIP6opkxC/YeErZq84HuuccMzMFglGgLu0BMEjcjPjyBm4ClcN259N/Vuvzz1WoS/9k="/>
          <p:cNvSpPr>
            <a:spLocks noChangeAspect="1" noChangeArrowheads="1"/>
          </p:cNvSpPr>
          <p:nvPr/>
        </p:nvSpPr>
        <p:spPr bwMode="auto">
          <a:xfrm>
            <a:off x="77788" y="-560388"/>
            <a:ext cx="1905000" cy="1152526"/>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0498" name="AutoShape 18" descr="data:image/jpg;base64,/9j/4AAQSkZJRgABAQAAAQABAAD/2wCEAAkGBhAQEBERExQVEhISFxUSERUREhoZFRQVFBQhHxYQExMjJyYqGBkkGxUYIC8gJygqLi4uFx8xNjw2NSYrOCkBCQoKDgwOGg8PGjAlHx40LCw1LCopNSwpKSw0LCk1NSkpKSw1LCwsLDUpLiopLiwsLiksKS8pKSwsKSs2LCw0Kf/AABEIAHkAyAMBIgACEQEDEQH/xAAcAAEAAQUBAQAAAAAAAAAAAAAABgEDBAUHAgj/xABFEAACAQMBAwYKBggFBQAAAAABAgMABBESBSExBhMUIkFSBzVRYXFyc5Ky0TI0QoGxtBYjU3SRk7PSFSRiosFDRIKD8P/EABkBAQADAQEAAAAAAAAAAAAAAAABAgMEBf/EACYRAQACAQQBBAEFAAAAAAAAAAABAhEDEzFREiE0crEEIlJxkdH/2gAMAwEAAhEDEQA/AO41ibX+rzezk+A1l1hbaz0afBweakwcZx1Dvx20HoWcfcT3B8qr0OPuJ7g+VYuw9oGeBHbc4ykoHASJubHmJ3jzEVn1fhjlEvCdbINk3hCqDpTeFH7ValBtI+4nb9gVz3wqXbBLpNZ0NaohTV1RIZ9auV7xWMitjyg5dzW8V3OiQFLaSSHRLMVmZol1MwUA5yOC8dPX4bq67+1p8r/VCPWUx6HH3E9wfKnQ4+4nuD5VEm8JUAnKFHKFcIAv64zLPLHJCVzpAAt2bORuB81XLrwk26hXWOVoecKNKV0pgWzTEx8S7c2gIBC/S45GK404lKehx9xPcHyp0OPuJ7g+VRyDwjWTiAjnRz8ogQMgBDsqFdS5yAwnjwd4GsA4rX2PhXtnDF45ExHBNpTDuFlheVmcDAUJHEW4kkHhnjJiUz6HH3E9wfKnQ4+4nuD5VpbLlfDc9JSDUJYEdhzqEI2iR4yQQclRJEwPA1odj+FBebL3a83lbV4xEjlj0mFpDlN+VVY2OsHrYO4EYIxKcdDj7ie4PlTocfcT3B8qi8vhMs1eZSk2mHnVdwq6dcIkLR41ZB028rDIG5R3lzs9l8rre4uJLZBIJIxITrTCsIpebcq2TnDEfx9ND1bXocfcT3B8qdDj7ie4PlV2lEZla6HH3E9wfKnQ4+4nuD5VdpQzK10OPuJ7g+VOhx9xPcHyq7ShmVrocfcT3B8qdDj7ie4PlV2lDMrXQ4+4nuD5U6HH3E9wfKrtKGZeokCjAAA8gGB/ClelpVGscK1hba+rT+yk+A1g8meUoveldTmzbXElsRrDaubx+s3cM54b/wAa0l3ypvHa4gNlIIc3UXP4dVCxwEo2HVSdTZGodThgnNEruxb3mJsHdHPpUnsWYbkJ8gZer6VTy1LKg0Y5yPDpp1DDIxB3ecjdW+5PbULZgkbVIgyjHjLGPtH/AFrkBvuP2q7NemJ8ocmnbMYQvwnwh4b88CrQYOeOgJgHzddq6JcbIt5GZ3hidmXm2Z4lZimc6CxG9cjhwrm3L85stotnOqRt/kCyKuPu010jY90ZYInOdRXD5GOuvVf/AHKa314x+Lpfzb6oms/ql4bk/aEMDbwEPucGFMMNWrDbt/W62/t38a9ybGtm1ZhiOpi7ZiQ6nK4Ltu3tgkZO/BNZlK85pmWCNgWgKkW8IKHUmIU6rYHWXduOEXeO6PIKLsG1GQIIQCVYgQpvZCSrHdxBJIPZk+Ws6lDMsNdjWwLkQxAyBlkxEnXVzllfd1gSckHia8JsC0VDGLeERsQzIIUCFhwYrjBIwN9Z9KGZaW05GWETTsIEJuX56YSDWrPv64VshT124D7RrYW2ybeJtccUUbEEFkjVWwTkjIHAnf6ayqVJkpSlEFKUoFKUoFKUoFKUoLi0otKo2jhz/wADx/V7S6xcdOlw5Urr6iYcqQCrEYyD25qabZ+rT+yk+A1E/BchP+JTAhoZ72aSFwq/rBqwZFdWOtDgAbh9EnfndLNtfVp/ZSfAaQlFF4CvMiE6WU6XQho2xnSw8o7QQSCO0E16XgKrXrzGXmwjPLLX/hdwZAquwLuEOVDPNqIVt2QNXHAqd7AvVjS6DsFSGR5CzEBVjcayxPkBL7z5DUK5feLbn1V+MVubmBzI28c0+OeXtcxSFox6uXbV6qjtNaa9PL8WkR+631RetsTmU4RwQCDkEAgjgQeBFVrVcmJ9Vsik5MRaE/8ArOFz59OmtrXjzGJw6ClKUClKUClKUClKUClKUClKUClKUClKUFxaUWlUbRwhPgovUktp9EcESrNjFtGyKSY1JYglt+/zHAAYBgRUq2z9Wn9lJ8BqJeCgoYboxq8ac+cLJJzjBubXUS4wCeAJ07yC2p86j6veRMySzXZvJGRReSCEKdOLhPo6izfRxuOPMAKJF4Cq14hTCgZLedjk/ea9167zUf5feLbn1V+MVIZOLek/jUe5feLbn1V+MVIZOLek/jXVf29Plb6oM7k1Ppmmj34kVZl8mV6jgfdzR+81IlYEZBBHlHCoPcwuSpRzGRlWYZzzbjDqvkbhg9hGeIFbzkgVWJ4FAAhchVUYCo41oAPJ1iPuryNamJ8nRS2Yw3tKUrBcpSlApSlApSlApSlApSlApSlApSlBcWlFpVG0cIj4ObGKGO6SOXnik7Ry/wCVW30SRIFKBFADLhQQRkYOKkW2vq0/spPgNRrwe28aybUMTs6m9l1h7YRaZv8AqBWB/WLgqM4H0SftVJdtfVp/ZSfAaQlFF4Cq1ReAqteu81H+X3i259VfjFSGTi3pP41HuX3i259VfjFSGTi3pP411X9vT5W+qClZOxJyl0B9mZCh9eIll/2tJ/AVjVZuUcgGNgkisGRiMhTwJx29UndwzjNcV6+VZhas4nKUrt6Ay81qOrUY/oME1gb0EmNJO4jjxGONZ9Qc2i6BGMqAAFIPWUg5EgbvButntPHialmx70zQRSNuZlGsYxhxucAeTUDXHqafhhtW3kzKUpWS5SlKBSlKBSlKBSlKBSlKBSlKC4tKLSqNo4QDwQMGj2jIrLIsl7M6ypgCUMqkSaQBpJB3j/473lPyoghcWTaueuYLh48L1QIoyTqOd2d+MA8DwrcbO2Tb2ylIIo4VY6mWJAgLEY1EDG/AG/zVZ25bIYZnKqXWKUKxUalyhyFbiM0Si0MgZQQcjy17qincKrXrvNR/l94tufVX4xUhk4t6T+NR7l94tufVX4xUhk4t6T+NdV/b0+VvqgpSlK5QrYcnL9Y+dhchQC88ZOAugnMgz2aWOTnsdT5ca+rU9sj41qG0kMMjOCO2qalPOMLVt4ymFjfRzxrJG2pGzpOCM4ODuODxFX6iWztovbM24vFI2t1Xe6MQAZEH2wcZK8c5IznFXL/lBM7hoQyxxkNpdNLXB7YyGGUXGQDuJbB+iOtxzpWicN4tGMpTSrNndpNGsiHUjjKnzecdh7COwgir1ZLFKUoFKUoFKUoFKUoFKUoLi0otKo2jhWsLbX1af2UnwGs2sLbX1af2UnwGkJRReAqtUXgKrXrvNR/l94tufVX4xUhk4t6T+NR7l94tufVX4xUhk4t6T+NdV/b0+VvqgpSlK5QpSlApSlAtriSBi8WCGOZImOEkPawP2JP9XA/a7CM9uVkh3rbHR2iSULKfLpQBlPmBcZ81YFKytpVtOZXi8wlVltCKZdUbhxuzjiM9jLxU+Y4NZFQeS1RjqKjUODDc49DjBH3Gs222xcxALlZlGcc6SJAMbl5wA6t/aVz5c1z20LRx6tI1InlK6VpbTlRGcCYGBjgZYgxknsEo3D/yCmt0DWMxMektOSlKVAUpSgUpSguLSi0qjaOFajvKTlZZQLNDPKYjhI3YxOVTpCvoctjGnEb784GnBqRVwjwh+O5fabN+M0Sm2wrqG9cxwXaO6qWZTaSIRpIDKdRHWUumV4jWueIrefotP+3T+Qf7q554Efrb/uUP9Su0VrvX7Z7dekM21yCluoJIGuFUSAAkQbxhgd3W81avbF3BG5SS85tklYNps5TloY1lePIO8FJF9bOBk10evnnld4wv/wB4uPyDVafyNSaxXPpGZ/vH+QbVenTtkwrdtIsN0jmLRr/yzjdIDpIJYagdLDI7VI4itn+i0/7dP5B/uqHeAf6N96bb+hXVqrvX7NuvSI7S2O9vDJPLcIscSl3It2YhVGSdIYk7vJWgk2tapNKpvcur9HZBYzELLHnqKO1n1gDvaRjOKkfhS8T3/sj+IrhF19J/VufyVvTev2bdendrPYUk0ccsdxG0cirIjCA9ZXGVb6XaCKvfotP+3T+Qf7qz+Sf1Cy/d4P6S1tqb1+zbr0hW17UWgUzXKqG1ldNq7Z5uMu30Sd+lScduMCtPYbcs3eKJb9S8xUxarSQahMx0EEnGnV1M8A2FO+vHhs47P9a6/LGudchPGdr7ax/LSU3r9m3Xp3D9Fp/26fyD/dT9Fp/26fyD/dUlpTev2bdenPdvvDbCSKe8WI6Y9bdFchVnYojlgSANSNv7Mb+NWdiXdvczCC02jhgJHVII5Fj6j4cKCSnEg4HEMG4HNRTwpeOW9lZfnFrK8E/ji49ld/n6idS08ymNOscOkrsS/ByL77mtkI9PZ+NXLfZu0FPWu4pB5DZ6T/EP/wAVvKVTK2IQa/5cQRsC92qlOdOBZz9bmmKOuM9YhgTjyLnhvrcbF2ubxGeCeKRVYoTzDjeN+RlhlSCCGG4g5FcD2p/3vo2l+YSuu+Bb6lcfvc//ABTJiEw6PdftIv5Lf31jbQuZoEDySxqpZI8i3c9aRwqDAY/aYDPAdtbmoH4a/FEvtIP6opkxC/YeErZq84HuuccMzMFglGgLu0BMEjcjPjyBm4ClcN259N/Vuvzz1WoS/9k="/>
          <p:cNvSpPr>
            <a:spLocks noChangeAspect="1" noChangeArrowheads="1"/>
          </p:cNvSpPr>
          <p:nvPr/>
        </p:nvSpPr>
        <p:spPr bwMode="auto">
          <a:xfrm>
            <a:off x="77788" y="-560388"/>
            <a:ext cx="1905000" cy="1152526"/>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20500" name="Picture 20" descr="http://www.scientificamerican.com/media/inline/0007DE0C-D53F-1C71-9EB7809EC588F2D7_arch1.gif"/>
          <p:cNvPicPr>
            <a:picLocks noChangeAspect="1" noChangeArrowheads="1"/>
          </p:cNvPicPr>
          <p:nvPr/>
        </p:nvPicPr>
        <p:blipFill>
          <a:blip r:embed="rId4" cstate="print"/>
          <a:srcRect/>
          <a:stretch>
            <a:fillRect/>
          </a:stretch>
        </p:blipFill>
        <p:spPr bwMode="auto">
          <a:xfrm>
            <a:off x="1285852" y="2285992"/>
            <a:ext cx="2381250" cy="1447801"/>
          </a:xfrm>
          <a:prstGeom prst="rect">
            <a:avLst/>
          </a:prstGeom>
          <a:noFill/>
        </p:spPr>
      </p:pic>
      <p:sp>
        <p:nvSpPr>
          <p:cNvPr id="15" name="TextBox 14"/>
          <p:cNvSpPr txBox="1"/>
          <p:nvPr/>
        </p:nvSpPr>
        <p:spPr>
          <a:xfrm>
            <a:off x="4071934" y="2434232"/>
            <a:ext cx="4357717" cy="923330"/>
          </a:xfrm>
          <a:prstGeom prst="rect">
            <a:avLst/>
          </a:prstGeom>
          <a:noFill/>
        </p:spPr>
        <p:txBody>
          <a:bodyPr wrap="square" rtlCol="0">
            <a:spAutoFit/>
          </a:bodyPr>
          <a:lstStyle/>
          <a:p>
            <a:r>
              <a:rPr lang="en-GB" dirty="0" smtClean="0"/>
              <a:t>Chlorination can also remove unpleasant tastes and helps to stop ________________ growing in water storage tanks.</a:t>
            </a:r>
            <a:endParaRPr lang="en-GB" dirty="0"/>
          </a:p>
        </p:txBody>
      </p:sp>
      <p:sp>
        <p:nvSpPr>
          <p:cNvPr id="16" name="TextBox 15"/>
          <p:cNvSpPr txBox="1"/>
          <p:nvPr/>
        </p:nvSpPr>
        <p:spPr>
          <a:xfrm>
            <a:off x="-31" y="3929066"/>
            <a:ext cx="9144032" cy="1754326"/>
          </a:xfrm>
          <a:prstGeom prst="rect">
            <a:avLst/>
          </a:prstGeom>
          <a:noFill/>
        </p:spPr>
        <p:txBody>
          <a:bodyPr wrap="square" rtlCol="0">
            <a:spAutoFit/>
          </a:bodyPr>
          <a:lstStyle/>
          <a:p>
            <a:r>
              <a:rPr lang="en-GB" b="1" dirty="0" smtClean="0"/>
              <a:t>Risks of water treatment</a:t>
            </a:r>
          </a:p>
          <a:p>
            <a:r>
              <a:rPr lang="en-GB" dirty="0" smtClean="0"/>
              <a:t>Some scientists are concerned about side effects of chlorination and think that it may form groups of chemicals called </a:t>
            </a:r>
            <a:r>
              <a:rPr lang="en-GB" dirty="0" err="1" smtClean="0"/>
              <a:t>trialomethanes</a:t>
            </a:r>
            <a:r>
              <a:rPr lang="en-GB" dirty="0" smtClean="0"/>
              <a:t> (</a:t>
            </a:r>
            <a:r>
              <a:rPr lang="en-GB" dirty="0" err="1" smtClean="0"/>
              <a:t>THMs</a:t>
            </a:r>
            <a:r>
              <a:rPr lang="en-GB" dirty="0" smtClean="0"/>
              <a:t>). These form when chlorine reacts with naturally found _________ matter in water. When people drink the water, the </a:t>
            </a:r>
            <a:r>
              <a:rPr lang="en-GB" dirty="0" err="1" smtClean="0"/>
              <a:t>THMs</a:t>
            </a:r>
            <a:r>
              <a:rPr lang="en-GB" dirty="0" smtClean="0"/>
              <a:t> may be absorbed into their bodies. Ozone gas and carbon filters can be used to remove __________</a:t>
            </a:r>
          </a:p>
          <a:p>
            <a:r>
              <a:rPr lang="en-GB" dirty="0" smtClean="0"/>
              <a:t>                                           material before disinfection by chlorination. </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76"/>
            <a:ext cx="8229600" cy="1143000"/>
          </a:xfrm>
        </p:spPr>
        <p:txBody>
          <a:bodyPr/>
          <a:lstStyle/>
          <a:p>
            <a:r>
              <a:rPr lang="en-GB" dirty="0" smtClean="0"/>
              <a:t>Chemicals from salt – a better way</a:t>
            </a:r>
            <a:endParaRPr lang="en-GB" dirty="0"/>
          </a:p>
        </p:txBody>
      </p:sp>
      <p:pic>
        <p:nvPicPr>
          <p:cNvPr id="21506" name="Picture 2" descr="http://t0.gstatic.com/images?q=tbn:ANd9GcQ5HJ3V0h4eKAG74n0BErGVcg_ZOw7r5JuBBspuN8ePa-nkC1mFrA"/>
          <p:cNvPicPr>
            <a:picLocks noChangeAspect="1" noChangeArrowheads="1"/>
          </p:cNvPicPr>
          <p:nvPr/>
        </p:nvPicPr>
        <p:blipFill>
          <a:blip r:embed="rId2" cstate="print"/>
          <a:srcRect/>
          <a:stretch>
            <a:fillRect/>
          </a:stretch>
        </p:blipFill>
        <p:spPr bwMode="auto">
          <a:xfrm>
            <a:off x="5929322" y="785794"/>
            <a:ext cx="3072229" cy="2000264"/>
          </a:xfrm>
          <a:prstGeom prst="rect">
            <a:avLst/>
          </a:prstGeom>
          <a:noFill/>
        </p:spPr>
      </p:pic>
      <p:sp>
        <p:nvSpPr>
          <p:cNvPr id="4" name="TextBox 3"/>
          <p:cNvSpPr txBox="1"/>
          <p:nvPr/>
        </p:nvSpPr>
        <p:spPr>
          <a:xfrm>
            <a:off x="-32" y="642918"/>
            <a:ext cx="5929353" cy="2308324"/>
          </a:xfrm>
          <a:prstGeom prst="rect">
            <a:avLst/>
          </a:prstGeom>
          <a:noFill/>
        </p:spPr>
        <p:txBody>
          <a:bodyPr wrap="square" rtlCol="0">
            <a:spAutoFit/>
          </a:bodyPr>
          <a:lstStyle/>
          <a:p>
            <a:r>
              <a:rPr lang="en-GB" dirty="0" smtClean="0"/>
              <a:t>Today, electricity is used to make chlorine from salt. Brine is a solution of sodium chloride (_____) in water ( ____ ) .  These 4 elements can be rearranged to make chlorine (___), sodium hydroxide (______) and hydrogen (___)  by passing an electric current through the solution by </a:t>
            </a:r>
            <a:r>
              <a:rPr lang="en-GB" b="1" dirty="0" smtClean="0"/>
              <a:t>electrolysis</a:t>
            </a:r>
            <a:r>
              <a:rPr lang="en-GB" dirty="0" smtClean="0"/>
              <a:t>.  Chemical changes take place at the surface of the _______  that conduct the electrical current in and out of the solution. The chemicals produced from salt have many uses.</a:t>
            </a:r>
            <a:endParaRPr lang="en-GB" dirty="0"/>
          </a:p>
        </p:txBody>
      </p:sp>
      <p:graphicFrame>
        <p:nvGraphicFramePr>
          <p:cNvPr id="5" name="Table 4"/>
          <p:cNvGraphicFramePr>
            <a:graphicFrameLocks noGrp="1"/>
          </p:cNvGraphicFramePr>
          <p:nvPr/>
        </p:nvGraphicFramePr>
        <p:xfrm>
          <a:off x="1571604" y="3071810"/>
          <a:ext cx="6096000" cy="2291080"/>
        </p:xfrm>
        <a:graphic>
          <a:graphicData uri="http://schemas.openxmlformats.org/drawingml/2006/table">
            <a:tbl>
              <a:tblPr firstRow="1" bandRow="1">
                <a:tableStyleId>{5940675A-B579-460E-94D1-54222C63F5DA}</a:tableStyleId>
              </a:tblPr>
              <a:tblGrid>
                <a:gridCol w="2032000"/>
                <a:gridCol w="2032000"/>
                <a:gridCol w="2032000"/>
              </a:tblGrid>
              <a:tr h="370840">
                <a:tc>
                  <a:txBody>
                    <a:bodyPr/>
                    <a:lstStyle/>
                    <a:p>
                      <a:pPr algn="ctr"/>
                      <a:r>
                        <a:rPr lang="en-GB" dirty="0" smtClean="0"/>
                        <a:t>Chlorine</a:t>
                      </a:r>
                      <a:endParaRPr lang="en-GB" dirty="0"/>
                    </a:p>
                  </a:txBody>
                  <a:tcPr/>
                </a:tc>
                <a:tc>
                  <a:txBody>
                    <a:bodyPr/>
                    <a:lstStyle/>
                    <a:p>
                      <a:pPr algn="ctr"/>
                      <a:r>
                        <a:rPr lang="en-GB" dirty="0" smtClean="0"/>
                        <a:t>Sodium hydroxide</a:t>
                      </a:r>
                      <a:endParaRPr lang="en-GB" dirty="0"/>
                    </a:p>
                  </a:txBody>
                  <a:tcPr/>
                </a:tc>
                <a:tc>
                  <a:txBody>
                    <a:bodyPr/>
                    <a:lstStyle/>
                    <a:p>
                      <a:pPr algn="ctr"/>
                      <a:r>
                        <a:rPr lang="en-GB" dirty="0" smtClean="0"/>
                        <a:t>Hydrogen</a:t>
                      </a:r>
                      <a:endParaRPr lang="en-GB" dirty="0"/>
                    </a:p>
                  </a:txBody>
                  <a:tcPr/>
                </a:tc>
              </a:tr>
              <a:tr h="370840">
                <a:tc>
                  <a:txBody>
                    <a:bodyPr/>
                    <a:lstStyle/>
                    <a:p>
                      <a:endParaRPr lang="en-GB" dirty="0" smtClean="0"/>
                    </a:p>
                    <a:p>
                      <a:endParaRPr lang="en-GB" dirty="0"/>
                    </a:p>
                  </a:txBody>
                  <a:tcPr/>
                </a:tc>
                <a:tc>
                  <a:txBody>
                    <a:bodyPr/>
                    <a:lstStyle/>
                    <a:p>
                      <a:endParaRPr lang="en-GB" dirty="0"/>
                    </a:p>
                  </a:txBody>
                  <a:tcPr/>
                </a:tc>
                <a:tc>
                  <a:txBody>
                    <a:bodyPr/>
                    <a:lstStyle/>
                    <a:p>
                      <a:endParaRPr lang="en-GB"/>
                    </a:p>
                  </a:txBody>
                  <a:tcPr/>
                </a:tc>
              </a:tr>
              <a:tr h="370840">
                <a:tc>
                  <a:txBody>
                    <a:bodyPr/>
                    <a:lstStyle/>
                    <a:p>
                      <a:endParaRPr lang="en-GB" dirty="0" smtClean="0"/>
                    </a:p>
                    <a:p>
                      <a:endParaRPr lang="en-GB" dirty="0"/>
                    </a:p>
                  </a:txBody>
                  <a:tcPr/>
                </a:tc>
                <a:tc>
                  <a:txBody>
                    <a:bodyPr/>
                    <a:lstStyle/>
                    <a:p>
                      <a:endParaRPr lang="en-GB" dirty="0"/>
                    </a:p>
                  </a:txBody>
                  <a:tcPr/>
                </a:tc>
                <a:tc>
                  <a:txBody>
                    <a:bodyPr/>
                    <a:lstStyle/>
                    <a:p>
                      <a:endParaRPr lang="en-GB" dirty="0"/>
                    </a:p>
                  </a:txBody>
                  <a:tcPr/>
                </a:tc>
              </a:tr>
              <a:tr h="370840">
                <a:tc>
                  <a:txBody>
                    <a:bodyPr/>
                    <a:lstStyle/>
                    <a:p>
                      <a:endParaRPr lang="en-GB" dirty="0" smtClean="0"/>
                    </a:p>
                    <a:p>
                      <a:endParaRPr lang="en-GB" dirty="0"/>
                    </a:p>
                  </a:txBody>
                  <a:tcPr/>
                </a:tc>
                <a:tc>
                  <a:txBody>
                    <a:bodyPr/>
                    <a:lstStyle/>
                    <a:p>
                      <a:endParaRPr lang="en-GB"/>
                    </a:p>
                  </a:txBody>
                  <a:tcPr/>
                </a:tc>
                <a:tc>
                  <a:txBody>
                    <a:bodyPr/>
                    <a:lstStyle/>
                    <a:p>
                      <a:endParaRPr lang="en-GB" dirty="0"/>
                    </a:p>
                  </a:txBody>
                  <a:tcPr/>
                </a:tc>
              </a:tr>
            </a:tbl>
          </a:graphicData>
        </a:graphic>
      </p:graphicFrame>
      <p:sp>
        <p:nvSpPr>
          <p:cNvPr id="6" name="TextBox 5"/>
          <p:cNvSpPr txBox="1"/>
          <p:nvPr/>
        </p:nvSpPr>
        <p:spPr>
          <a:xfrm>
            <a:off x="-32" y="5357826"/>
            <a:ext cx="9144032" cy="1477328"/>
          </a:xfrm>
          <a:prstGeom prst="rect">
            <a:avLst/>
          </a:prstGeom>
          <a:noFill/>
        </p:spPr>
        <p:txBody>
          <a:bodyPr wrap="square" rtlCol="0">
            <a:spAutoFit/>
          </a:bodyPr>
          <a:lstStyle/>
          <a:p>
            <a:r>
              <a:rPr lang="en-GB" b="1" dirty="0" smtClean="0"/>
              <a:t>Environmental impacts</a:t>
            </a:r>
          </a:p>
          <a:p>
            <a:r>
              <a:rPr lang="en-GB" dirty="0" smtClean="0"/>
              <a:t>Manufacturing chemicals from salt by electrolysis needs a lot of ________ , which is mainly generated using fossil fuels. Renewable sources of energy are being investigated. Mercury is often used as one of the metals in contact with the solution, however, this is ______ and can damage the environment if it leaks from the system. </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1200</TotalTime>
  <Words>1881</Words>
  <Application>Microsoft Office PowerPoint</Application>
  <PresentationFormat>On-screen Show (4:3)</PresentationFormat>
  <Paragraphs>136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C3 Chemicals in our lives:  Risks and Benefits</vt:lpstr>
      <vt:lpstr>A journey through geological time</vt:lpstr>
      <vt:lpstr>Mineral wealth in Britain</vt:lpstr>
      <vt:lpstr>Salt: sources and uses</vt:lpstr>
      <vt:lpstr>Salt in food</vt:lpstr>
      <vt:lpstr>Alkalis and their uses</vt:lpstr>
      <vt:lpstr>Chemicals from salt – the foul way</vt:lpstr>
      <vt:lpstr>Benefits and risks of water treatment</vt:lpstr>
      <vt:lpstr>Chemicals from salt – a better way</vt:lpstr>
      <vt:lpstr>Protecting health and the environment</vt:lpstr>
      <vt:lpstr>Stages in the life cycle of PVC</vt:lpstr>
      <vt:lpstr>Benefits and Risks of plasticisers</vt:lpstr>
      <vt:lpstr>From Cradle to Grave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C3 Chemicals in our lives: Risks and Benefits</dc:title>
  <dc:creator>AJF</dc:creator>
  <cp:lastModifiedBy>mmeyers</cp:lastModifiedBy>
  <cp:revision>153</cp:revision>
  <dcterms:created xsi:type="dcterms:W3CDTF">2011-06-22T11:00:22Z</dcterms:created>
  <dcterms:modified xsi:type="dcterms:W3CDTF">2014-11-25T07:29:08Z</dcterms:modified>
</cp:coreProperties>
</file>