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</p:sldMasterIdLst>
  <p:notesMasterIdLst>
    <p:notesMasterId r:id="rId72"/>
  </p:notesMasterIdLst>
  <p:sldIdLst>
    <p:sldId id="256" r:id="rId4"/>
    <p:sldId id="257" r:id="rId5"/>
    <p:sldId id="258" r:id="rId6"/>
    <p:sldId id="262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2" r:id="rId35"/>
    <p:sldId id="293" r:id="rId36"/>
    <p:sldId id="294" r:id="rId37"/>
    <p:sldId id="295" r:id="rId38"/>
    <p:sldId id="296" r:id="rId39"/>
    <p:sldId id="297" r:id="rId40"/>
    <p:sldId id="301" r:id="rId41"/>
    <p:sldId id="304" r:id="rId42"/>
    <p:sldId id="305" r:id="rId43"/>
    <p:sldId id="307" r:id="rId44"/>
    <p:sldId id="309" r:id="rId45"/>
    <p:sldId id="310" r:id="rId46"/>
    <p:sldId id="313" r:id="rId47"/>
    <p:sldId id="314" r:id="rId48"/>
    <p:sldId id="315" r:id="rId49"/>
    <p:sldId id="316" r:id="rId50"/>
    <p:sldId id="317" r:id="rId51"/>
    <p:sldId id="319" r:id="rId52"/>
    <p:sldId id="318" r:id="rId53"/>
    <p:sldId id="321" r:id="rId54"/>
    <p:sldId id="324" r:id="rId55"/>
    <p:sldId id="325" r:id="rId56"/>
    <p:sldId id="326" r:id="rId57"/>
    <p:sldId id="327" r:id="rId58"/>
    <p:sldId id="328" r:id="rId59"/>
    <p:sldId id="329" r:id="rId60"/>
    <p:sldId id="330" r:id="rId61"/>
    <p:sldId id="331" r:id="rId62"/>
    <p:sldId id="332" r:id="rId63"/>
    <p:sldId id="333" r:id="rId64"/>
    <p:sldId id="334" r:id="rId65"/>
    <p:sldId id="335" r:id="rId66"/>
    <p:sldId id="336" r:id="rId67"/>
    <p:sldId id="339" r:id="rId68"/>
    <p:sldId id="340" r:id="rId69"/>
    <p:sldId id="341" r:id="rId70"/>
    <p:sldId id="342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DD986-2C0D-419A-9976-ECE7441F0D6F}" type="datetimeFigureOut">
              <a:rPr lang="en-GB" smtClean="0"/>
              <a:t>31/03/2015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54E03-8D6D-493A-B813-C7CFE48F6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352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397829B-F4D4-4ADB-A1D7-FB4037B154CF}" type="slidenum">
              <a:rPr lang="en-GB" smtClean="0"/>
              <a:pPr eaLnBrk="1" hangingPunct="1"/>
              <a:t>20</a:t>
            </a:fld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BD8751-F3A9-45E9-9D0E-8E73B471BA16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C78F35-3C4C-4202-AEC6-6005E6B9620A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67</a:t>
            </a:fld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DF07CB-3E42-4DD2-B2AF-D0C4DF17869A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93DD4FC-E570-46A4-96BB-AA9C3575C994}" type="slidenum">
              <a:rPr lang="en-GB">
                <a:solidFill>
                  <a:srgbClr val="000000"/>
                </a:solidFill>
              </a:rPr>
              <a:pPr>
                <a:defRPr/>
              </a:pPr>
              <a:t>52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2B480C9-6DDC-4644-97A8-AC4F62BD58F5}" type="slidenum">
              <a:rPr lang="en-GB">
                <a:solidFill>
                  <a:srgbClr val="000000"/>
                </a:solidFill>
              </a:rPr>
              <a:pPr eaLnBrk="1" hangingPunct="1"/>
              <a:t>53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4F64159-A324-4F1A-BB9C-D833F7CF394F}" type="slidenum">
              <a:rPr lang="en-GB">
                <a:solidFill>
                  <a:prstClr val="black"/>
                </a:solidFill>
              </a:rPr>
              <a:pPr>
                <a:defRPr/>
              </a:pPr>
              <a:t>55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473B3B4-1CA7-4B77-A715-E0D936D81650}" type="slidenum">
              <a:rPr lang="en-GB">
                <a:solidFill>
                  <a:prstClr val="black"/>
                </a:solidFill>
              </a:rPr>
              <a:pPr>
                <a:defRPr/>
              </a:pPr>
              <a:t>56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3FC07D-72A7-4805-90E8-FA625868113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4C1254-6B23-47BF-A2AF-A64924E41EC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4610BC-24DF-4929-B17B-7673886CAC9B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5E00A5-D9CC-4F8B-84E5-2D3A608B87D7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2219-EB00-4A3A-88AF-32BA19183CAC}" type="datetimeFigureOut">
              <a:rPr lang="en-GB" smtClean="0"/>
              <a:t>31/03/2015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8E3C-9F1C-4031-AD1E-0DDBAF3539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536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2219-EB00-4A3A-88AF-32BA19183CAC}" type="datetimeFigureOut">
              <a:rPr lang="en-GB" smtClean="0"/>
              <a:t>31/03/2015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8E3C-9F1C-4031-AD1E-0DDBAF3539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766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2219-EB00-4A3A-88AF-32BA19183CAC}" type="datetimeFigureOut">
              <a:rPr lang="en-GB" smtClean="0"/>
              <a:t>31/03/2015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8E3C-9F1C-4031-AD1E-0DDBAF3539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110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F38D2-429B-4CD3-B4F2-F8AE5C6B655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3062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20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71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51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23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75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19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24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2219-EB00-4A3A-88AF-32BA19183CAC}" type="datetimeFigureOut">
              <a:rPr lang="en-GB" smtClean="0"/>
              <a:t>31/03/2015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8E3C-9F1C-4031-AD1E-0DDBAF3539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551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90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61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44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641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C33D2-D4DC-4C8F-B06B-91703965F01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3DB00-170B-46E7-BAA7-B4152E6A42F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2451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3CEC2-CB74-4C7E-9FCF-A0971E1F27C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C45DB-DAA9-4884-8AD2-E5126E448F5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6234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99A07-C734-418D-8074-595ECC60C0E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A27EC-722B-4F57-97AF-A0609737726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4746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F9AA2-CD1A-45BD-BB32-C38FE75790A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E50B-1ECE-41F2-AF82-53FC232851F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025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24286-20D8-4F59-AE00-C21038B9C37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67F31-E086-443F-A110-EBC09545EB8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2758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F7180-FC3E-4290-A15E-C7BAB71926B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98DAB-3469-4CFC-9E0E-074043313CF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671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2219-EB00-4A3A-88AF-32BA19183CAC}" type="datetimeFigureOut">
              <a:rPr lang="en-GB" smtClean="0"/>
              <a:t>31/03/2015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8E3C-9F1C-4031-AD1E-0DDBAF3539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7659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89442-4B06-45C1-9349-53769B13F96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C36E5-F420-4A5D-AD78-CD46C6D1C3F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9731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8BA05-116B-42AC-92FE-3D1EFB9A02B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00133-686F-493A-9374-884680EBC2D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6185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220FB-C64A-4310-85F5-F520815FB8F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3C6E8-45B2-4B79-BEF2-488A221F850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919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04385-3110-4D61-9898-E8868C4FE01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58451-00F0-43EA-A1A4-219DF111E29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165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03653-7A27-402D-A771-AD49F6881E1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D3FB3-40F4-48F5-82DD-E2D954CE3C2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895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2219-EB00-4A3A-88AF-32BA19183CAC}" type="datetimeFigureOut">
              <a:rPr lang="en-GB" smtClean="0"/>
              <a:t>31/03/2015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8E3C-9F1C-4031-AD1E-0DDBAF3539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31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2219-EB00-4A3A-88AF-32BA19183CAC}" type="datetimeFigureOut">
              <a:rPr lang="en-GB" smtClean="0"/>
              <a:t>31/03/2015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8E3C-9F1C-4031-AD1E-0DDBAF3539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311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2219-EB00-4A3A-88AF-32BA19183CAC}" type="datetimeFigureOut">
              <a:rPr lang="en-GB" smtClean="0"/>
              <a:t>31/03/2015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8E3C-9F1C-4031-AD1E-0DDBAF3539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389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2219-EB00-4A3A-88AF-32BA19183CAC}" type="datetimeFigureOut">
              <a:rPr lang="en-GB" smtClean="0"/>
              <a:t>31/03/2015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8E3C-9F1C-4031-AD1E-0DDBAF3539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912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2219-EB00-4A3A-88AF-32BA19183CAC}" type="datetimeFigureOut">
              <a:rPr lang="en-GB" smtClean="0"/>
              <a:t>31/03/2015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8E3C-9F1C-4031-AD1E-0DDBAF3539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33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2219-EB00-4A3A-88AF-32BA19183CAC}" type="datetimeFigureOut">
              <a:rPr lang="en-GB" smtClean="0"/>
              <a:t>31/03/2015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8E3C-9F1C-4031-AD1E-0DDBAF3539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416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E2219-EB00-4A3A-88AF-32BA19183CAC}" type="datetimeFigureOut">
              <a:rPr lang="en-GB" smtClean="0"/>
              <a:t>31/03/2015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A8E3C-9F1C-4031-AD1E-0DDBAF3539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534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08080"/>
                </a:solidFill>
                <a:latin typeface="+mj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9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C0B35D-180A-4872-969F-A2609A3B512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F47087-E6BA-4006-8039-23D8BCBE0E2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9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bbc.co.uk/learningzone/clips/formation-of-carboniferous-limestone/4701.html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bbc.co.uk/learningzone/clips/whats-a-salt-mine-like/7826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youtube.com/watch?v=BemsLUldVAo" TargetMode="External"/><Relationship Id="rId4" Type="http://schemas.openxmlformats.org/officeDocument/2006/relationships/hyperlink" Target="http://www.bbc.co.uk/learningzone/clips/sands-of-forvie-marshes-and-mudflats/4024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youtube.com/watch?v=7gXixxYKM80&amp;feature=related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bgs.ac.uk/discoveringGeology/geologyOfBritain/makeamap/makeamap.html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QcAhZ9e18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5min.com/Video/How-Salt-Affects-the-Body-516942844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hwtdGQMhVU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youtube.com/watch?v=3ackvRAzSEc&amp;feature=related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nsfordrocksaltmine.co.uk/video-clips/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videos.howstuffworks.com/discovery/35567-howstuffworks-show-episode-9-solution-mining-video.htm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jpeg"/><Relationship Id="rId4" Type="http://schemas.openxmlformats.org/officeDocument/2006/relationships/image" Target="../media/image41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blinkx.com/watch-video/salt-mines-cause-a-town-to-sink/68FANnuqRbBr7mzrZM38Ww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media.rsc.org/alchemy/videos/cs.wmv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p8sGKTINzA" TargetMode="External"/><Relationship Id="rId2" Type="http://schemas.openxmlformats.org/officeDocument/2006/relationships/hyperlink" Target="http://www.lenntech.com/history-water-treatment.ht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9z14l51ISwg&amp;feature=related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www.dailymail.co.uk/health/article-1023340/Chlorine-tap-water-nearly-doubles-risk-birth-defects.html" TargetMode="Externa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http://www.btinternet.com/~rob.martin1/full/ur.htm" TargetMode="Externa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hyperlink" Target="http://www.youtube.com/watch?v=euy3rv3bjI8" TargetMode="Externa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6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qb6yd4Anro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pmE_b90XTU" TargetMode="External"/><Relationship Id="rId2" Type="http://schemas.openxmlformats.org/officeDocument/2006/relationships/hyperlink" Target="http://www.insidermedicine.com/archives/HPV_Vaccine_Program_in_Alberta_PVC_Shower_Curtains_Contain_Toxins_Mercury_in_Dental_Fillings_2602.aspx" TargetMode="Externa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71.png"/><Relationship Id="rId4" Type="http://schemas.openxmlformats.org/officeDocument/2006/relationships/hyperlink" Target="http://www.besafenet.com/pvc/index.htm" TargetMode="Externa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planete-energies.com/en/energy-sources-/coal/the-formation-of-coal-56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C3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Revision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9347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hlinkClick r:id="rId2"/>
              </a:rPr>
              <a:t>Formation of limestone</a:t>
            </a:r>
            <a:r>
              <a:rPr lang="en-GB" smtClean="0"/>
              <a:t>.</a:t>
            </a:r>
          </a:p>
        </p:txBody>
      </p:sp>
      <p:pic>
        <p:nvPicPr>
          <p:cNvPr id="19459" name="Content Placeholder 3" descr="Karen_Carr_geologic_limestone_formation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43088"/>
            <a:ext cx="4038600" cy="4038600"/>
          </a:xfrm>
        </p:spPr>
      </p:pic>
      <p:sp>
        <p:nvSpPr>
          <p:cNvPr id="19460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GB" smtClean="0"/>
              <a:t>Limestone was formed below a shallow warm sea.</a:t>
            </a:r>
          </a:p>
          <a:p>
            <a:pPr eaLnBrk="1" hangingPunct="1"/>
            <a:r>
              <a:rPr lang="en-GB" smtClean="0"/>
              <a:t>At the time the sea was full of living things.</a:t>
            </a:r>
          </a:p>
          <a:p>
            <a:pPr eaLnBrk="1" hangingPunct="1"/>
            <a:r>
              <a:rPr lang="en-GB" smtClean="0"/>
              <a:t>As the animals died their shells and skeletons turned into sediment that then turned into limestone.</a:t>
            </a:r>
          </a:p>
        </p:txBody>
      </p:sp>
    </p:spTree>
    <p:extLst>
      <p:ext uri="{BB962C8B-B14F-4D97-AF65-F5344CB8AC3E}">
        <p14:creationId xmlns:p14="http://schemas.microsoft.com/office/powerpoint/2010/main" val="393255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hlinkClick r:id="rId2"/>
              </a:rPr>
              <a:t>Formation of salt.</a:t>
            </a:r>
            <a:endParaRPr lang="en-GB" smtClean="0"/>
          </a:p>
        </p:txBody>
      </p:sp>
      <p:pic>
        <p:nvPicPr>
          <p:cNvPr id="20483" name="Content Placeholder 4" descr="salt_marsh2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73238"/>
            <a:ext cx="4038600" cy="4248150"/>
          </a:xfrm>
        </p:spPr>
      </p:pic>
      <p:sp>
        <p:nvSpPr>
          <p:cNvPr id="2048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GB" smtClean="0"/>
              <a:t>Deposits of rock salt formed as the water in the </a:t>
            </a:r>
            <a:r>
              <a:rPr lang="en-GB" smtClean="0">
                <a:hlinkClick r:id="rId4"/>
              </a:rPr>
              <a:t>salt marsh </a:t>
            </a:r>
            <a:r>
              <a:rPr lang="en-GB" smtClean="0"/>
              <a:t>(opposite) </a:t>
            </a:r>
            <a:r>
              <a:rPr lang="en-GB" b="1" smtClean="0"/>
              <a:t>evaporated</a:t>
            </a:r>
            <a:r>
              <a:rPr lang="en-GB" smtClean="0"/>
              <a:t>.</a:t>
            </a:r>
          </a:p>
          <a:p>
            <a:pPr eaLnBrk="1" hangingPunct="1"/>
            <a:r>
              <a:rPr lang="en-GB" smtClean="0">
                <a:hlinkClick r:id="rId5"/>
              </a:rPr>
              <a:t>Evaporating Mediterranean Se</a:t>
            </a:r>
            <a:r>
              <a:rPr lang="en-GB" smtClean="0"/>
              <a:t>a</a:t>
            </a:r>
          </a:p>
          <a:p>
            <a:pPr eaLnBrk="1" hangingPunct="1">
              <a:buFont typeface="Arial" charset="0"/>
              <a:buNone/>
            </a:pPr>
            <a:endParaRPr lang="en-GB" smtClean="0"/>
          </a:p>
          <a:p>
            <a:pPr eaLnBrk="1" hangingPunct="1"/>
            <a:r>
              <a:rPr lang="en-GB" smtClean="0"/>
              <a:t>How could this be demonstrated in the classroom?</a:t>
            </a:r>
          </a:p>
        </p:txBody>
      </p:sp>
    </p:spTree>
    <p:extLst>
      <p:ext uri="{BB962C8B-B14F-4D97-AF65-F5344CB8AC3E}">
        <p14:creationId xmlns:p14="http://schemas.microsoft.com/office/powerpoint/2010/main" val="36393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Raw materials for the chemical industry.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Chemical industries grow up where resources are available locally, </a:t>
            </a:r>
            <a:r>
              <a:rPr lang="en-GB" sz="3600" b="1" dirty="0" err="1" smtClean="0"/>
              <a:t>eg</a:t>
            </a:r>
            <a:r>
              <a:rPr lang="en-GB" sz="3600" b="1" dirty="0" smtClean="0"/>
              <a:t> salt, limestone and coal.</a:t>
            </a:r>
          </a:p>
          <a:p>
            <a:pPr marL="0" indent="0">
              <a:buNone/>
            </a:pPr>
            <a:endParaRPr lang="en-GB" sz="3600" dirty="0" smtClean="0"/>
          </a:p>
        </p:txBody>
      </p:sp>
      <p:pic>
        <p:nvPicPr>
          <p:cNvPr id="21508" name="Content Placeholder 4" descr="untitled.bmp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700213"/>
            <a:ext cx="3671888" cy="4752975"/>
          </a:xfrm>
        </p:spPr>
      </p:pic>
    </p:spTree>
    <p:extLst>
      <p:ext uri="{BB962C8B-B14F-4D97-AF65-F5344CB8AC3E}">
        <p14:creationId xmlns:p14="http://schemas.microsoft.com/office/powerpoint/2010/main" val="371685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Clues in the rock.</a:t>
            </a:r>
          </a:p>
        </p:txBody>
      </p:sp>
      <p:sp>
        <p:nvSpPr>
          <p:cNvPr id="921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Geologists use the following evidence to predict the conditions under which the rock was formed;</a:t>
            </a:r>
          </a:p>
          <a:p>
            <a:pPr eaLnBrk="1" hangingPunct="1"/>
            <a:r>
              <a:rPr lang="en-GB" smtClean="0"/>
              <a:t>A) Fossils.</a:t>
            </a:r>
          </a:p>
          <a:p>
            <a:pPr eaLnBrk="1" hangingPunct="1"/>
            <a:r>
              <a:rPr lang="en-GB" smtClean="0"/>
              <a:t>B) Shapes of water borne grains and air blown grains.</a:t>
            </a:r>
          </a:p>
          <a:p>
            <a:pPr eaLnBrk="1" hangingPunct="1"/>
            <a:r>
              <a:rPr lang="en-GB" smtClean="0"/>
              <a:t>C) Presence of shell fragments.</a:t>
            </a:r>
          </a:p>
          <a:p>
            <a:pPr eaLnBrk="1" hangingPunct="1"/>
            <a:r>
              <a:rPr lang="en-GB" smtClean="0"/>
              <a:t>D) Ripples from sea or river bottom.</a:t>
            </a:r>
          </a:p>
        </p:txBody>
      </p:sp>
    </p:spTree>
    <p:extLst>
      <p:ext uri="{BB962C8B-B14F-4D97-AF65-F5344CB8AC3E}">
        <p14:creationId xmlns:p14="http://schemas.microsoft.com/office/powerpoint/2010/main" val="292476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Comparing grains of rock.</a:t>
            </a:r>
          </a:p>
        </p:txBody>
      </p:sp>
      <p:pic>
        <p:nvPicPr>
          <p:cNvPr id="11267" name="Content Placeholder 4" descr="SXR103_1_008i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700213"/>
            <a:ext cx="3313112" cy="4465637"/>
          </a:xfrm>
        </p:spPr>
      </p:pic>
      <p:sp>
        <p:nvSpPr>
          <p:cNvPr id="1126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Which grains of rock are air blown and which are water borne (carried by water)?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A – water borne.</a:t>
            </a:r>
          </a:p>
          <a:p>
            <a:pPr eaLnBrk="1" hangingPunct="1"/>
            <a:r>
              <a:rPr lang="en-GB" smtClean="0"/>
              <a:t>B – air blown.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Can you explain why? </a:t>
            </a:r>
          </a:p>
        </p:txBody>
      </p:sp>
    </p:spTree>
    <p:extLst>
      <p:ext uri="{BB962C8B-B14F-4D97-AF65-F5344CB8AC3E}">
        <p14:creationId xmlns:p14="http://schemas.microsoft.com/office/powerpoint/2010/main" val="32708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Clues in the rock – sorting grain sizes.</a:t>
            </a:r>
          </a:p>
        </p:txBody>
      </p:sp>
      <p:pic>
        <p:nvPicPr>
          <p:cNvPr id="12291" name="Content Placeholder 5" descr="SXR103_1_009i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600200"/>
            <a:ext cx="2520950" cy="4781550"/>
          </a:xfrm>
        </p:spPr>
      </p:pic>
      <p:sp>
        <p:nvSpPr>
          <p:cNvPr id="12292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Which grains were deposited very quickly – for example during a storm?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A.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Which grains were deposited over a period of time by wind action in deserts or wave action on beaches?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32068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Shell fragments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GB" smtClean="0"/>
              <a:t>If you found a rock with shell fragments in it what would you say about the rock?</a:t>
            </a:r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Rocks have been found on Mount Everest with shells in them, what does this suggest?</a:t>
            </a:r>
          </a:p>
        </p:txBody>
      </p:sp>
      <p:pic>
        <p:nvPicPr>
          <p:cNvPr id="5" name="Content Placeholder 4" descr="shell fragment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700213"/>
            <a:ext cx="4038600" cy="3816350"/>
          </a:xfrm>
        </p:spPr>
      </p:pic>
    </p:spTree>
    <p:extLst>
      <p:ext uri="{BB962C8B-B14F-4D97-AF65-F5344CB8AC3E}">
        <p14:creationId xmlns:p14="http://schemas.microsoft.com/office/powerpoint/2010/main" val="396262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hlinkClick r:id="rId2"/>
              </a:rPr>
              <a:t>Mountain building</a:t>
            </a:r>
            <a:r>
              <a:rPr lang="en-GB" smtClean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initial mountain building process started about seventy million years ago (or the Upper Cretaceous period) when the two land masses (or plates) began to collide with each other.</a:t>
            </a:r>
            <a:endParaRPr lang="en-GB" smtClean="0"/>
          </a:p>
        </p:txBody>
      </p:sp>
      <p:pic>
        <p:nvPicPr>
          <p:cNvPr id="5" name="Content Placeholder 4" descr="Mount-Everest-1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700213"/>
            <a:ext cx="4171950" cy="4537075"/>
          </a:xfrm>
        </p:spPr>
      </p:pic>
    </p:spTree>
    <p:extLst>
      <p:ext uri="{BB962C8B-B14F-4D97-AF65-F5344CB8AC3E}">
        <p14:creationId xmlns:p14="http://schemas.microsoft.com/office/powerpoint/2010/main" val="117298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How was this fossil formed?</a:t>
            </a:r>
          </a:p>
        </p:txBody>
      </p:sp>
      <p:pic>
        <p:nvPicPr>
          <p:cNvPr id="5" name="Content Placeholder 4" descr="ripple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600200"/>
            <a:ext cx="3671887" cy="4525963"/>
          </a:xfrm>
        </p:spPr>
      </p:pic>
      <p:pic>
        <p:nvPicPr>
          <p:cNvPr id="6" name="Content Placeholder 5" descr="5449422234_8fa8fa5c54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628775"/>
            <a:ext cx="3744913" cy="4392613"/>
          </a:xfr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76375" y="6237288"/>
            <a:ext cx="6551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>
                <a:latin typeface="Calibri" pitchFamily="34" charset="0"/>
              </a:rPr>
              <a:t>    Ripples from sea or river bottom </a:t>
            </a:r>
          </a:p>
        </p:txBody>
      </p:sp>
    </p:spTree>
    <p:extLst>
      <p:ext uri="{BB962C8B-B14F-4D97-AF65-F5344CB8AC3E}">
        <p14:creationId xmlns:p14="http://schemas.microsoft.com/office/powerpoint/2010/main" val="141453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Why is salt used?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GB" sz="3200" smtClean="0"/>
              <a:t>Salt has two major uses:</a:t>
            </a:r>
          </a:p>
          <a:p>
            <a:pPr eaLnBrk="1" hangingPunct="1"/>
            <a:r>
              <a:rPr lang="en-GB" sz="3200" smtClean="0"/>
              <a:t>1. To flavour foods.</a:t>
            </a:r>
          </a:p>
          <a:p>
            <a:pPr eaLnBrk="1" hangingPunct="1"/>
            <a:r>
              <a:rPr lang="en-GB" sz="3200" smtClean="0"/>
              <a:t>2. To preserve foods.</a:t>
            </a:r>
          </a:p>
        </p:txBody>
      </p:sp>
      <p:pic>
        <p:nvPicPr>
          <p:cNvPr id="5124" name="Content Placeholder 4" descr="saltfish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51088"/>
            <a:ext cx="4038600" cy="3024187"/>
          </a:xfrm>
        </p:spPr>
      </p:pic>
      <p:pic>
        <p:nvPicPr>
          <p:cNvPr id="5125" name="Picture 2" descr="http://www.britishcornershop.co.uk/images/thumbs/CT00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898900"/>
            <a:ext cx="22320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03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hlinkClick r:id="rId2"/>
              </a:rPr>
              <a:t>Geological map </a:t>
            </a:r>
            <a:r>
              <a:rPr lang="en-GB" smtClean="0"/>
              <a:t>of Britain.</a:t>
            </a:r>
          </a:p>
        </p:txBody>
      </p:sp>
      <p:pic>
        <p:nvPicPr>
          <p:cNvPr id="8195" name="Content Placeholder 3" descr="untitled.bmp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484313"/>
            <a:ext cx="3529012" cy="4537075"/>
          </a:xfrm>
        </p:spPr>
      </p:pic>
      <p:sp>
        <p:nvSpPr>
          <p:cNvPr id="8196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Geologists explain most of the history of the surface of the Earth in terms of processes that can be seen today. </a:t>
            </a:r>
          </a:p>
        </p:txBody>
      </p:sp>
    </p:spTree>
    <p:extLst>
      <p:ext uri="{BB962C8B-B14F-4D97-AF65-F5344CB8AC3E}">
        <p14:creationId xmlns:p14="http://schemas.microsoft.com/office/powerpoint/2010/main" val="6072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</a:t>
            </a:r>
            <a:r>
              <a:rPr lang="en-GB" smtClean="0">
                <a:hlinkClick r:id="rId3"/>
              </a:rPr>
              <a:t>role of salt </a:t>
            </a:r>
            <a:r>
              <a:rPr lang="en-GB" smtClean="0"/>
              <a:t>in our body.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Salt is involved in regulating the water content (fluid balance) of the body.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sodium ion itself is used for electrical signaling in the nervous system.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This is why we naturally seek out salty-tasting food. </a:t>
            </a:r>
            <a:endParaRPr lang="en-GB" dirty="0" smtClean="0"/>
          </a:p>
        </p:txBody>
      </p:sp>
      <p:pic>
        <p:nvPicPr>
          <p:cNvPr id="6148" name="Content Placeholder 4" descr="nervous system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97450" y="1639888"/>
            <a:ext cx="3340100" cy="4445000"/>
          </a:xfrm>
        </p:spPr>
      </p:pic>
    </p:spTree>
    <p:extLst>
      <p:ext uri="{BB962C8B-B14F-4D97-AF65-F5344CB8AC3E}">
        <p14:creationId xmlns:p14="http://schemas.microsoft.com/office/powerpoint/2010/main" val="414783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hlinkClick r:id="rId2"/>
              </a:rPr>
              <a:t>Too much salt</a:t>
            </a:r>
            <a:r>
              <a:rPr lang="en-GB" smtClean="0"/>
              <a:t>.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UK government agencies say that eating too much salt can </a:t>
            </a:r>
            <a:r>
              <a:rPr lang="en-GB" b="1" smtClean="0"/>
              <a:t>raise</a:t>
            </a:r>
            <a:r>
              <a:rPr lang="en-GB" smtClean="0"/>
              <a:t> people’s </a:t>
            </a:r>
            <a:r>
              <a:rPr lang="en-GB" b="1" smtClean="0"/>
              <a:t>blood pressure.</a:t>
            </a:r>
          </a:p>
          <a:p>
            <a:pPr eaLnBrk="1" hangingPunct="1"/>
            <a:r>
              <a:rPr lang="en-GB" smtClean="0"/>
              <a:t>This can </a:t>
            </a:r>
            <a:r>
              <a:rPr lang="en-GB" b="1" smtClean="0"/>
              <a:t>increase</a:t>
            </a:r>
            <a:r>
              <a:rPr lang="en-GB" smtClean="0"/>
              <a:t> the </a:t>
            </a:r>
            <a:r>
              <a:rPr lang="en-GB" b="1" smtClean="0"/>
              <a:t>risk</a:t>
            </a:r>
            <a:r>
              <a:rPr lang="en-GB" smtClean="0"/>
              <a:t> of developing </a:t>
            </a:r>
            <a:r>
              <a:rPr lang="en-GB" b="1" smtClean="0"/>
              <a:t>heart disease</a:t>
            </a:r>
            <a:r>
              <a:rPr lang="en-GB" smtClean="0"/>
              <a:t> or having a </a:t>
            </a:r>
            <a:r>
              <a:rPr lang="en-GB" b="1" smtClean="0"/>
              <a:t>stroke</a:t>
            </a:r>
            <a:r>
              <a:rPr lang="en-GB" smtClean="0"/>
              <a:t>.</a:t>
            </a:r>
          </a:p>
        </p:txBody>
      </p:sp>
      <p:pic>
        <p:nvPicPr>
          <p:cNvPr id="7172" name="Content Placeholder 5" descr="blood-pressure.gi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196975"/>
            <a:ext cx="3267075" cy="2362200"/>
          </a:xfrm>
        </p:spPr>
      </p:pic>
      <p:pic>
        <p:nvPicPr>
          <p:cNvPr id="7173" name="Picture 2" descr="http://news.bbc.co.uk/furniture/in_depth/health/2000/heart_disease/stroke_diagram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716338"/>
            <a:ext cx="388778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78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What are the main sources of salt in our diet?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GB" sz="3200" smtClean="0"/>
              <a:t>Cereal products – bread, biscuits and cakes.</a:t>
            </a:r>
          </a:p>
          <a:p>
            <a:pPr eaLnBrk="1" hangingPunct="1"/>
            <a:r>
              <a:rPr lang="en-GB" sz="3200" smtClean="0"/>
              <a:t>Processed meat and fish products.</a:t>
            </a:r>
          </a:p>
          <a:p>
            <a:pPr eaLnBrk="1" hangingPunct="1"/>
            <a:r>
              <a:rPr lang="en-GB" sz="3200" smtClean="0"/>
              <a:t>Some dairy products – cheese.</a:t>
            </a:r>
          </a:p>
          <a:p>
            <a:pPr eaLnBrk="1" hangingPunct="1">
              <a:buFont typeface="Arial" charset="0"/>
              <a:buNone/>
            </a:pPr>
            <a:endParaRPr lang="en-GB" sz="3200" smtClean="0"/>
          </a:p>
        </p:txBody>
      </p:sp>
      <p:pic>
        <p:nvPicPr>
          <p:cNvPr id="8196" name="Content Placeholder 4" descr="biscuit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628775"/>
            <a:ext cx="2232025" cy="1944688"/>
          </a:xfrm>
        </p:spPr>
      </p:pic>
      <p:pic>
        <p:nvPicPr>
          <p:cNvPr id="8197" name="Picture 5" descr="http://www.sixwise.com/images/articles/2005/10/19/meatsPROCESS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844675"/>
            <a:ext cx="17526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 descr="http://kristinscarfone.files.wordpress.com/2011/01/but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716338"/>
            <a:ext cx="2592387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5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Where does the salt come from?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Fact:</a:t>
            </a:r>
          </a:p>
          <a:p>
            <a:pPr eaLnBrk="1" hangingPunct="1"/>
            <a:r>
              <a:rPr lang="en-GB" smtClean="0"/>
              <a:t>On average 75% of the salt we eat is already in the food, the other 25% is either added at the table or during cooking.</a:t>
            </a:r>
          </a:p>
          <a:p>
            <a:pPr eaLnBrk="1" hangingPunct="1"/>
            <a:r>
              <a:rPr lang="en-GB" smtClean="0"/>
              <a:t>How do we know how much salt is in our food?</a:t>
            </a:r>
          </a:p>
          <a:p>
            <a:pPr eaLnBrk="1" hangingPunct="1"/>
            <a:r>
              <a:rPr lang="en-GB" smtClean="0"/>
              <a:t>Check the food label.</a:t>
            </a:r>
          </a:p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8856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Understanding food labels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Look at the food labels opposite.</a:t>
            </a:r>
          </a:p>
          <a:p>
            <a:pPr eaLnBrk="1" hangingPunct="1"/>
            <a:r>
              <a:rPr lang="en-GB" smtClean="0"/>
              <a:t>1. Why is this known as the traffic light system of food labelling?</a:t>
            </a:r>
          </a:p>
          <a:p>
            <a:pPr eaLnBrk="1" hangingPunct="1"/>
            <a:r>
              <a:rPr lang="en-GB" smtClean="0"/>
              <a:t>2. What is good about the label?</a:t>
            </a:r>
          </a:p>
          <a:p>
            <a:pPr eaLnBrk="1" hangingPunct="1"/>
            <a:r>
              <a:rPr lang="en-GB" smtClean="0"/>
              <a:t>3. What could be improved?</a:t>
            </a:r>
          </a:p>
        </p:txBody>
      </p:sp>
      <p:pic>
        <p:nvPicPr>
          <p:cNvPr id="10244" name="Content Placeholder 4" descr="traffic light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4100" y="1957388"/>
            <a:ext cx="3606800" cy="3810000"/>
          </a:xfrm>
        </p:spPr>
      </p:pic>
    </p:spTree>
    <p:extLst>
      <p:ext uri="{BB962C8B-B14F-4D97-AF65-F5344CB8AC3E}">
        <p14:creationId xmlns:p14="http://schemas.microsoft.com/office/powerpoint/2010/main" val="65586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Understanding food labels.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GB" sz="3200" smtClean="0"/>
              <a:t>What amount of salt is there in one serving?</a:t>
            </a:r>
          </a:p>
          <a:p>
            <a:pPr eaLnBrk="1" hangingPunct="1"/>
            <a:r>
              <a:rPr lang="en-GB" sz="3200" smtClean="0"/>
              <a:t>How much is that in terms of recommended daily intake?</a:t>
            </a:r>
          </a:p>
          <a:p>
            <a:pPr eaLnBrk="1" hangingPunct="1"/>
            <a:r>
              <a:rPr lang="en-GB" sz="3200" smtClean="0"/>
              <a:t>How does this label compare with the previous label?</a:t>
            </a:r>
          </a:p>
        </p:txBody>
      </p:sp>
      <p:pic>
        <p:nvPicPr>
          <p:cNvPr id="11268" name="Content Placeholder 4" descr="murgh_tikka_masala_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28775"/>
            <a:ext cx="4038600" cy="4321175"/>
          </a:xfrm>
        </p:spPr>
      </p:pic>
    </p:spTree>
    <p:extLst>
      <p:ext uri="{BB962C8B-B14F-4D97-AF65-F5344CB8AC3E}">
        <p14:creationId xmlns:p14="http://schemas.microsoft.com/office/powerpoint/2010/main" val="426817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How would you rate this label?</a:t>
            </a:r>
          </a:p>
        </p:txBody>
      </p:sp>
      <p:pic>
        <p:nvPicPr>
          <p:cNvPr id="12291" name="Content Placeholder 4" descr="GDA_label2_apr2007_300x32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557338"/>
            <a:ext cx="5545137" cy="4895850"/>
          </a:xfrm>
        </p:spPr>
      </p:pic>
    </p:spTree>
    <p:extLst>
      <p:ext uri="{BB962C8B-B14F-4D97-AF65-F5344CB8AC3E}">
        <p14:creationId xmlns:p14="http://schemas.microsoft.com/office/powerpoint/2010/main" val="423972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mtClean="0"/>
              <a:t>What role do these two Government departments play?</a:t>
            </a:r>
          </a:p>
        </p:txBody>
      </p:sp>
      <p:pic>
        <p:nvPicPr>
          <p:cNvPr id="13315" name="Content Placeholder 7" descr="dhlogo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2349500"/>
            <a:ext cx="3816350" cy="2951163"/>
          </a:xfrm>
        </p:spPr>
      </p:pic>
      <p:pic>
        <p:nvPicPr>
          <p:cNvPr id="13316" name="Content Placeholder 6" descr="defra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160588"/>
            <a:ext cx="4038600" cy="3405187"/>
          </a:xfrm>
        </p:spPr>
      </p:pic>
    </p:spTree>
    <p:extLst>
      <p:ext uri="{BB962C8B-B14F-4D97-AF65-F5344CB8AC3E}">
        <p14:creationId xmlns:p14="http://schemas.microsoft.com/office/powerpoint/2010/main" val="37540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mtClean="0"/>
              <a:t>What role do these two Government departments play?</a:t>
            </a:r>
          </a:p>
        </p:txBody>
      </p:sp>
      <p:sp>
        <p:nvSpPr>
          <p:cNvPr id="14339" name="Text Placeholder 4"/>
          <p:cNvSpPr>
            <a:spLocks noGrp="1"/>
          </p:cNvSpPr>
          <p:nvPr>
            <p:ph type="body" idx="1"/>
          </p:nvPr>
        </p:nvSpPr>
        <p:spPr>
          <a:xfrm>
            <a:off x="468313" y="1700213"/>
            <a:ext cx="4040187" cy="146208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sz="3200" b="0" smtClean="0"/>
              <a:t>Advising the public in relation to the effect of food on health</a:t>
            </a:r>
          </a:p>
        </p:txBody>
      </p:sp>
      <p:pic>
        <p:nvPicPr>
          <p:cNvPr id="14340" name="Content Placeholder 7" descr="dhlogo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3284538"/>
            <a:ext cx="3455987" cy="2952750"/>
          </a:xfrm>
        </p:spPr>
      </p:pic>
      <p:sp>
        <p:nvSpPr>
          <p:cNvPr id="14341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700213"/>
            <a:ext cx="4041775" cy="14414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sz="3200" b="0" smtClean="0"/>
              <a:t>Carrying out risk assessments in relation to chemicals in food.</a:t>
            </a:r>
          </a:p>
        </p:txBody>
      </p:sp>
      <p:pic>
        <p:nvPicPr>
          <p:cNvPr id="14342" name="Content Placeholder 6" descr="defra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3357563"/>
            <a:ext cx="4041775" cy="3167062"/>
          </a:xfrm>
        </p:spPr>
      </p:pic>
    </p:spTree>
    <p:extLst>
      <p:ext uri="{BB962C8B-B14F-4D97-AF65-F5344CB8AC3E}">
        <p14:creationId xmlns:p14="http://schemas.microsoft.com/office/powerpoint/2010/main" val="41725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434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y-GB" smtClean="0"/>
              <a:t>Brine.</a:t>
            </a:r>
            <a:endParaRPr 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cy-GB" smtClean="0"/>
              <a:t>Brine is concentrated sodium chloride solution.</a:t>
            </a:r>
          </a:p>
          <a:p>
            <a:pPr eaLnBrk="1" hangingPunct="1"/>
            <a:endParaRPr lang="cy-GB" smtClean="0"/>
          </a:p>
          <a:p>
            <a:pPr eaLnBrk="1" hangingPunct="1"/>
            <a:r>
              <a:rPr lang="cy-GB" smtClean="0"/>
              <a:t>Where does all the salt come from?</a:t>
            </a:r>
          </a:p>
          <a:p>
            <a:pPr eaLnBrk="1" hangingPunct="1"/>
            <a:endParaRPr lang="cy-GB" smtClean="0"/>
          </a:p>
          <a:p>
            <a:pPr eaLnBrk="1" hangingPunct="1"/>
            <a:endParaRPr lang="cy-GB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5" name="Content Placeholder 4" descr="Paul-Evans-Sea-Sparkle-107625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1196975"/>
            <a:ext cx="3276600" cy="2690813"/>
          </a:xfrm>
        </p:spPr>
      </p:pic>
      <p:pic>
        <p:nvPicPr>
          <p:cNvPr id="27653" name="Picture 5" descr="http://3.bp.blogspot.com/_CAe4xqG2hCU/S_tEJjXnJEI/AAAAAAAABto/_HoHAy-BaRQ/s1600/SaltM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076700"/>
            <a:ext cx="4151312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812088" y="4292600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Sea.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55650" y="5949950"/>
            <a:ext cx="21605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Underground salt</a:t>
            </a:r>
          </a:p>
          <a:p>
            <a:pPr eaLnBrk="1" hangingPunct="1"/>
            <a:r>
              <a:rPr lang="en-GB"/>
              <a:t>deposits.</a:t>
            </a:r>
          </a:p>
        </p:txBody>
      </p:sp>
    </p:spTree>
    <p:extLst>
      <p:ext uri="{BB962C8B-B14F-4D97-AF65-F5344CB8AC3E}">
        <p14:creationId xmlns:p14="http://schemas.microsoft.com/office/powerpoint/2010/main" val="266827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rock hard question!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Why are there so many different types of rock in Britain?</a:t>
            </a:r>
          </a:p>
          <a:p>
            <a:r>
              <a:rPr lang="en-GB" dirty="0" smtClean="0"/>
              <a:t>Impact of plate movement.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The movement of the plates means that Britain has experienced different climates during its long history.</a:t>
            </a:r>
          </a:p>
          <a:p>
            <a:endParaRPr lang="en-GB" dirty="0" smtClean="0"/>
          </a:p>
        </p:txBody>
      </p:sp>
      <p:pic>
        <p:nvPicPr>
          <p:cNvPr id="9220" name="Content Placeholder 4" descr="map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484313"/>
            <a:ext cx="3240087" cy="4752975"/>
          </a:xfrm>
        </p:spPr>
      </p:pic>
    </p:spTree>
    <p:extLst>
      <p:ext uri="{BB962C8B-B14F-4D97-AF65-F5344CB8AC3E}">
        <p14:creationId xmlns:p14="http://schemas.microsoft.com/office/powerpoint/2010/main" val="116964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Which salt would you eat?</a:t>
            </a:r>
          </a:p>
        </p:txBody>
      </p:sp>
      <p:sp>
        <p:nvSpPr>
          <p:cNvPr id="30723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 eaLnBrk="1" hangingPunct="1"/>
            <a:r>
              <a:rPr lang="en-GB" sz="3600" smtClean="0"/>
              <a:t>Sea - salt</a:t>
            </a:r>
          </a:p>
        </p:txBody>
      </p:sp>
      <p:pic>
        <p:nvPicPr>
          <p:cNvPr id="30724" name="Content Placeholder 4" descr="Israeli%20Dead%20Sea%20Salt%20Harvesting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349500"/>
            <a:ext cx="4040187" cy="3341688"/>
          </a:xfrm>
        </p:spPr>
      </p:pic>
      <p:sp>
        <p:nvSpPr>
          <p:cNvPr id="30725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 algn="ctr" eaLnBrk="1" hangingPunct="1"/>
            <a:r>
              <a:rPr lang="en-GB" sz="3600" smtClean="0"/>
              <a:t>Rock salt</a:t>
            </a:r>
          </a:p>
        </p:txBody>
      </p:sp>
      <p:pic>
        <p:nvPicPr>
          <p:cNvPr id="30726" name="Content Placeholder 8" descr="Rock_salt_Poland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2349500"/>
            <a:ext cx="4041775" cy="3316288"/>
          </a:xfrm>
        </p:spPr>
      </p:pic>
      <p:sp>
        <p:nvSpPr>
          <p:cNvPr id="30727" name="TextBox 9"/>
          <p:cNvSpPr txBox="1">
            <a:spLocks noChangeArrowheads="1"/>
          </p:cNvSpPr>
          <p:nvPr/>
        </p:nvSpPr>
        <p:spPr bwMode="auto">
          <a:xfrm>
            <a:off x="971550" y="5949950"/>
            <a:ext cx="7358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200"/>
              <a:t>What use can you think of for rock salt?</a:t>
            </a:r>
          </a:p>
        </p:txBody>
      </p:sp>
    </p:spTree>
    <p:extLst>
      <p:ext uri="{BB962C8B-B14F-4D97-AF65-F5344CB8AC3E}">
        <p14:creationId xmlns:p14="http://schemas.microsoft.com/office/powerpoint/2010/main" val="124297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  <p:bldP spid="30725" grpId="0" build="p"/>
      <p:bldP spid="307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Road Gritting</a:t>
            </a:r>
          </a:p>
        </p:txBody>
      </p:sp>
      <p:pic>
        <p:nvPicPr>
          <p:cNvPr id="31747" name="Content Placeholder 8" descr="gritt-clar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412875"/>
            <a:ext cx="6553200" cy="4608513"/>
          </a:xfrm>
        </p:spPr>
      </p:pic>
    </p:spTree>
    <p:extLst>
      <p:ext uri="{BB962C8B-B14F-4D97-AF65-F5344CB8AC3E}">
        <p14:creationId xmlns:p14="http://schemas.microsoft.com/office/powerpoint/2010/main" val="289063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Large-scale extraction of salt.</a:t>
            </a:r>
          </a:p>
        </p:txBody>
      </p:sp>
      <p:pic>
        <p:nvPicPr>
          <p:cNvPr id="33795" name="Content Placeholder 3" descr="large scale salt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44675"/>
            <a:ext cx="4038600" cy="3532188"/>
          </a:xfrm>
        </p:spPr>
      </p:pic>
      <p:sp>
        <p:nvSpPr>
          <p:cNvPr id="33796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97450"/>
          </a:xfrm>
        </p:spPr>
        <p:txBody>
          <a:bodyPr/>
          <a:lstStyle/>
          <a:p>
            <a:r>
              <a:rPr lang="en-GB" smtClean="0"/>
              <a:t>Task:</a:t>
            </a:r>
          </a:p>
          <a:p>
            <a:r>
              <a:rPr lang="en-GB" smtClean="0"/>
              <a:t>Watch the following clips and answer these 2 questions.</a:t>
            </a:r>
          </a:p>
          <a:p>
            <a:pPr>
              <a:buFont typeface="Arial" charset="0"/>
              <a:buNone/>
            </a:pPr>
            <a:r>
              <a:rPr lang="en-GB" smtClean="0"/>
              <a:t>1. Where would this take place? </a:t>
            </a:r>
          </a:p>
          <a:p>
            <a:pPr>
              <a:buFont typeface="Arial" charset="0"/>
              <a:buNone/>
            </a:pPr>
            <a:r>
              <a:rPr lang="en-GB" smtClean="0"/>
              <a:t>2. What must the climate be like?</a:t>
            </a:r>
          </a:p>
          <a:p>
            <a:pPr>
              <a:buFont typeface="Arial" charset="0"/>
              <a:buNone/>
            </a:pPr>
            <a:r>
              <a:rPr lang="en-GB" smtClean="0">
                <a:hlinkClick r:id="rId3"/>
              </a:rPr>
              <a:t>Clip 1</a:t>
            </a:r>
            <a:endParaRPr lang="en-GB" smtClean="0"/>
          </a:p>
          <a:p>
            <a:pPr>
              <a:buFont typeface="Arial" charset="0"/>
              <a:buNone/>
            </a:pPr>
            <a:r>
              <a:rPr lang="en-GB" smtClean="0">
                <a:hlinkClick r:id="rId4"/>
              </a:rPr>
              <a:t>Clip 2</a:t>
            </a:r>
            <a:endParaRPr lang="en-GB" smtClean="0"/>
          </a:p>
          <a:p>
            <a:pPr>
              <a:buFont typeface="Arial" charset="0"/>
              <a:buNone/>
            </a:pPr>
            <a:endParaRPr lang="en-GB" smtClean="0"/>
          </a:p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12154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salt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68413"/>
            <a:ext cx="8105775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y-GB" smtClean="0">
                <a:hlinkClick r:id="rId3"/>
              </a:rPr>
              <a:t>Rock salt mining</a:t>
            </a:r>
            <a:r>
              <a:rPr lang="cy-GB" smtClean="0"/>
              <a:t>.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444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cy-GB" smtClean="0">
                <a:hlinkClick r:id="rId2"/>
              </a:rPr>
              <a:t>Solution mining </a:t>
            </a:r>
            <a:r>
              <a:rPr lang="cy-GB" smtClean="0"/>
              <a:t>of salt </a:t>
            </a:r>
            <a:endParaRPr lang="en-US" smtClean="0"/>
          </a:p>
        </p:txBody>
      </p:sp>
      <p:sp>
        <p:nvSpPr>
          <p:cNvPr id="35843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sp>
        <p:nvSpPr>
          <p:cNvPr id="35844" name="Rectangle 6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en-US" sz="2400" smtClean="0"/>
          </a:p>
        </p:txBody>
      </p:sp>
      <p:sp>
        <p:nvSpPr>
          <p:cNvPr id="35845" name="Rectangle 7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en-US" sz="2400" smtClean="0"/>
          </a:p>
        </p:txBody>
      </p:sp>
      <p:pic>
        <p:nvPicPr>
          <p:cNvPr id="35846" name="Picture 9" descr="SolutionMi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395922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1" descr="Solution%20mini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413"/>
            <a:ext cx="417195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15" descr="wellhead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789363"/>
            <a:ext cx="3744913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9" name="Text Box 16"/>
          <p:cNvSpPr txBox="1">
            <a:spLocks noChangeArrowheads="1"/>
          </p:cNvSpPr>
          <p:nvPr/>
        </p:nvSpPr>
        <p:spPr bwMode="auto">
          <a:xfrm>
            <a:off x="4787900" y="6237288"/>
            <a:ext cx="3640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y-GB" sz="2400">
                <a:latin typeface="Comic Sans MS" pitchFamily="66" charset="0"/>
              </a:rPr>
              <a:t>Solution mining wellhead</a:t>
            </a:r>
            <a:endParaRPr lang="en-US" sz="24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58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y-GB" smtClean="0">
                <a:hlinkClick r:id="rId2"/>
              </a:rPr>
              <a:t>Mining subsidence</a:t>
            </a:r>
            <a:endParaRPr lang="en-US" smtClean="0"/>
          </a:p>
        </p:txBody>
      </p:sp>
      <p:sp>
        <p:nvSpPr>
          <p:cNvPr id="36867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sp>
        <p:nvSpPr>
          <p:cNvPr id="36868" name="Rectangle 6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en-US" sz="2400" smtClean="0"/>
          </a:p>
        </p:txBody>
      </p:sp>
      <p:sp>
        <p:nvSpPr>
          <p:cNvPr id="36869" name="Rectangle 7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en-US" sz="2400" smtClean="0"/>
          </a:p>
        </p:txBody>
      </p:sp>
      <p:pic>
        <p:nvPicPr>
          <p:cNvPr id="36870" name="Picture 9" descr="djh_caved_m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976688"/>
            <a:ext cx="3995737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1" descr="Subsidence1678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4249738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13" descr="clip_image0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484313"/>
            <a:ext cx="3887788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52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Electrolysis.</a:t>
            </a:r>
          </a:p>
        </p:txBody>
      </p:sp>
      <p:sp>
        <p:nvSpPr>
          <p:cNvPr id="37891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200" smtClean="0"/>
              <a:t>Electrolysis simply means – splitting up by electricity.</a:t>
            </a:r>
          </a:p>
          <a:p>
            <a:r>
              <a:rPr lang="en-GB" sz="3200" smtClean="0"/>
              <a:t>Brine – concentrated salt solution – can be split up by passing an electric current through the solution.</a:t>
            </a:r>
          </a:p>
          <a:p>
            <a:r>
              <a:rPr lang="en-GB" sz="3200" smtClean="0"/>
              <a:t>What 4 elements are present in brine?</a:t>
            </a:r>
          </a:p>
          <a:p>
            <a:endParaRPr lang="en-GB" sz="3200" smtClean="0"/>
          </a:p>
        </p:txBody>
      </p:sp>
      <p:pic>
        <p:nvPicPr>
          <p:cNvPr id="37892" name="Content Placeholder 8" descr="52_substances_from_salt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484313"/>
            <a:ext cx="4038600" cy="4321175"/>
          </a:xfrm>
        </p:spPr>
      </p:pic>
    </p:spTree>
    <p:extLst>
      <p:ext uri="{BB962C8B-B14F-4D97-AF65-F5344CB8AC3E}">
        <p14:creationId xmlns:p14="http://schemas.microsoft.com/office/powerpoint/2010/main" val="347645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Brine – salt solution.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3600" smtClean="0"/>
              <a:t>The 4 elements are;</a:t>
            </a:r>
          </a:p>
          <a:p>
            <a:r>
              <a:rPr lang="en-GB" sz="3600" smtClean="0"/>
              <a:t>Sodium  Na</a:t>
            </a:r>
          </a:p>
          <a:p>
            <a:r>
              <a:rPr lang="en-GB" sz="3600" smtClean="0"/>
              <a:t>Chlorine  Cl</a:t>
            </a:r>
          </a:p>
          <a:p>
            <a:r>
              <a:rPr lang="en-GB" sz="3600" smtClean="0"/>
              <a:t>Hydrogen  H</a:t>
            </a:r>
          </a:p>
          <a:p>
            <a:r>
              <a:rPr lang="en-GB" sz="3600" smtClean="0"/>
              <a:t>Oxygen  O </a:t>
            </a:r>
          </a:p>
        </p:txBody>
      </p:sp>
      <p:pic>
        <p:nvPicPr>
          <p:cNvPr id="38916" name="Content Placeholder 4" descr="Na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3663" y="1916113"/>
            <a:ext cx="2171700" cy="1584325"/>
          </a:xfrm>
        </p:spPr>
      </p:pic>
      <p:pic>
        <p:nvPicPr>
          <p:cNvPr id="38917" name="Picture 2" descr="http://www.amazingrust.com/experiments/how_to/Images/Chlorine_g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700213"/>
            <a:ext cx="1584325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4" descr="http://www.webelements.com/_media/elements/element_pictures/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437063"/>
            <a:ext cx="2111375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6" descr="http://www.uncp.edu/home/mcclurem/ptable/ca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102100"/>
            <a:ext cx="1778000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62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y-GB" smtClean="0">
                <a:hlinkClick r:id="rId2"/>
              </a:rPr>
              <a:t>Chemicals</a:t>
            </a:r>
            <a:r>
              <a:rPr lang="cy-GB" smtClean="0"/>
              <a:t> from salt.</a:t>
            </a:r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525962"/>
          </a:xfrm>
        </p:spPr>
        <p:txBody>
          <a:bodyPr/>
          <a:lstStyle/>
          <a:p>
            <a:pPr eaLnBrk="1" hangingPunct="1"/>
            <a:r>
              <a:rPr lang="cy-GB" smtClean="0"/>
              <a:t>Chlorine is used to sterilise water and to make solvents, household bleach and plastics.</a:t>
            </a:r>
          </a:p>
          <a:p>
            <a:pPr eaLnBrk="1" hangingPunct="1"/>
            <a:r>
              <a:rPr lang="cy-GB" smtClean="0"/>
              <a:t>Hydrogen is used in the manufacture of margarine.</a:t>
            </a:r>
          </a:p>
          <a:p>
            <a:pPr eaLnBrk="1" hangingPunct="1"/>
            <a:r>
              <a:rPr lang="cy-GB" smtClean="0"/>
              <a:t>Sodium hydroxide is used to make soap, chemicals, fibres and paper.</a:t>
            </a:r>
          </a:p>
          <a:p>
            <a:pPr eaLnBrk="1" hangingPunct="1"/>
            <a:r>
              <a:rPr lang="cy-GB" smtClean="0"/>
              <a:t>Household bleach is made from reacting sodium hydroxide and chlorine.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3966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Environmental impact of electrolysis.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Fact:</a:t>
            </a:r>
          </a:p>
          <a:p>
            <a:r>
              <a:rPr lang="en-GB" dirty="0" smtClean="0"/>
              <a:t>Electrolysis uses a lot of electricity.</a:t>
            </a:r>
          </a:p>
          <a:p>
            <a:r>
              <a:rPr lang="en-GB" dirty="0" smtClean="0"/>
              <a:t>Fact:</a:t>
            </a:r>
          </a:p>
          <a:p>
            <a:r>
              <a:rPr lang="en-GB" dirty="0" smtClean="0"/>
              <a:t>Mercury is used during the electrolysis of brine.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5060" name="Content Placeholder 4" descr="coal-fired-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088" y="1268760"/>
            <a:ext cx="3390528" cy="3600400"/>
          </a:xfrm>
        </p:spPr>
      </p:pic>
      <p:pic>
        <p:nvPicPr>
          <p:cNvPr id="5" name="Picture 2" descr="http://images.wikia.com/ericflint/images/c/c5/Mercu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800" y="4509120"/>
            <a:ext cx="2232248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095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66725" y="65241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Different climates – different rocks!</a:t>
            </a:r>
          </a:p>
        </p:txBody>
      </p:sp>
      <p:pic>
        <p:nvPicPr>
          <p:cNvPr id="7171" name="Content Placeholder 3" descr="1arcticRTRS_468x59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1125538"/>
            <a:ext cx="3024187" cy="2447925"/>
          </a:xfrm>
        </p:spPr>
      </p:pic>
      <p:pic>
        <p:nvPicPr>
          <p:cNvPr id="7172" name="Picture 4" descr="http://www.computerdesktopwallpaper.net/wp-content/uploads/2011/01/Desert-Amazing-Wallpap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76700"/>
            <a:ext cx="3455987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http://georgedonna.org/images/TROPIC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96975"/>
            <a:ext cx="381635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 descr="http://www.asturiasguide.com/photos/Asturias-july-2007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005263"/>
            <a:ext cx="3160713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Box 8"/>
          <p:cNvSpPr txBox="1">
            <a:spLocks noChangeArrowheads="1"/>
          </p:cNvSpPr>
          <p:nvPr/>
        </p:nvSpPr>
        <p:spPr bwMode="auto">
          <a:xfrm>
            <a:off x="250825" y="1700213"/>
            <a:ext cx="2159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800">
                <a:latin typeface="Calibri" pitchFamily="34" charset="0"/>
              </a:rPr>
              <a:t>1</a:t>
            </a:r>
          </a:p>
        </p:txBody>
      </p:sp>
      <p:sp>
        <p:nvSpPr>
          <p:cNvPr id="7176" name="TextBox 9"/>
          <p:cNvSpPr txBox="1">
            <a:spLocks noChangeArrowheads="1"/>
          </p:cNvSpPr>
          <p:nvPr/>
        </p:nvSpPr>
        <p:spPr bwMode="auto">
          <a:xfrm>
            <a:off x="4787900" y="1700213"/>
            <a:ext cx="288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800">
                <a:latin typeface="Calibri" pitchFamily="34" charset="0"/>
              </a:rPr>
              <a:t>2</a:t>
            </a:r>
          </a:p>
        </p:txBody>
      </p:sp>
      <p:sp>
        <p:nvSpPr>
          <p:cNvPr id="7177" name="TextBox 10"/>
          <p:cNvSpPr txBox="1">
            <a:spLocks noChangeArrowheads="1"/>
          </p:cNvSpPr>
          <p:nvPr/>
        </p:nvSpPr>
        <p:spPr bwMode="auto">
          <a:xfrm>
            <a:off x="395288" y="4797425"/>
            <a:ext cx="1444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800">
                <a:latin typeface="Calibri" pitchFamily="34" charset="0"/>
              </a:rPr>
              <a:t>3</a:t>
            </a:r>
          </a:p>
        </p:txBody>
      </p:sp>
      <p:sp>
        <p:nvSpPr>
          <p:cNvPr id="7178" name="TextBox 11"/>
          <p:cNvSpPr txBox="1">
            <a:spLocks noChangeArrowheads="1"/>
          </p:cNvSpPr>
          <p:nvPr/>
        </p:nvSpPr>
        <p:spPr bwMode="auto">
          <a:xfrm>
            <a:off x="4643438" y="5157788"/>
            <a:ext cx="288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800">
                <a:latin typeface="Calibri" pitchFamily="34" charset="0"/>
              </a:rPr>
              <a:t>4</a:t>
            </a:r>
          </a:p>
        </p:txBody>
      </p:sp>
      <p:sp>
        <p:nvSpPr>
          <p:cNvPr id="7179" name="TextBox 10"/>
          <p:cNvSpPr txBox="1">
            <a:spLocks noChangeArrowheads="1"/>
          </p:cNvSpPr>
          <p:nvPr/>
        </p:nvSpPr>
        <p:spPr bwMode="auto">
          <a:xfrm>
            <a:off x="1403350" y="3716338"/>
            <a:ext cx="1368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Tropical</a:t>
            </a:r>
          </a:p>
        </p:txBody>
      </p:sp>
      <p:sp>
        <p:nvSpPr>
          <p:cNvPr id="7180" name="TextBox 11"/>
          <p:cNvSpPr txBox="1">
            <a:spLocks noChangeArrowheads="1"/>
          </p:cNvSpPr>
          <p:nvPr/>
        </p:nvSpPr>
        <p:spPr bwMode="auto">
          <a:xfrm>
            <a:off x="6084888" y="3644900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Polar</a:t>
            </a:r>
          </a:p>
        </p:txBody>
      </p:sp>
      <p:sp>
        <p:nvSpPr>
          <p:cNvPr id="7181" name="TextBox 12"/>
          <p:cNvSpPr txBox="1">
            <a:spLocks noChangeArrowheads="1"/>
          </p:cNvSpPr>
          <p:nvPr/>
        </p:nvSpPr>
        <p:spPr bwMode="auto">
          <a:xfrm>
            <a:off x="1403350" y="6237288"/>
            <a:ext cx="792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Dry</a:t>
            </a:r>
          </a:p>
        </p:txBody>
      </p:sp>
      <p:sp>
        <p:nvSpPr>
          <p:cNvPr id="7182" name="TextBox 13"/>
          <p:cNvSpPr txBox="1">
            <a:spLocks noChangeArrowheads="1"/>
          </p:cNvSpPr>
          <p:nvPr/>
        </p:nvSpPr>
        <p:spPr bwMode="auto">
          <a:xfrm>
            <a:off x="5508625" y="6308725"/>
            <a:ext cx="158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Temperate</a:t>
            </a:r>
          </a:p>
        </p:txBody>
      </p:sp>
    </p:spTree>
    <p:extLst>
      <p:ext uri="{BB962C8B-B14F-4D97-AF65-F5344CB8AC3E}">
        <p14:creationId xmlns:p14="http://schemas.microsoft.com/office/powerpoint/2010/main" val="159224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hlinkClick r:id="rId2"/>
              </a:rPr>
              <a:t>Timeline</a:t>
            </a:r>
            <a:r>
              <a:rPr lang="en-GB" smtClean="0"/>
              <a:t> for water purification.</a:t>
            </a:r>
          </a:p>
        </p:txBody>
      </p:sp>
      <p:sp>
        <p:nvSpPr>
          <p:cNvPr id="10243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GB" smtClean="0">
                <a:hlinkClick r:id="rId3"/>
              </a:rPr>
              <a:t>Chlorination</a:t>
            </a:r>
            <a:r>
              <a:rPr lang="en-GB" smtClean="0"/>
              <a:t> of water.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What does the graphic opposite show?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Is this a strong enough case for adding chlorine to water?</a:t>
            </a:r>
          </a:p>
        </p:txBody>
      </p:sp>
      <p:pic>
        <p:nvPicPr>
          <p:cNvPr id="10244" name="Content Placeholder 5" descr="chlorination_graphic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557338"/>
            <a:ext cx="4038600" cy="4535487"/>
          </a:xfrm>
        </p:spPr>
      </p:pic>
    </p:spTree>
    <p:extLst>
      <p:ext uri="{BB962C8B-B14F-4D97-AF65-F5344CB8AC3E}">
        <p14:creationId xmlns:p14="http://schemas.microsoft.com/office/powerpoint/2010/main" val="357391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hlinkClick r:id="rId2"/>
              </a:rPr>
              <a:t>Water purification</a:t>
            </a:r>
            <a:r>
              <a:rPr lang="en-GB" smtClean="0"/>
              <a:t>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3 main processes in the purification process are;</a:t>
            </a:r>
          </a:p>
          <a:p>
            <a:pPr eaLnBrk="1" hangingPunct="1"/>
            <a:r>
              <a:rPr lang="en-GB" smtClean="0"/>
              <a:t>Sedimentation – removes large insoluble material.</a:t>
            </a:r>
          </a:p>
          <a:p>
            <a:pPr eaLnBrk="1" hangingPunct="1"/>
            <a:r>
              <a:rPr lang="en-GB" smtClean="0"/>
              <a:t>Filtration – removes the smaller insoluble material.</a:t>
            </a:r>
          </a:p>
          <a:p>
            <a:pPr eaLnBrk="1" hangingPunct="1"/>
            <a:r>
              <a:rPr lang="en-GB" smtClean="0"/>
              <a:t>Chlorination – kills microbes that might otherwise cause disease. </a:t>
            </a:r>
          </a:p>
        </p:txBody>
      </p:sp>
    </p:spTree>
    <p:extLst>
      <p:ext uri="{BB962C8B-B14F-4D97-AF65-F5344CB8AC3E}">
        <p14:creationId xmlns:p14="http://schemas.microsoft.com/office/powerpoint/2010/main" val="395222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mtClean="0"/>
              <a:t>Possible </a:t>
            </a:r>
            <a:r>
              <a:rPr lang="en-GB" smtClean="0">
                <a:hlinkClick r:id="rId2"/>
              </a:rPr>
              <a:t>disadvantage</a:t>
            </a:r>
            <a:r>
              <a:rPr lang="en-GB" smtClean="0"/>
              <a:t> of chlorination.</a:t>
            </a:r>
          </a:p>
        </p:txBody>
      </p:sp>
      <p:sp>
        <p:nvSpPr>
          <p:cNvPr id="14339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During the water treatment process, chlorine reacts with organic matter such as decomposing leaves or soil to create what are called disinfection by-products (DBPs). The most common class of DBPs is trihalomethanes (THMs). </a:t>
            </a:r>
          </a:p>
          <a:p>
            <a:pPr eaLnBrk="1" hangingPunct="1"/>
            <a:endParaRPr lang="en-GB" smtClean="0"/>
          </a:p>
        </p:txBody>
      </p:sp>
      <p:pic>
        <p:nvPicPr>
          <p:cNvPr id="14340" name="Content Placeholder 6" descr="leaves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1773238"/>
            <a:ext cx="3240087" cy="4176712"/>
          </a:xfrm>
        </p:spPr>
      </p:pic>
    </p:spTree>
    <p:extLst>
      <p:ext uri="{BB962C8B-B14F-4D97-AF65-F5344CB8AC3E}">
        <p14:creationId xmlns:p14="http://schemas.microsoft.com/office/powerpoint/2010/main" val="31588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mtClean="0"/>
              <a:t>Possible disadvantage of chlorination of water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 eaLnBrk="1" hangingPunct="1"/>
            <a:r>
              <a:rPr lang="en-US" smtClean="0"/>
              <a:t>Toxicological studies suggested that some THMs are carcinogenic to laboratory animals, but only at levels many thousands of times greater than those found in drinking water. </a:t>
            </a:r>
          </a:p>
          <a:p>
            <a:pPr eaLnBrk="1" hangingPunct="1"/>
            <a:r>
              <a:rPr lang="en-US" smtClean="0"/>
              <a:t>In addition to concerns about carcinogenicity attention has also focused on possible relationships between DBPs and adverse reproductive and developmental effects.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78772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Uses of alkalis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Neutralise acid soils</a:t>
            </a:r>
            <a:r>
              <a:rPr lang="en-GB" smtClean="0"/>
              <a:t>.</a:t>
            </a:r>
          </a:p>
          <a:p>
            <a:pPr eaLnBrk="1" hangingPunct="1"/>
            <a:r>
              <a:rPr lang="en-GB" smtClean="0"/>
              <a:t>Make chemicals that </a:t>
            </a:r>
            <a:r>
              <a:rPr lang="en-GB" b="1" smtClean="0"/>
              <a:t>bind natural dyes to cloth.</a:t>
            </a:r>
          </a:p>
          <a:p>
            <a:pPr eaLnBrk="1" hangingPunct="1"/>
            <a:r>
              <a:rPr lang="en-GB" smtClean="0"/>
              <a:t>Convert fats and oils into </a:t>
            </a:r>
            <a:r>
              <a:rPr lang="en-GB" b="1" smtClean="0"/>
              <a:t>soap.</a:t>
            </a:r>
          </a:p>
          <a:p>
            <a:pPr eaLnBrk="1" hangingPunct="1"/>
            <a:r>
              <a:rPr lang="en-GB" smtClean="0"/>
              <a:t>To manufacture </a:t>
            </a:r>
            <a:r>
              <a:rPr lang="en-GB" b="1" smtClean="0"/>
              <a:t>glass.</a:t>
            </a:r>
          </a:p>
        </p:txBody>
      </p:sp>
    </p:spTree>
    <p:extLst>
      <p:ext uri="{BB962C8B-B14F-4D97-AF65-F5344CB8AC3E}">
        <p14:creationId xmlns:p14="http://schemas.microsoft.com/office/powerpoint/2010/main" val="368466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Traditional sources of alkali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Burnt wood.</a:t>
            </a:r>
          </a:p>
          <a:p>
            <a:pPr eaLnBrk="1" hangingPunct="1"/>
            <a:r>
              <a:rPr lang="en-GB" b="1" smtClean="0"/>
              <a:t>Stale urine</a:t>
            </a:r>
            <a:r>
              <a:rPr lang="en-GB" smtClean="0"/>
              <a:t>.</a:t>
            </a:r>
          </a:p>
          <a:p>
            <a:pPr eaLnBrk="1" hangingPunct="1"/>
            <a:r>
              <a:rPr lang="en-GB" smtClean="0"/>
              <a:t>Kelp.</a:t>
            </a:r>
          </a:p>
          <a:p>
            <a:pPr eaLnBrk="1" hangingPunct="1"/>
            <a:r>
              <a:rPr lang="en-GB" smtClean="0"/>
              <a:t>Barilla.</a:t>
            </a:r>
          </a:p>
        </p:txBody>
      </p:sp>
      <p:pic>
        <p:nvPicPr>
          <p:cNvPr id="5124" name="Content Placeholder 5" descr="burnt-wood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1341438"/>
            <a:ext cx="3389312" cy="2019300"/>
          </a:xfrm>
        </p:spPr>
      </p:pic>
      <p:pic>
        <p:nvPicPr>
          <p:cNvPr id="5125" name="Picture 7" descr="http://www.instablogsimages.com/images/2009/07/03/hydrogen-from-urine-for-cars_idOsW_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644900"/>
            <a:ext cx="25908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http://www.focuspr.co.uk/blog/wp-content/uploads/2010/03/Sea-kel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860800"/>
            <a:ext cx="273526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1" descr="http://static.photaki.com/barilla-group-of-plants-46567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005263"/>
            <a:ext cx="2087562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31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mtClean="0"/>
              <a:t>At what point did the population grow fastest in the UK?</a:t>
            </a:r>
          </a:p>
        </p:txBody>
      </p:sp>
      <p:pic>
        <p:nvPicPr>
          <p:cNvPr id="6147" name="Content Placeholder 6" descr="pop_uk_e-w_10rev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628775"/>
            <a:ext cx="7200900" cy="4679950"/>
          </a:xfrm>
        </p:spPr>
      </p:pic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900113" y="6237288"/>
            <a:ext cx="7343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/>
              <a:t>How would this affect the demand for products?</a:t>
            </a:r>
          </a:p>
        </p:txBody>
      </p:sp>
    </p:spTree>
    <p:extLst>
      <p:ext uri="{BB962C8B-B14F-4D97-AF65-F5344CB8AC3E}">
        <p14:creationId xmlns:p14="http://schemas.microsoft.com/office/powerpoint/2010/main" val="147440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mtClean="0">
                <a:hlinkClick r:id="rId2"/>
              </a:rPr>
              <a:t>Traditional</a:t>
            </a:r>
            <a:r>
              <a:rPr lang="en-GB" smtClean="0"/>
              <a:t> method of making alkali.</a:t>
            </a:r>
          </a:p>
        </p:txBody>
      </p:sp>
      <p:pic>
        <p:nvPicPr>
          <p:cNvPr id="9219" name="Content Placeholder 3" descr="enc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916113"/>
            <a:ext cx="3671887" cy="3960812"/>
          </a:xfrm>
        </p:spPr>
      </p:pic>
      <p:sp>
        <p:nvSpPr>
          <p:cNvPr id="9220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GB" sz="3200" smtClean="0"/>
              <a:t>Would this method make high volumes of alkali or low volumes?</a:t>
            </a:r>
          </a:p>
          <a:p>
            <a:pPr eaLnBrk="1" hangingPunct="1"/>
            <a:r>
              <a:rPr lang="en-GB" sz="3200" smtClean="0"/>
              <a:t>Would it be enough to meet the demand of a growing population?</a:t>
            </a:r>
          </a:p>
          <a:p>
            <a:pPr eaLnBrk="1" hangingPunct="1"/>
            <a:r>
              <a:rPr lang="en-GB" sz="3200" smtClean="0"/>
              <a:t>What would you do?</a:t>
            </a:r>
          </a:p>
        </p:txBody>
      </p:sp>
    </p:spTree>
    <p:extLst>
      <p:ext uri="{BB962C8B-B14F-4D97-AF65-F5344CB8AC3E}">
        <p14:creationId xmlns:p14="http://schemas.microsoft.com/office/powerpoint/2010/main" val="92754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Leblanc process</a:t>
            </a:r>
          </a:p>
        </p:txBody>
      </p:sp>
      <p:sp>
        <p:nvSpPr>
          <p:cNvPr id="10243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0700" cy="45259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mtClean="0"/>
              <a:t>In 1775 the French Royal Academy offered a prize to anyone who could develop a process for transforming common salt (sodium chloride) into soda ash. Leblanc achieved the goal by 1789 and opened a small factory at Saint Denis that began production in 1791.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 eaLnBrk="1" hangingPunct="1"/>
            <a:endParaRPr lang="en-GB" smtClean="0"/>
          </a:p>
        </p:txBody>
      </p:sp>
      <p:pic>
        <p:nvPicPr>
          <p:cNvPr id="10244" name="Content Placeholder 6" descr="leblanc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7300" y="1916113"/>
            <a:ext cx="3536950" cy="4105275"/>
          </a:xfrm>
        </p:spPr>
      </p:pic>
    </p:spTree>
    <p:extLst>
      <p:ext uri="{BB962C8B-B14F-4D97-AF65-F5344CB8AC3E}">
        <p14:creationId xmlns:p14="http://schemas.microsoft.com/office/powerpoint/2010/main" val="307032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Leblanc process.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3 main reactants for the Leblanc process were; </a:t>
            </a:r>
            <a:r>
              <a:rPr lang="en-GB" b="1" smtClean="0"/>
              <a:t>salt, limestone and coal.</a:t>
            </a:r>
          </a:p>
          <a:p>
            <a:pPr eaLnBrk="1" hangingPunct="1"/>
            <a:r>
              <a:rPr lang="en-GB" smtClean="0"/>
              <a:t>The </a:t>
            </a:r>
            <a:r>
              <a:rPr lang="en-GB" b="1" smtClean="0"/>
              <a:t>downside</a:t>
            </a:r>
            <a:r>
              <a:rPr lang="en-GB" smtClean="0"/>
              <a:t> was that large volumes of </a:t>
            </a:r>
            <a:r>
              <a:rPr lang="en-GB" b="1" smtClean="0"/>
              <a:t>hydrogen chloride (acidic gas) </a:t>
            </a:r>
            <a:r>
              <a:rPr lang="en-GB" smtClean="0"/>
              <a:t>were released as well as creating great </a:t>
            </a:r>
            <a:r>
              <a:rPr lang="en-GB" b="1" smtClean="0"/>
              <a:t>heaps of waste </a:t>
            </a:r>
            <a:r>
              <a:rPr lang="en-GB" smtClean="0"/>
              <a:t>that slowly released a toxic and </a:t>
            </a:r>
            <a:r>
              <a:rPr lang="en-GB" b="1" smtClean="0"/>
              <a:t>foul smelling gas (hydrogen sulfide).</a:t>
            </a:r>
          </a:p>
        </p:txBody>
      </p:sp>
    </p:spTree>
    <p:extLst>
      <p:ext uri="{BB962C8B-B14F-4D97-AF65-F5344CB8AC3E}">
        <p14:creationId xmlns:p14="http://schemas.microsoft.com/office/powerpoint/2010/main" val="201540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Paleomagnetism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Paleomagnetism is the study of the magnetic properties of rocks. </a:t>
            </a:r>
          </a:p>
          <a:p>
            <a:pPr eaLnBrk="1" hangingPunct="1"/>
            <a:r>
              <a:rPr lang="en-US" smtClean="0"/>
              <a:t>Paleomagnetism aids in our understanding of plate tectonics and the history of the Earth's magnetic field. 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GB" smtClean="0"/>
          </a:p>
        </p:txBody>
      </p:sp>
      <p:pic>
        <p:nvPicPr>
          <p:cNvPr id="18436" name="Content Placeholder 3" descr="4_2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25" y="1700213"/>
            <a:ext cx="3333750" cy="4537075"/>
          </a:xfrm>
        </p:spPr>
      </p:pic>
    </p:spTree>
    <p:extLst>
      <p:ext uri="{BB962C8B-B14F-4D97-AF65-F5344CB8AC3E}">
        <p14:creationId xmlns:p14="http://schemas.microsoft.com/office/powerpoint/2010/main" val="99185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mtClean="0"/>
              <a:t>A factory in Widnes using the Leblanc process.</a:t>
            </a:r>
          </a:p>
        </p:txBody>
      </p:sp>
      <p:pic>
        <p:nvPicPr>
          <p:cNvPr id="11267" name="Content Placeholder 3" descr="leblanc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628775"/>
            <a:ext cx="6662737" cy="4103688"/>
          </a:xfrm>
        </p:spPr>
      </p:pic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827088" y="5903913"/>
            <a:ext cx="7416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800"/>
              <a:t>What do you think it would be like living close to the factory?</a:t>
            </a:r>
          </a:p>
        </p:txBody>
      </p:sp>
    </p:spTree>
    <p:extLst>
      <p:ext uri="{BB962C8B-B14F-4D97-AF65-F5344CB8AC3E}">
        <p14:creationId xmlns:p14="http://schemas.microsoft.com/office/powerpoint/2010/main" val="223363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Deacon Process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532923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smtClean="0"/>
              <a:t>The Deacon process is an example of an </a:t>
            </a:r>
            <a:r>
              <a:rPr lang="en-GB" b="1" smtClean="0"/>
              <a:t>oxidation</a:t>
            </a:r>
            <a:r>
              <a:rPr lang="en-GB" smtClean="0"/>
              <a:t> reaction.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4HCl</a:t>
            </a:r>
            <a:r>
              <a:rPr lang="en-GB" baseline="-25000" smtClean="0"/>
              <a:t>(g)</a:t>
            </a:r>
            <a:r>
              <a:rPr lang="en-GB" smtClean="0"/>
              <a:t> + O</a:t>
            </a:r>
            <a:r>
              <a:rPr lang="en-GB" baseline="-25000" smtClean="0"/>
              <a:t>2(g)</a:t>
            </a:r>
            <a:r>
              <a:rPr lang="en-GB" smtClean="0"/>
              <a:t> &lt;=&gt; 2H</a:t>
            </a:r>
            <a:r>
              <a:rPr lang="en-GB" baseline="-25000" smtClean="0"/>
              <a:t>2</a:t>
            </a:r>
            <a:r>
              <a:rPr lang="en-GB" smtClean="0"/>
              <a:t>O</a:t>
            </a:r>
            <a:r>
              <a:rPr lang="en-GB" baseline="-25000" smtClean="0"/>
              <a:t>(l)</a:t>
            </a:r>
            <a:r>
              <a:rPr lang="en-GB" smtClean="0"/>
              <a:t> + 2Cl</a:t>
            </a:r>
            <a:r>
              <a:rPr lang="en-GB" baseline="-25000" smtClean="0"/>
              <a:t>2(g)</a:t>
            </a:r>
            <a:r>
              <a:rPr lang="en-GB" smtClean="0"/>
              <a:t>. 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Hydrogen + oxygen </a:t>
            </a:r>
            <a:r>
              <a:rPr lang="en-GB" smtClean="0">
                <a:sym typeface="Wingdings" pitchFamily="2" charset="2"/>
              </a:rPr>
              <a:t>&lt;=&gt; water + chlorine</a:t>
            </a: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chloride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The oxygen combines with the hydrogen chloride gas to make chlorine and water.</a:t>
            </a:r>
          </a:p>
        </p:txBody>
      </p:sp>
    </p:spTree>
    <p:extLst>
      <p:ext uri="{BB962C8B-B14F-4D97-AF65-F5344CB8AC3E}">
        <p14:creationId xmlns:p14="http://schemas.microsoft.com/office/powerpoint/2010/main" val="107172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Acid alkali reactions</a:t>
            </a:r>
            <a:endParaRPr lang="en-US" dirty="0" smtClean="0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0" y="70167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2000">
                <a:solidFill>
                  <a:srgbClr val="BBE0E3"/>
                </a:solidFill>
                <a:latin typeface="Comic Sans MS" pitchFamily="66" charset="0"/>
              </a:rPr>
              <a:t>A neutralisation reaction occurs when an acid reacts with an alkali.  An alkali is a metal oxide or metal hydroxide dissolved in water.</a:t>
            </a:r>
            <a:endParaRPr lang="en-US" sz="2000">
              <a:solidFill>
                <a:srgbClr val="BBE0E3"/>
              </a:solidFill>
              <a:latin typeface="Comic Sans MS" pitchFamily="66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9863" y="1681163"/>
            <a:ext cx="8748712" cy="482600"/>
            <a:chOff x="107" y="1004"/>
            <a:chExt cx="5511" cy="304"/>
          </a:xfrm>
        </p:grpSpPr>
        <p:sp>
          <p:nvSpPr>
            <p:cNvPr id="28714" name="Text Box 5"/>
            <p:cNvSpPr txBox="1">
              <a:spLocks noChangeArrowheads="1"/>
            </p:cNvSpPr>
            <p:nvPr/>
          </p:nvSpPr>
          <p:spPr bwMode="auto">
            <a:xfrm>
              <a:off x="107" y="1004"/>
              <a:ext cx="5511" cy="304"/>
            </a:xfrm>
            <a:prstGeom prst="rect">
              <a:avLst/>
            </a:prstGeom>
            <a:noFill/>
            <a:ln w="25400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sz="2400">
                  <a:solidFill>
                    <a:srgbClr val="FFFFFF"/>
                  </a:solidFill>
                  <a:latin typeface="Comic Sans MS" pitchFamily="66" charset="0"/>
                </a:rPr>
                <a:t>ACID + ALKALI 	     SALT + WATER</a:t>
              </a:r>
            </a:p>
          </p:txBody>
        </p:sp>
        <p:sp>
          <p:nvSpPr>
            <p:cNvPr id="28715" name="Line 6"/>
            <p:cNvSpPr>
              <a:spLocks noChangeShapeType="1"/>
            </p:cNvSpPr>
            <p:nvPr/>
          </p:nvSpPr>
          <p:spPr bwMode="auto">
            <a:xfrm>
              <a:off x="2745" y="1171"/>
              <a:ext cx="275" cy="0"/>
            </a:xfrm>
            <a:prstGeom prst="line">
              <a:avLst/>
            </a:prstGeom>
            <a:noFill/>
            <a:ln w="3175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41363" y="2705100"/>
            <a:ext cx="7953375" cy="746125"/>
            <a:chOff x="467" y="1619"/>
            <a:chExt cx="5010" cy="470"/>
          </a:xfrm>
        </p:grpSpPr>
        <p:grpSp>
          <p:nvGrpSpPr>
            <p:cNvPr id="28684" name="Group 8"/>
            <p:cNvGrpSpPr>
              <a:grpSpLocks/>
            </p:cNvGrpSpPr>
            <p:nvPr/>
          </p:nvGrpSpPr>
          <p:grpSpPr bwMode="auto">
            <a:xfrm>
              <a:off x="3084" y="1658"/>
              <a:ext cx="709" cy="388"/>
              <a:chOff x="3084" y="1658"/>
              <a:chExt cx="709" cy="388"/>
            </a:xfrm>
          </p:grpSpPr>
          <p:sp>
            <p:nvSpPr>
              <p:cNvPr id="28710" name="Oval 9"/>
              <p:cNvSpPr>
                <a:spLocks noChangeArrowheads="1"/>
              </p:cNvSpPr>
              <p:nvPr/>
            </p:nvSpPr>
            <p:spPr bwMode="auto">
              <a:xfrm>
                <a:off x="3413" y="1666"/>
                <a:ext cx="380" cy="380"/>
              </a:xfrm>
              <a:prstGeom prst="ellipse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8711" name="Text Box 10"/>
              <p:cNvSpPr txBox="1">
                <a:spLocks noChangeArrowheads="1"/>
              </p:cNvSpPr>
              <p:nvPr/>
            </p:nvSpPr>
            <p:spPr bwMode="auto">
              <a:xfrm>
                <a:off x="3440" y="1735"/>
                <a:ext cx="31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GB" sz="1600">
                    <a:solidFill>
                      <a:srgbClr val="000000"/>
                    </a:solidFill>
                    <a:latin typeface="Comic Sans MS" pitchFamily="66" charset="0"/>
                  </a:rPr>
                  <a:t>Na</a:t>
                </a:r>
                <a:endParaRPr lang="en-US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8712" name="Oval 11"/>
              <p:cNvSpPr>
                <a:spLocks noChangeArrowheads="1"/>
              </p:cNvSpPr>
              <p:nvPr/>
            </p:nvSpPr>
            <p:spPr bwMode="auto">
              <a:xfrm>
                <a:off x="3096" y="1658"/>
                <a:ext cx="317" cy="317"/>
              </a:xfrm>
              <a:prstGeom prst="ellipse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8713" name="Text Box 12"/>
              <p:cNvSpPr txBox="1">
                <a:spLocks noChangeArrowheads="1"/>
              </p:cNvSpPr>
              <p:nvPr/>
            </p:nvSpPr>
            <p:spPr bwMode="auto">
              <a:xfrm>
                <a:off x="3084" y="1695"/>
                <a:ext cx="31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GB" sz="1600">
                    <a:solidFill>
                      <a:srgbClr val="000000"/>
                    </a:solidFill>
                    <a:latin typeface="Comic Sans MS" pitchFamily="66" charset="0"/>
                  </a:rPr>
                  <a:t>Cl</a:t>
                </a:r>
                <a:endParaRPr lang="en-US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8685" name="Group 13"/>
            <p:cNvGrpSpPr>
              <a:grpSpLocks/>
            </p:cNvGrpSpPr>
            <p:nvPr/>
          </p:nvGrpSpPr>
          <p:grpSpPr bwMode="auto">
            <a:xfrm>
              <a:off x="5160" y="1802"/>
              <a:ext cx="317" cy="223"/>
              <a:chOff x="5160" y="1802"/>
              <a:chExt cx="317" cy="223"/>
            </a:xfrm>
          </p:grpSpPr>
          <p:sp>
            <p:nvSpPr>
              <p:cNvPr id="28708" name="Oval 14"/>
              <p:cNvSpPr>
                <a:spLocks noChangeArrowheads="1"/>
              </p:cNvSpPr>
              <p:nvPr/>
            </p:nvSpPr>
            <p:spPr bwMode="auto">
              <a:xfrm>
                <a:off x="5202" y="1802"/>
                <a:ext cx="222" cy="22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8709" name="Text Box 15"/>
              <p:cNvSpPr txBox="1">
                <a:spLocks noChangeArrowheads="1"/>
              </p:cNvSpPr>
              <p:nvPr/>
            </p:nvSpPr>
            <p:spPr bwMode="auto">
              <a:xfrm>
                <a:off x="5160" y="1813"/>
                <a:ext cx="31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GB" sz="1600">
                    <a:solidFill>
                      <a:srgbClr val="000000"/>
                    </a:solidFill>
                    <a:latin typeface="Comic Sans MS" pitchFamily="66" charset="0"/>
                  </a:rPr>
                  <a:t>H</a:t>
                </a:r>
                <a:endParaRPr lang="en-US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8686" name="Oval 16"/>
            <p:cNvSpPr>
              <a:spLocks noChangeArrowheads="1"/>
            </p:cNvSpPr>
            <p:nvPr/>
          </p:nvSpPr>
          <p:spPr bwMode="auto">
            <a:xfrm>
              <a:off x="4751" y="1676"/>
              <a:ext cx="222" cy="22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8687" name="Text Box 17"/>
            <p:cNvSpPr txBox="1">
              <a:spLocks noChangeArrowheads="1"/>
            </p:cNvSpPr>
            <p:nvPr/>
          </p:nvSpPr>
          <p:spPr bwMode="auto">
            <a:xfrm>
              <a:off x="4703" y="1680"/>
              <a:ext cx="3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sz="1600">
                  <a:solidFill>
                    <a:srgbClr val="000000"/>
                  </a:solidFill>
                  <a:latin typeface="Comic Sans MS" pitchFamily="66" charset="0"/>
                </a:rPr>
                <a:t>H</a:t>
              </a:r>
              <a:endParaRPr lang="en-US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8688" name="AutoShape 18"/>
            <p:cNvSpPr>
              <a:spLocks noChangeArrowheads="1"/>
            </p:cNvSpPr>
            <p:nvPr/>
          </p:nvSpPr>
          <p:spPr bwMode="auto">
            <a:xfrm>
              <a:off x="2463" y="1778"/>
              <a:ext cx="443" cy="158"/>
            </a:xfrm>
            <a:prstGeom prst="rightArrow">
              <a:avLst>
                <a:gd name="adj1" fmla="val 50000"/>
                <a:gd name="adj2" fmla="val 7009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8689" name="AutoShape 19"/>
            <p:cNvSpPr>
              <a:spLocks noChangeArrowheads="1"/>
            </p:cNvSpPr>
            <p:nvPr/>
          </p:nvSpPr>
          <p:spPr bwMode="auto">
            <a:xfrm>
              <a:off x="4325" y="1768"/>
              <a:ext cx="190" cy="190"/>
            </a:xfrm>
            <a:prstGeom prst="plus">
              <a:avLst>
                <a:gd name="adj" fmla="val 36028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8690" name="AutoShape 20"/>
            <p:cNvSpPr>
              <a:spLocks noChangeArrowheads="1"/>
            </p:cNvSpPr>
            <p:nvPr/>
          </p:nvSpPr>
          <p:spPr bwMode="auto">
            <a:xfrm>
              <a:off x="1314" y="1752"/>
              <a:ext cx="190" cy="190"/>
            </a:xfrm>
            <a:prstGeom prst="plus">
              <a:avLst>
                <a:gd name="adj" fmla="val 36028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28691" name="Group 21"/>
            <p:cNvGrpSpPr>
              <a:grpSpLocks/>
            </p:cNvGrpSpPr>
            <p:nvPr/>
          </p:nvGrpSpPr>
          <p:grpSpPr bwMode="auto">
            <a:xfrm>
              <a:off x="4945" y="1731"/>
              <a:ext cx="272" cy="272"/>
              <a:chOff x="748" y="2069"/>
              <a:chExt cx="272" cy="272"/>
            </a:xfrm>
          </p:grpSpPr>
          <p:sp>
            <p:nvSpPr>
              <p:cNvPr id="28706" name="Oval 22"/>
              <p:cNvSpPr>
                <a:spLocks noChangeArrowheads="1"/>
              </p:cNvSpPr>
              <p:nvPr/>
            </p:nvSpPr>
            <p:spPr bwMode="auto">
              <a:xfrm>
                <a:off x="748" y="2069"/>
                <a:ext cx="272" cy="27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8707" name="Text Box 23"/>
              <p:cNvSpPr txBox="1">
                <a:spLocks noChangeArrowheads="1"/>
              </p:cNvSpPr>
              <p:nvPr/>
            </p:nvSpPr>
            <p:spPr bwMode="auto">
              <a:xfrm>
                <a:off x="769" y="2075"/>
                <a:ext cx="18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GB">
                    <a:solidFill>
                      <a:srgbClr val="000000"/>
                    </a:solidFill>
                    <a:latin typeface="Comic Sans MS" pitchFamily="66" charset="0"/>
                  </a:rPr>
                  <a:t>O</a:t>
                </a:r>
                <a:endParaRPr lang="en-US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8692" name="Group 24"/>
            <p:cNvGrpSpPr>
              <a:grpSpLocks/>
            </p:cNvGrpSpPr>
            <p:nvPr/>
          </p:nvGrpSpPr>
          <p:grpSpPr bwMode="auto">
            <a:xfrm>
              <a:off x="1718" y="1708"/>
              <a:ext cx="581" cy="317"/>
              <a:chOff x="1558" y="2556"/>
              <a:chExt cx="581" cy="317"/>
            </a:xfrm>
          </p:grpSpPr>
          <p:sp>
            <p:nvSpPr>
              <p:cNvPr id="28702" name="Oval 25"/>
              <p:cNvSpPr>
                <a:spLocks noChangeArrowheads="1"/>
              </p:cNvSpPr>
              <p:nvPr/>
            </p:nvSpPr>
            <p:spPr bwMode="auto">
              <a:xfrm>
                <a:off x="1605" y="2556"/>
                <a:ext cx="222" cy="22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8703" name="Oval 26"/>
              <p:cNvSpPr>
                <a:spLocks noChangeArrowheads="1"/>
              </p:cNvSpPr>
              <p:nvPr/>
            </p:nvSpPr>
            <p:spPr bwMode="auto">
              <a:xfrm>
                <a:off x="1822" y="2556"/>
                <a:ext cx="317" cy="317"/>
              </a:xfrm>
              <a:prstGeom prst="ellipse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8704" name="Text Box 27"/>
              <p:cNvSpPr txBox="1">
                <a:spLocks noChangeArrowheads="1"/>
              </p:cNvSpPr>
              <p:nvPr/>
            </p:nvSpPr>
            <p:spPr bwMode="auto">
              <a:xfrm>
                <a:off x="1558" y="2578"/>
                <a:ext cx="31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GB" sz="1600">
                    <a:solidFill>
                      <a:srgbClr val="000000"/>
                    </a:solidFill>
                    <a:latin typeface="Comic Sans MS" pitchFamily="66" charset="0"/>
                  </a:rPr>
                  <a:t>H</a:t>
                </a:r>
                <a:endParaRPr lang="en-US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8705" name="Text Box 28"/>
              <p:cNvSpPr txBox="1">
                <a:spLocks noChangeArrowheads="1"/>
              </p:cNvSpPr>
              <p:nvPr/>
            </p:nvSpPr>
            <p:spPr bwMode="auto">
              <a:xfrm>
                <a:off x="1816" y="2616"/>
                <a:ext cx="31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GB" sz="1600">
                    <a:solidFill>
                      <a:srgbClr val="000000"/>
                    </a:solidFill>
                    <a:latin typeface="Comic Sans MS" pitchFamily="66" charset="0"/>
                  </a:rPr>
                  <a:t>Cl</a:t>
                </a:r>
                <a:endParaRPr lang="en-US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8693" name="Group 29"/>
            <p:cNvGrpSpPr>
              <a:grpSpLocks/>
            </p:cNvGrpSpPr>
            <p:nvPr/>
          </p:nvGrpSpPr>
          <p:grpSpPr bwMode="auto">
            <a:xfrm>
              <a:off x="467" y="1619"/>
              <a:ext cx="637" cy="470"/>
              <a:chOff x="467" y="1619"/>
              <a:chExt cx="637" cy="470"/>
            </a:xfrm>
          </p:grpSpPr>
          <p:sp>
            <p:nvSpPr>
              <p:cNvPr id="28694" name="Oval 30"/>
              <p:cNvSpPr>
                <a:spLocks noChangeArrowheads="1"/>
              </p:cNvSpPr>
              <p:nvPr/>
            </p:nvSpPr>
            <p:spPr bwMode="auto">
              <a:xfrm>
                <a:off x="467" y="1640"/>
                <a:ext cx="380" cy="380"/>
              </a:xfrm>
              <a:prstGeom prst="ellipse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8695" name="Text Box 31"/>
              <p:cNvSpPr txBox="1">
                <a:spLocks noChangeArrowheads="1"/>
              </p:cNvSpPr>
              <p:nvPr/>
            </p:nvSpPr>
            <p:spPr bwMode="auto">
              <a:xfrm>
                <a:off x="500" y="1713"/>
                <a:ext cx="31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GB" sz="1600">
                    <a:solidFill>
                      <a:srgbClr val="000000"/>
                    </a:solidFill>
                    <a:latin typeface="Comic Sans MS" pitchFamily="66" charset="0"/>
                  </a:rPr>
                  <a:t>Na</a:t>
                </a:r>
                <a:endParaRPr lang="en-US" sz="16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28696" name="Group 32"/>
              <p:cNvGrpSpPr>
                <a:grpSpLocks/>
              </p:cNvGrpSpPr>
              <p:nvPr/>
            </p:nvGrpSpPr>
            <p:grpSpPr bwMode="auto">
              <a:xfrm>
                <a:off x="832" y="1619"/>
                <a:ext cx="272" cy="272"/>
                <a:chOff x="748" y="2069"/>
                <a:chExt cx="272" cy="272"/>
              </a:xfrm>
            </p:grpSpPr>
            <p:sp>
              <p:nvSpPr>
                <p:cNvPr id="28700" name="Oval 33"/>
                <p:cNvSpPr>
                  <a:spLocks noChangeArrowheads="1"/>
                </p:cNvSpPr>
                <p:nvPr/>
              </p:nvSpPr>
              <p:spPr bwMode="auto">
                <a:xfrm>
                  <a:off x="748" y="2069"/>
                  <a:ext cx="272" cy="27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01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769" y="2075"/>
                  <a:ext cx="182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GB">
                      <a:solidFill>
                        <a:srgbClr val="000000"/>
                      </a:solidFill>
                      <a:latin typeface="Comic Sans MS" pitchFamily="66" charset="0"/>
                    </a:rPr>
                    <a:t>O</a:t>
                  </a:r>
                  <a:endParaRPr lang="en-US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28697" name="Group 35"/>
              <p:cNvGrpSpPr>
                <a:grpSpLocks/>
              </p:cNvGrpSpPr>
              <p:nvPr/>
            </p:nvGrpSpPr>
            <p:grpSpPr bwMode="auto">
              <a:xfrm>
                <a:off x="761" y="1866"/>
                <a:ext cx="317" cy="223"/>
                <a:chOff x="5160" y="1802"/>
                <a:chExt cx="317" cy="223"/>
              </a:xfrm>
            </p:grpSpPr>
            <p:sp>
              <p:nvSpPr>
                <p:cNvPr id="28698" name="Oval 36"/>
                <p:cNvSpPr>
                  <a:spLocks noChangeArrowheads="1"/>
                </p:cNvSpPr>
                <p:nvPr/>
              </p:nvSpPr>
              <p:spPr bwMode="auto">
                <a:xfrm>
                  <a:off x="5202" y="1802"/>
                  <a:ext cx="222" cy="222"/>
                </a:xfrm>
                <a:prstGeom prst="ellipse">
                  <a:avLst/>
                </a:prstGeom>
                <a:solidFill>
                  <a:srgbClr val="00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699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5160" y="1813"/>
                  <a:ext cx="317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GB" sz="1600">
                      <a:solidFill>
                        <a:srgbClr val="000000"/>
                      </a:solidFill>
                      <a:latin typeface="Comic Sans MS" pitchFamily="66" charset="0"/>
                    </a:rPr>
                    <a:t>H</a:t>
                  </a:r>
                  <a:endParaRPr lang="en-US" sz="16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</p:grp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0" y="3902075"/>
            <a:ext cx="8610600" cy="2647950"/>
            <a:chOff x="0" y="2652"/>
            <a:chExt cx="5424" cy="1668"/>
          </a:xfrm>
        </p:grpSpPr>
        <p:sp>
          <p:nvSpPr>
            <p:cNvPr id="28679" name="Text Box 39"/>
            <p:cNvSpPr txBox="1">
              <a:spLocks noChangeArrowheads="1"/>
            </p:cNvSpPr>
            <p:nvPr/>
          </p:nvSpPr>
          <p:spPr bwMode="auto">
            <a:xfrm>
              <a:off x="0" y="2652"/>
              <a:ext cx="5424" cy="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sz="2400">
                  <a:solidFill>
                    <a:srgbClr val="66FF99"/>
                  </a:solidFill>
                  <a:latin typeface="Comic Sans MS" pitchFamily="66" charset="0"/>
                </a:rPr>
                <a:t>Copy and complete the following reactions:</a:t>
              </a:r>
            </a:p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AutoNum type="arabicParenR"/>
              </a:pPr>
              <a:r>
                <a:rPr lang="en-GB" sz="2400">
                  <a:solidFill>
                    <a:srgbClr val="FFFFFF"/>
                  </a:solidFill>
                  <a:latin typeface="Comic Sans MS" pitchFamily="66" charset="0"/>
                </a:rPr>
                <a:t>Sodium hydroxide + hydrochloric acid</a:t>
              </a:r>
            </a:p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AutoNum type="arabicParenR"/>
              </a:pPr>
              <a:r>
                <a:rPr lang="en-GB" sz="2400">
                  <a:solidFill>
                    <a:srgbClr val="66FF99"/>
                  </a:solidFill>
                  <a:latin typeface="Comic Sans MS" pitchFamily="66" charset="0"/>
                </a:rPr>
                <a:t>Calcium hydroxide + hydrochloric acid</a:t>
              </a:r>
            </a:p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AutoNum type="arabicParenR"/>
              </a:pPr>
              <a:r>
                <a:rPr lang="en-GB" sz="2400">
                  <a:solidFill>
                    <a:srgbClr val="FFFFFF"/>
                  </a:solidFill>
                  <a:latin typeface="Comic Sans MS" pitchFamily="66" charset="0"/>
                </a:rPr>
                <a:t>Sodium hydroxide + sulphuric acid</a:t>
              </a:r>
            </a:p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AutoNum type="arabicParenR"/>
              </a:pPr>
              <a:r>
                <a:rPr lang="en-GB" sz="2400">
                  <a:solidFill>
                    <a:srgbClr val="66FF99"/>
                  </a:solidFill>
                  <a:latin typeface="Comic Sans MS" pitchFamily="66" charset="0"/>
                </a:rPr>
                <a:t>Magnesium hydroxide + sulphuric acid</a:t>
              </a:r>
            </a:p>
          </p:txBody>
        </p:sp>
        <p:sp>
          <p:nvSpPr>
            <p:cNvPr id="28680" name="Line 40"/>
            <p:cNvSpPr>
              <a:spLocks noChangeShapeType="1"/>
            </p:cNvSpPr>
            <p:nvPr/>
          </p:nvSpPr>
          <p:spPr bwMode="auto">
            <a:xfrm>
              <a:off x="3848" y="3474"/>
              <a:ext cx="768" cy="0"/>
            </a:xfrm>
            <a:prstGeom prst="line">
              <a:avLst/>
            </a:prstGeom>
            <a:noFill/>
            <a:ln w="3175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8681" name="Line 41"/>
            <p:cNvSpPr>
              <a:spLocks noChangeShapeType="1"/>
            </p:cNvSpPr>
            <p:nvPr/>
          </p:nvSpPr>
          <p:spPr bwMode="auto">
            <a:xfrm>
              <a:off x="3848" y="3151"/>
              <a:ext cx="768" cy="0"/>
            </a:xfrm>
            <a:prstGeom prst="line">
              <a:avLst/>
            </a:prstGeom>
            <a:noFill/>
            <a:ln w="3175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8682" name="Line 42"/>
            <p:cNvSpPr>
              <a:spLocks noChangeShapeType="1"/>
            </p:cNvSpPr>
            <p:nvPr/>
          </p:nvSpPr>
          <p:spPr bwMode="auto">
            <a:xfrm>
              <a:off x="3844" y="4186"/>
              <a:ext cx="768" cy="0"/>
            </a:xfrm>
            <a:prstGeom prst="line">
              <a:avLst/>
            </a:prstGeom>
            <a:noFill/>
            <a:ln w="3175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8683" name="Line 43"/>
            <p:cNvSpPr>
              <a:spLocks noChangeShapeType="1"/>
            </p:cNvSpPr>
            <p:nvPr/>
          </p:nvSpPr>
          <p:spPr bwMode="auto">
            <a:xfrm>
              <a:off x="3844" y="3863"/>
              <a:ext cx="768" cy="0"/>
            </a:xfrm>
            <a:prstGeom prst="line">
              <a:avLst/>
            </a:prstGeom>
            <a:noFill/>
            <a:ln w="3175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039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200" dirty="0" smtClean="0"/>
              <a:t>Reactions of metals carbonates with acid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692150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2000">
                <a:solidFill>
                  <a:srgbClr val="BBE0E3"/>
                </a:solidFill>
                <a:latin typeface="Comic Sans MS" pitchFamily="66" charset="0"/>
              </a:rPr>
              <a:t>A metal carbonate is a compound containing a metal, carbon and oxygen. 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9388" y="1393825"/>
            <a:ext cx="8748712" cy="422275"/>
            <a:chOff x="113" y="799"/>
            <a:chExt cx="5511" cy="266"/>
          </a:xfrm>
        </p:grpSpPr>
        <p:sp>
          <p:nvSpPr>
            <p:cNvPr id="29755" name="Text Box 5"/>
            <p:cNvSpPr txBox="1">
              <a:spLocks noChangeArrowheads="1"/>
            </p:cNvSpPr>
            <p:nvPr/>
          </p:nvSpPr>
          <p:spPr bwMode="auto">
            <a:xfrm>
              <a:off x="113" y="799"/>
              <a:ext cx="5511" cy="266"/>
            </a:xfrm>
            <a:prstGeom prst="rect">
              <a:avLst/>
            </a:prstGeom>
            <a:noFill/>
            <a:ln w="25400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sz="2000">
                  <a:solidFill>
                    <a:srgbClr val="FFFFFF"/>
                  </a:solidFill>
                  <a:latin typeface="Comic Sans MS" pitchFamily="66" charset="0"/>
                </a:rPr>
                <a:t>METAL CARBONATE + ACID       SALT + CARBON DIOXIDE + WATER</a:t>
              </a:r>
            </a:p>
          </p:txBody>
        </p:sp>
        <p:sp>
          <p:nvSpPr>
            <p:cNvPr id="29756" name="Line 6"/>
            <p:cNvSpPr>
              <a:spLocks noChangeShapeType="1"/>
            </p:cNvSpPr>
            <p:nvPr/>
          </p:nvSpPr>
          <p:spPr bwMode="auto">
            <a:xfrm>
              <a:off x="2472" y="935"/>
              <a:ext cx="227" cy="0"/>
            </a:xfrm>
            <a:prstGeom prst="line">
              <a:avLst/>
            </a:prstGeom>
            <a:noFill/>
            <a:ln w="3175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0" y="4279900"/>
            <a:ext cx="8610600" cy="2100263"/>
            <a:chOff x="0" y="2532"/>
            <a:chExt cx="5424" cy="1323"/>
          </a:xfrm>
        </p:grpSpPr>
        <p:sp>
          <p:nvSpPr>
            <p:cNvPr id="29751" name="Text Box 8"/>
            <p:cNvSpPr txBox="1">
              <a:spLocks noChangeArrowheads="1"/>
            </p:cNvSpPr>
            <p:nvPr/>
          </p:nvSpPr>
          <p:spPr bwMode="auto">
            <a:xfrm>
              <a:off x="0" y="2532"/>
              <a:ext cx="5424" cy="1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sz="2400">
                  <a:solidFill>
                    <a:srgbClr val="66FF99"/>
                  </a:solidFill>
                  <a:latin typeface="Comic Sans MS" pitchFamily="66" charset="0"/>
                </a:rPr>
                <a:t>Copy and complete the following reactions:</a:t>
              </a:r>
            </a:p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AutoNum type="arabicParenR"/>
              </a:pPr>
              <a:r>
                <a:rPr lang="en-GB" sz="2400">
                  <a:solidFill>
                    <a:srgbClr val="FFFFFF"/>
                  </a:solidFill>
                  <a:latin typeface="Comic Sans MS" pitchFamily="66" charset="0"/>
                </a:rPr>
                <a:t>Magnesium carbonate + hydrochloric acid</a:t>
              </a:r>
            </a:p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AutoNum type="arabicParenR"/>
              </a:pPr>
              <a:r>
                <a:rPr lang="en-GB" sz="2400">
                  <a:solidFill>
                    <a:srgbClr val="66FF99"/>
                  </a:solidFill>
                  <a:latin typeface="Comic Sans MS" pitchFamily="66" charset="0"/>
                </a:rPr>
                <a:t>Calcium carbonate + hydrochloric acid</a:t>
              </a:r>
            </a:p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AutoNum type="arabicParenR"/>
              </a:pPr>
              <a:r>
                <a:rPr lang="en-GB" sz="2400">
                  <a:solidFill>
                    <a:srgbClr val="FFFFFF"/>
                  </a:solidFill>
                  <a:latin typeface="Comic Sans MS" pitchFamily="66" charset="0"/>
                </a:rPr>
                <a:t>Sodium carbonate + sulphuric acid</a:t>
              </a:r>
            </a:p>
          </p:txBody>
        </p:sp>
        <p:sp>
          <p:nvSpPr>
            <p:cNvPr id="29752" name="Line 9"/>
            <p:cNvSpPr>
              <a:spLocks noChangeShapeType="1"/>
            </p:cNvSpPr>
            <p:nvPr/>
          </p:nvSpPr>
          <p:spPr bwMode="auto">
            <a:xfrm>
              <a:off x="4133" y="3727"/>
              <a:ext cx="768" cy="0"/>
            </a:xfrm>
            <a:prstGeom prst="line">
              <a:avLst/>
            </a:prstGeom>
            <a:noFill/>
            <a:ln w="3175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9753" name="Line 10"/>
            <p:cNvSpPr>
              <a:spLocks noChangeShapeType="1"/>
            </p:cNvSpPr>
            <p:nvPr/>
          </p:nvSpPr>
          <p:spPr bwMode="auto">
            <a:xfrm>
              <a:off x="4133" y="3391"/>
              <a:ext cx="768" cy="0"/>
            </a:xfrm>
            <a:prstGeom prst="line">
              <a:avLst/>
            </a:prstGeom>
            <a:noFill/>
            <a:ln w="3175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9754" name="Line 11"/>
            <p:cNvSpPr>
              <a:spLocks noChangeShapeType="1"/>
            </p:cNvSpPr>
            <p:nvPr/>
          </p:nvSpPr>
          <p:spPr bwMode="auto">
            <a:xfrm>
              <a:off x="4133" y="3007"/>
              <a:ext cx="768" cy="0"/>
            </a:xfrm>
            <a:prstGeom prst="line">
              <a:avLst/>
            </a:prstGeom>
            <a:noFill/>
            <a:ln w="3175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55588" y="2136775"/>
            <a:ext cx="8585200" cy="1527175"/>
            <a:chOff x="161" y="1237"/>
            <a:chExt cx="5408" cy="962"/>
          </a:xfrm>
        </p:grpSpPr>
        <p:sp>
          <p:nvSpPr>
            <p:cNvPr id="29703" name="Oval 13"/>
            <p:cNvSpPr>
              <a:spLocks noChangeArrowheads="1"/>
            </p:cNvSpPr>
            <p:nvPr/>
          </p:nvSpPr>
          <p:spPr bwMode="auto">
            <a:xfrm>
              <a:off x="161" y="1237"/>
              <a:ext cx="380" cy="380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9704" name="Oval 14"/>
            <p:cNvSpPr>
              <a:spLocks noChangeArrowheads="1"/>
            </p:cNvSpPr>
            <p:nvPr/>
          </p:nvSpPr>
          <p:spPr bwMode="auto">
            <a:xfrm>
              <a:off x="1362" y="1325"/>
              <a:ext cx="222" cy="22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9705" name="Oval 15"/>
            <p:cNvSpPr>
              <a:spLocks noChangeArrowheads="1"/>
            </p:cNvSpPr>
            <p:nvPr/>
          </p:nvSpPr>
          <p:spPr bwMode="auto">
            <a:xfrm>
              <a:off x="1579" y="1325"/>
              <a:ext cx="317" cy="317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9706" name="Text Box 16"/>
            <p:cNvSpPr txBox="1">
              <a:spLocks noChangeArrowheads="1"/>
            </p:cNvSpPr>
            <p:nvPr/>
          </p:nvSpPr>
          <p:spPr bwMode="auto">
            <a:xfrm>
              <a:off x="194" y="1310"/>
              <a:ext cx="3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sz="1600">
                  <a:solidFill>
                    <a:srgbClr val="000000"/>
                  </a:solidFill>
                  <a:latin typeface="Comic Sans MS" pitchFamily="66" charset="0"/>
                </a:rPr>
                <a:t>Mg</a:t>
              </a:r>
              <a:endParaRPr lang="en-US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9707" name="Text Box 17"/>
            <p:cNvSpPr txBox="1">
              <a:spLocks noChangeArrowheads="1"/>
            </p:cNvSpPr>
            <p:nvPr/>
          </p:nvSpPr>
          <p:spPr bwMode="auto">
            <a:xfrm>
              <a:off x="1315" y="1347"/>
              <a:ext cx="3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sz="1600">
                  <a:solidFill>
                    <a:srgbClr val="000000"/>
                  </a:solidFill>
                  <a:latin typeface="Comic Sans MS" pitchFamily="66" charset="0"/>
                </a:rPr>
                <a:t>H</a:t>
              </a:r>
              <a:endParaRPr lang="en-US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9708" name="Text Box 18"/>
            <p:cNvSpPr txBox="1">
              <a:spLocks noChangeArrowheads="1"/>
            </p:cNvSpPr>
            <p:nvPr/>
          </p:nvSpPr>
          <p:spPr bwMode="auto">
            <a:xfrm>
              <a:off x="1573" y="1385"/>
              <a:ext cx="3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sz="1600">
                  <a:solidFill>
                    <a:srgbClr val="000000"/>
                  </a:solidFill>
                  <a:latin typeface="Comic Sans MS" pitchFamily="66" charset="0"/>
                </a:rPr>
                <a:t>Cl</a:t>
              </a:r>
              <a:endParaRPr lang="en-US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9709" name="Oval 19"/>
            <p:cNvSpPr>
              <a:spLocks noChangeArrowheads="1"/>
            </p:cNvSpPr>
            <p:nvPr/>
          </p:nvSpPr>
          <p:spPr bwMode="auto">
            <a:xfrm>
              <a:off x="2697" y="1478"/>
              <a:ext cx="380" cy="380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9710" name="Text Box 20"/>
            <p:cNvSpPr txBox="1">
              <a:spLocks noChangeArrowheads="1"/>
            </p:cNvSpPr>
            <p:nvPr/>
          </p:nvSpPr>
          <p:spPr bwMode="auto">
            <a:xfrm>
              <a:off x="2730" y="1541"/>
              <a:ext cx="3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sz="1600">
                  <a:solidFill>
                    <a:srgbClr val="000000"/>
                  </a:solidFill>
                  <a:latin typeface="Comic Sans MS" pitchFamily="66" charset="0"/>
                </a:rPr>
                <a:t>Mg</a:t>
              </a:r>
              <a:endParaRPr lang="en-US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9711" name="Oval 21"/>
            <p:cNvSpPr>
              <a:spLocks noChangeArrowheads="1"/>
            </p:cNvSpPr>
            <p:nvPr/>
          </p:nvSpPr>
          <p:spPr bwMode="auto">
            <a:xfrm>
              <a:off x="3002" y="1302"/>
              <a:ext cx="317" cy="317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9712" name="Text Box 22"/>
            <p:cNvSpPr txBox="1">
              <a:spLocks noChangeArrowheads="1"/>
            </p:cNvSpPr>
            <p:nvPr/>
          </p:nvSpPr>
          <p:spPr bwMode="auto">
            <a:xfrm>
              <a:off x="3002" y="1350"/>
              <a:ext cx="3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sz="1600">
                  <a:solidFill>
                    <a:srgbClr val="000000"/>
                  </a:solidFill>
                  <a:latin typeface="Comic Sans MS" pitchFamily="66" charset="0"/>
                </a:rPr>
                <a:t>Cl</a:t>
              </a:r>
              <a:endParaRPr lang="en-US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9713" name="Oval 23"/>
            <p:cNvSpPr>
              <a:spLocks noChangeArrowheads="1"/>
            </p:cNvSpPr>
            <p:nvPr/>
          </p:nvSpPr>
          <p:spPr bwMode="auto">
            <a:xfrm>
              <a:off x="2586" y="1822"/>
              <a:ext cx="317" cy="317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9714" name="Text Box 24"/>
            <p:cNvSpPr txBox="1">
              <a:spLocks noChangeArrowheads="1"/>
            </p:cNvSpPr>
            <p:nvPr/>
          </p:nvSpPr>
          <p:spPr bwMode="auto">
            <a:xfrm>
              <a:off x="2580" y="1871"/>
              <a:ext cx="3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sz="1600">
                  <a:solidFill>
                    <a:srgbClr val="000000"/>
                  </a:solidFill>
                  <a:latin typeface="Comic Sans MS" pitchFamily="66" charset="0"/>
                </a:rPr>
                <a:t>Cl</a:t>
              </a:r>
              <a:endParaRPr lang="en-US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9715" name="Oval 25"/>
            <p:cNvSpPr>
              <a:spLocks noChangeArrowheads="1"/>
            </p:cNvSpPr>
            <p:nvPr/>
          </p:nvSpPr>
          <p:spPr bwMode="auto">
            <a:xfrm>
              <a:off x="5299" y="1609"/>
              <a:ext cx="222" cy="22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9716" name="Text Box 26"/>
            <p:cNvSpPr txBox="1">
              <a:spLocks noChangeArrowheads="1"/>
            </p:cNvSpPr>
            <p:nvPr/>
          </p:nvSpPr>
          <p:spPr bwMode="auto">
            <a:xfrm>
              <a:off x="5252" y="1619"/>
              <a:ext cx="3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sz="1600">
                  <a:solidFill>
                    <a:srgbClr val="000000"/>
                  </a:solidFill>
                  <a:latin typeface="Comic Sans MS" pitchFamily="66" charset="0"/>
                </a:rPr>
                <a:t>H</a:t>
              </a:r>
              <a:endParaRPr lang="en-US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9717" name="Oval 27"/>
            <p:cNvSpPr>
              <a:spLocks noChangeArrowheads="1"/>
            </p:cNvSpPr>
            <p:nvPr/>
          </p:nvSpPr>
          <p:spPr bwMode="auto">
            <a:xfrm>
              <a:off x="4920" y="1640"/>
              <a:ext cx="222" cy="22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9718" name="Text Box 28"/>
            <p:cNvSpPr txBox="1">
              <a:spLocks noChangeArrowheads="1"/>
            </p:cNvSpPr>
            <p:nvPr/>
          </p:nvSpPr>
          <p:spPr bwMode="auto">
            <a:xfrm>
              <a:off x="4872" y="1644"/>
              <a:ext cx="3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sz="1600">
                  <a:solidFill>
                    <a:srgbClr val="000000"/>
                  </a:solidFill>
                  <a:latin typeface="Comic Sans MS" pitchFamily="66" charset="0"/>
                </a:rPr>
                <a:t>H</a:t>
              </a:r>
              <a:endParaRPr lang="en-US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9719" name="Oval 29"/>
            <p:cNvSpPr>
              <a:spLocks noChangeArrowheads="1"/>
            </p:cNvSpPr>
            <p:nvPr/>
          </p:nvSpPr>
          <p:spPr bwMode="auto">
            <a:xfrm>
              <a:off x="1362" y="1870"/>
              <a:ext cx="222" cy="22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9720" name="Oval 30"/>
            <p:cNvSpPr>
              <a:spLocks noChangeArrowheads="1"/>
            </p:cNvSpPr>
            <p:nvPr/>
          </p:nvSpPr>
          <p:spPr bwMode="auto">
            <a:xfrm>
              <a:off x="1575" y="1882"/>
              <a:ext cx="317" cy="317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9721" name="Text Box 31"/>
            <p:cNvSpPr txBox="1">
              <a:spLocks noChangeArrowheads="1"/>
            </p:cNvSpPr>
            <p:nvPr/>
          </p:nvSpPr>
          <p:spPr bwMode="auto">
            <a:xfrm>
              <a:off x="1320" y="1880"/>
              <a:ext cx="3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sz="1600">
                  <a:solidFill>
                    <a:srgbClr val="000000"/>
                  </a:solidFill>
                  <a:latin typeface="Comic Sans MS" pitchFamily="66" charset="0"/>
                </a:rPr>
                <a:t>H</a:t>
              </a:r>
              <a:endParaRPr lang="en-US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9722" name="Text Box 32"/>
            <p:cNvSpPr txBox="1">
              <a:spLocks noChangeArrowheads="1"/>
            </p:cNvSpPr>
            <p:nvPr/>
          </p:nvSpPr>
          <p:spPr bwMode="auto">
            <a:xfrm>
              <a:off x="1569" y="1931"/>
              <a:ext cx="3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sz="1600">
                  <a:solidFill>
                    <a:srgbClr val="000000"/>
                  </a:solidFill>
                  <a:latin typeface="Comic Sans MS" pitchFamily="66" charset="0"/>
                </a:rPr>
                <a:t>Cl</a:t>
              </a:r>
              <a:endParaRPr lang="en-US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9723" name="AutoShape 33"/>
            <p:cNvSpPr>
              <a:spLocks noChangeArrowheads="1"/>
            </p:cNvSpPr>
            <p:nvPr/>
          </p:nvSpPr>
          <p:spPr bwMode="auto">
            <a:xfrm>
              <a:off x="2014" y="1633"/>
              <a:ext cx="443" cy="158"/>
            </a:xfrm>
            <a:prstGeom prst="rightArrow">
              <a:avLst>
                <a:gd name="adj1" fmla="val 50000"/>
                <a:gd name="adj2" fmla="val 7009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9724" name="AutoShape 34"/>
            <p:cNvSpPr>
              <a:spLocks noChangeArrowheads="1"/>
            </p:cNvSpPr>
            <p:nvPr/>
          </p:nvSpPr>
          <p:spPr bwMode="auto">
            <a:xfrm>
              <a:off x="1030" y="1604"/>
              <a:ext cx="190" cy="190"/>
            </a:xfrm>
            <a:prstGeom prst="plus">
              <a:avLst>
                <a:gd name="adj" fmla="val 36028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9725" name="AutoShape 35"/>
            <p:cNvSpPr>
              <a:spLocks noChangeArrowheads="1"/>
            </p:cNvSpPr>
            <p:nvPr/>
          </p:nvSpPr>
          <p:spPr bwMode="auto">
            <a:xfrm>
              <a:off x="4422" y="1616"/>
              <a:ext cx="190" cy="190"/>
            </a:xfrm>
            <a:prstGeom prst="plus">
              <a:avLst>
                <a:gd name="adj" fmla="val 36028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29726" name="Group 36"/>
            <p:cNvGrpSpPr>
              <a:grpSpLocks/>
            </p:cNvGrpSpPr>
            <p:nvPr/>
          </p:nvGrpSpPr>
          <p:grpSpPr bwMode="auto">
            <a:xfrm>
              <a:off x="413" y="1520"/>
              <a:ext cx="318" cy="318"/>
              <a:chOff x="158" y="1732"/>
              <a:chExt cx="318" cy="318"/>
            </a:xfrm>
          </p:grpSpPr>
          <p:sp>
            <p:nvSpPr>
              <p:cNvPr id="29749" name="Oval 37"/>
              <p:cNvSpPr>
                <a:spLocks noChangeArrowheads="1"/>
              </p:cNvSpPr>
              <p:nvPr/>
            </p:nvSpPr>
            <p:spPr bwMode="auto">
              <a:xfrm>
                <a:off x="158" y="1732"/>
                <a:ext cx="318" cy="31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9750" name="Text Box 38"/>
              <p:cNvSpPr txBox="1">
                <a:spLocks noChangeArrowheads="1"/>
              </p:cNvSpPr>
              <p:nvPr/>
            </p:nvSpPr>
            <p:spPr bwMode="auto">
              <a:xfrm>
                <a:off x="204" y="1773"/>
                <a:ext cx="27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GB">
                    <a:solidFill>
                      <a:srgbClr val="000000"/>
                    </a:solidFill>
                    <a:latin typeface="Comic Sans MS" pitchFamily="66" charset="0"/>
                  </a:rPr>
                  <a:t>C</a:t>
                </a:r>
                <a:endParaRPr lang="en-US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9727" name="Group 39"/>
            <p:cNvGrpSpPr>
              <a:grpSpLocks/>
            </p:cNvGrpSpPr>
            <p:nvPr/>
          </p:nvGrpSpPr>
          <p:grpSpPr bwMode="auto">
            <a:xfrm>
              <a:off x="560" y="1789"/>
              <a:ext cx="272" cy="272"/>
              <a:chOff x="748" y="2069"/>
              <a:chExt cx="272" cy="272"/>
            </a:xfrm>
          </p:grpSpPr>
          <p:sp>
            <p:nvSpPr>
              <p:cNvPr id="29747" name="Oval 40"/>
              <p:cNvSpPr>
                <a:spLocks noChangeArrowheads="1"/>
              </p:cNvSpPr>
              <p:nvPr/>
            </p:nvSpPr>
            <p:spPr bwMode="auto">
              <a:xfrm>
                <a:off x="748" y="2069"/>
                <a:ext cx="272" cy="27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9748" name="Text Box 41"/>
              <p:cNvSpPr txBox="1">
                <a:spLocks noChangeArrowheads="1"/>
              </p:cNvSpPr>
              <p:nvPr/>
            </p:nvSpPr>
            <p:spPr bwMode="auto">
              <a:xfrm>
                <a:off x="769" y="2075"/>
                <a:ext cx="18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GB">
                    <a:solidFill>
                      <a:srgbClr val="000000"/>
                    </a:solidFill>
                    <a:latin typeface="Comic Sans MS" pitchFamily="66" charset="0"/>
                  </a:rPr>
                  <a:t>O</a:t>
                </a:r>
                <a:endParaRPr lang="en-US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9728" name="Group 42"/>
            <p:cNvGrpSpPr>
              <a:grpSpLocks/>
            </p:cNvGrpSpPr>
            <p:nvPr/>
          </p:nvGrpSpPr>
          <p:grpSpPr bwMode="auto">
            <a:xfrm>
              <a:off x="653" y="1350"/>
              <a:ext cx="272" cy="272"/>
              <a:chOff x="748" y="2069"/>
              <a:chExt cx="272" cy="272"/>
            </a:xfrm>
          </p:grpSpPr>
          <p:sp>
            <p:nvSpPr>
              <p:cNvPr id="29745" name="Oval 43"/>
              <p:cNvSpPr>
                <a:spLocks noChangeArrowheads="1"/>
              </p:cNvSpPr>
              <p:nvPr/>
            </p:nvSpPr>
            <p:spPr bwMode="auto">
              <a:xfrm>
                <a:off x="748" y="2069"/>
                <a:ext cx="272" cy="27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9746" name="Text Box 44"/>
              <p:cNvSpPr txBox="1">
                <a:spLocks noChangeArrowheads="1"/>
              </p:cNvSpPr>
              <p:nvPr/>
            </p:nvSpPr>
            <p:spPr bwMode="auto">
              <a:xfrm>
                <a:off x="769" y="2075"/>
                <a:ext cx="18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GB">
                    <a:solidFill>
                      <a:srgbClr val="000000"/>
                    </a:solidFill>
                    <a:latin typeface="Comic Sans MS" pitchFamily="66" charset="0"/>
                  </a:rPr>
                  <a:t>O</a:t>
                </a:r>
                <a:endParaRPr lang="en-US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9729" name="Group 45"/>
            <p:cNvGrpSpPr>
              <a:grpSpLocks/>
            </p:cNvGrpSpPr>
            <p:nvPr/>
          </p:nvGrpSpPr>
          <p:grpSpPr bwMode="auto">
            <a:xfrm>
              <a:off x="195" y="1692"/>
              <a:ext cx="272" cy="272"/>
              <a:chOff x="748" y="2069"/>
              <a:chExt cx="272" cy="272"/>
            </a:xfrm>
          </p:grpSpPr>
          <p:sp>
            <p:nvSpPr>
              <p:cNvPr id="29743" name="Oval 46"/>
              <p:cNvSpPr>
                <a:spLocks noChangeArrowheads="1"/>
              </p:cNvSpPr>
              <p:nvPr/>
            </p:nvSpPr>
            <p:spPr bwMode="auto">
              <a:xfrm>
                <a:off x="748" y="2069"/>
                <a:ext cx="272" cy="27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9744" name="Text Box 47"/>
              <p:cNvSpPr txBox="1">
                <a:spLocks noChangeArrowheads="1"/>
              </p:cNvSpPr>
              <p:nvPr/>
            </p:nvSpPr>
            <p:spPr bwMode="auto">
              <a:xfrm>
                <a:off x="769" y="2075"/>
                <a:ext cx="18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GB">
                    <a:solidFill>
                      <a:srgbClr val="000000"/>
                    </a:solidFill>
                    <a:latin typeface="Comic Sans MS" pitchFamily="66" charset="0"/>
                  </a:rPr>
                  <a:t>O</a:t>
                </a:r>
                <a:endParaRPr lang="en-US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9730" name="Group 48"/>
            <p:cNvGrpSpPr>
              <a:grpSpLocks/>
            </p:cNvGrpSpPr>
            <p:nvPr/>
          </p:nvGrpSpPr>
          <p:grpSpPr bwMode="auto">
            <a:xfrm>
              <a:off x="3887" y="1886"/>
              <a:ext cx="272" cy="272"/>
              <a:chOff x="748" y="2069"/>
              <a:chExt cx="272" cy="272"/>
            </a:xfrm>
          </p:grpSpPr>
          <p:sp>
            <p:nvSpPr>
              <p:cNvPr id="29741" name="Oval 49"/>
              <p:cNvSpPr>
                <a:spLocks noChangeArrowheads="1"/>
              </p:cNvSpPr>
              <p:nvPr/>
            </p:nvSpPr>
            <p:spPr bwMode="auto">
              <a:xfrm>
                <a:off x="748" y="2069"/>
                <a:ext cx="272" cy="27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9742" name="Text Box 50"/>
              <p:cNvSpPr txBox="1">
                <a:spLocks noChangeArrowheads="1"/>
              </p:cNvSpPr>
              <p:nvPr/>
            </p:nvSpPr>
            <p:spPr bwMode="auto">
              <a:xfrm>
                <a:off x="769" y="2075"/>
                <a:ext cx="18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GB">
                    <a:solidFill>
                      <a:srgbClr val="000000"/>
                    </a:solidFill>
                    <a:latin typeface="Comic Sans MS" pitchFamily="66" charset="0"/>
                  </a:rPr>
                  <a:t>O</a:t>
                </a:r>
                <a:endParaRPr lang="en-US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9731" name="Group 51"/>
            <p:cNvGrpSpPr>
              <a:grpSpLocks/>
            </p:cNvGrpSpPr>
            <p:nvPr/>
          </p:nvGrpSpPr>
          <p:grpSpPr bwMode="auto">
            <a:xfrm>
              <a:off x="3999" y="1332"/>
              <a:ext cx="272" cy="272"/>
              <a:chOff x="748" y="2069"/>
              <a:chExt cx="272" cy="272"/>
            </a:xfrm>
          </p:grpSpPr>
          <p:sp>
            <p:nvSpPr>
              <p:cNvPr id="29739" name="Oval 52"/>
              <p:cNvSpPr>
                <a:spLocks noChangeArrowheads="1"/>
              </p:cNvSpPr>
              <p:nvPr/>
            </p:nvSpPr>
            <p:spPr bwMode="auto">
              <a:xfrm>
                <a:off x="748" y="2069"/>
                <a:ext cx="272" cy="27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9740" name="Text Box 53"/>
              <p:cNvSpPr txBox="1">
                <a:spLocks noChangeArrowheads="1"/>
              </p:cNvSpPr>
              <p:nvPr/>
            </p:nvSpPr>
            <p:spPr bwMode="auto">
              <a:xfrm>
                <a:off x="769" y="2075"/>
                <a:ext cx="18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GB">
                    <a:solidFill>
                      <a:srgbClr val="000000"/>
                    </a:solidFill>
                    <a:latin typeface="Comic Sans MS" pitchFamily="66" charset="0"/>
                  </a:rPr>
                  <a:t>O</a:t>
                </a:r>
                <a:endParaRPr lang="en-US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9732" name="Group 54"/>
            <p:cNvGrpSpPr>
              <a:grpSpLocks/>
            </p:cNvGrpSpPr>
            <p:nvPr/>
          </p:nvGrpSpPr>
          <p:grpSpPr bwMode="auto">
            <a:xfrm>
              <a:off x="5075" y="1455"/>
              <a:ext cx="272" cy="272"/>
              <a:chOff x="748" y="2069"/>
              <a:chExt cx="272" cy="272"/>
            </a:xfrm>
          </p:grpSpPr>
          <p:sp>
            <p:nvSpPr>
              <p:cNvPr id="29737" name="Oval 55"/>
              <p:cNvSpPr>
                <a:spLocks noChangeArrowheads="1"/>
              </p:cNvSpPr>
              <p:nvPr/>
            </p:nvSpPr>
            <p:spPr bwMode="auto">
              <a:xfrm>
                <a:off x="748" y="2069"/>
                <a:ext cx="272" cy="27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9738" name="Text Box 56"/>
              <p:cNvSpPr txBox="1">
                <a:spLocks noChangeArrowheads="1"/>
              </p:cNvSpPr>
              <p:nvPr/>
            </p:nvSpPr>
            <p:spPr bwMode="auto">
              <a:xfrm>
                <a:off x="769" y="2075"/>
                <a:ext cx="18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GB">
                    <a:solidFill>
                      <a:srgbClr val="000000"/>
                    </a:solidFill>
                    <a:latin typeface="Comic Sans MS" pitchFamily="66" charset="0"/>
                  </a:rPr>
                  <a:t>O</a:t>
                </a:r>
                <a:endParaRPr lang="en-US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9733" name="Group 57"/>
            <p:cNvGrpSpPr>
              <a:grpSpLocks/>
            </p:cNvGrpSpPr>
            <p:nvPr/>
          </p:nvGrpSpPr>
          <p:grpSpPr bwMode="auto">
            <a:xfrm>
              <a:off x="3927" y="1589"/>
              <a:ext cx="318" cy="318"/>
              <a:chOff x="158" y="1732"/>
              <a:chExt cx="318" cy="318"/>
            </a:xfrm>
          </p:grpSpPr>
          <p:sp>
            <p:nvSpPr>
              <p:cNvPr id="29735" name="Oval 58"/>
              <p:cNvSpPr>
                <a:spLocks noChangeArrowheads="1"/>
              </p:cNvSpPr>
              <p:nvPr/>
            </p:nvSpPr>
            <p:spPr bwMode="auto">
              <a:xfrm>
                <a:off x="158" y="1732"/>
                <a:ext cx="318" cy="31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9736" name="Text Box 59"/>
              <p:cNvSpPr txBox="1">
                <a:spLocks noChangeArrowheads="1"/>
              </p:cNvSpPr>
              <p:nvPr/>
            </p:nvSpPr>
            <p:spPr bwMode="auto">
              <a:xfrm>
                <a:off x="204" y="1773"/>
                <a:ext cx="27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GB">
                    <a:solidFill>
                      <a:srgbClr val="000000"/>
                    </a:solidFill>
                    <a:latin typeface="Comic Sans MS" pitchFamily="66" charset="0"/>
                  </a:rPr>
                  <a:t>C</a:t>
                </a:r>
                <a:endParaRPr lang="en-US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9734" name="AutoShape 60"/>
            <p:cNvSpPr>
              <a:spLocks noChangeArrowheads="1"/>
            </p:cNvSpPr>
            <p:nvPr/>
          </p:nvSpPr>
          <p:spPr bwMode="auto">
            <a:xfrm>
              <a:off x="3503" y="1625"/>
              <a:ext cx="190" cy="190"/>
            </a:xfrm>
            <a:prstGeom prst="plus">
              <a:avLst>
                <a:gd name="adj" fmla="val 36028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983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is </a:t>
            </a:r>
            <a:r>
              <a:rPr lang="en-GB" smtClean="0">
                <a:hlinkClick r:id="rId2"/>
              </a:rPr>
              <a:t>PVC</a:t>
            </a:r>
            <a:r>
              <a:rPr lang="en-GB" smtClean="0"/>
              <a:t>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070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b="1" dirty="0" smtClean="0"/>
              <a:t>PVC </a:t>
            </a:r>
            <a:r>
              <a:rPr lang="en-GB" dirty="0" smtClean="0"/>
              <a:t>is a </a:t>
            </a:r>
            <a:r>
              <a:rPr lang="en-GB" b="1" dirty="0" smtClean="0"/>
              <a:t>polymer that contains chlorine, carbon and hydrogen</a:t>
            </a:r>
            <a:r>
              <a:rPr lang="en-GB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It has many uses </a:t>
            </a:r>
            <a:r>
              <a:rPr lang="en-US" dirty="0" smtClean="0"/>
              <a:t>from rigid pipe for construction applications to a thin crystal clear film for consumer packaging.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33 million </a:t>
            </a:r>
            <a:r>
              <a:rPr lang="en-US" dirty="0" err="1" smtClean="0"/>
              <a:t>tonnes</a:t>
            </a:r>
            <a:r>
              <a:rPr lang="en-US" dirty="0" smtClean="0"/>
              <a:t> were produced in 2008.</a:t>
            </a:r>
            <a:endParaRPr lang="en-GB" dirty="0" smtClean="0"/>
          </a:p>
        </p:txBody>
      </p:sp>
      <p:pic>
        <p:nvPicPr>
          <p:cNvPr id="6148" name="Content Placeholder 6" descr="pvc_chem_look_copy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1412875"/>
            <a:ext cx="1841500" cy="1577975"/>
          </a:xfrm>
        </p:spPr>
      </p:pic>
      <p:pic>
        <p:nvPicPr>
          <p:cNvPr id="6149" name="Picture 2" descr="http://ginnynorman.files.wordpress.com/2010/04/pvc_form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284538"/>
            <a:ext cx="35433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55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Why the difference in properties?</a:t>
            </a:r>
          </a:p>
        </p:txBody>
      </p:sp>
      <p:pic>
        <p:nvPicPr>
          <p:cNvPr id="7171" name="Content Placeholder 4" descr="untitled.bmp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" y="2071688"/>
            <a:ext cx="3571875" cy="3786187"/>
          </a:xfrm>
        </p:spPr>
      </p:pic>
      <p:pic>
        <p:nvPicPr>
          <p:cNvPr id="7172" name="Content Placeholder 5" descr="45777462ja4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1413" y="1600200"/>
            <a:ext cx="3432175" cy="4525963"/>
          </a:xfr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14500" y="6072188"/>
            <a:ext cx="55864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3200">
                <a:solidFill>
                  <a:prstClr val="black"/>
                </a:solidFill>
                <a:latin typeface="Calibri" pitchFamily="34" charset="0"/>
              </a:rPr>
              <a:t>It is all to do with what is added.</a:t>
            </a:r>
          </a:p>
        </p:txBody>
      </p:sp>
    </p:spTree>
    <p:extLst>
      <p:ext uri="{BB962C8B-B14F-4D97-AF65-F5344CB8AC3E}">
        <p14:creationId xmlns:p14="http://schemas.microsoft.com/office/powerpoint/2010/main" val="120654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Slip in a plasticizer.</a:t>
            </a:r>
          </a:p>
        </p:txBody>
      </p:sp>
      <p:pic>
        <p:nvPicPr>
          <p:cNvPr id="8195" name="Content Placeholder 4" descr="untitled.bmp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2000250"/>
            <a:ext cx="3643312" cy="41433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29175"/>
          </a:xfrm>
        </p:spPr>
        <p:txBody>
          <a:bodyPr/>
          <a:lstStyle/>
          <a:p>
            <a:pPr eaLnBrk="1" hangingPunct="1"/>
            <a:r>
              <a:rPr lang="en-GB" smtClean="0"/>
              <a:t>Plasticizers are small molecules that sit between the polymer chains.</a:t>
            </a:r>
          </a:p>
          <a:p>
            <a:pPr eaLnBrk="1" hangingPunct="1"/>
            <a:r>
              <a:rPr lang="en-GB" smtClean="0"/>
              <a:t>The chains are further apart – weaker forces between chains - chains can move more easily – polymer becomes softer and more flexible.</a:t>
            </a:r>
          </a:p>
        </p:txBody>
      </p:sp>
    </p:spTree>
    <p:extLst>
      <p:ext uri="{BB962C8B-B14F-4D97-AF65-F5344CB8AC3E}">
        <p14:creationId xmlns:p14="http://schemas.microsoft.com/office/powerpoint/2010/main" val="149968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Leaching of plasticisers.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     Phthalates do not bind to the PVC polymer but float around like water in a sponge. They remain present as a freely mobile and leachable phase in the plastic.</a:t>
            </a:r>
            <a:br>
              <a:rPr lang="en-US" smtClean="0"/>
            </a:br>
            <a:r>
              <a:rPr lang="en-US" smtClean="0"/>
              <a:t>As a result, phthalates are continuously lost from soft PVC over time.</a:t>
            </a:r>
            <a:endParaRPr lang="en-GB" smtClean="0"/>
          </a:p>
        </p:txBody>
      </p:sp>
      <p:pic>
        <p:nvPicPr>
          <p:cNvPr id="9220" name="Content Placeholder 4" descr="plasticizer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628775"/>
            <a:ext cx="3671887" cy="3816350"/>
          </a:xfrm>
        </p:spPr>
      </p:pic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5003800" y="5589588"/>
            <a:ext cx="331311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prstClr val="black"/>
                </a:solidFill>
              </a:rPr>
              <a:t>What would happen if the molecules above were squeezed together?</a:t>
            </a:r>
          </a:p>
        </p:txBody>
      </p:sp>
    </p:spTree>
    <p:extLst>
      <p:ext uri="{BB962C8B-B14F-4D97-AF65-F5344CB8AC3E}">
        <p14:creationId xmlns:p14="http://schemas.microsoft.com/office/powerpoint/2010/main" val="201751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Why might these toys be a danger to young children?</a:t>
            </a:r>
          </a:p>
        </p:txBody>
      </p:sp>
      <p:pic>
        <p:nvPicPr>
          <p:cNvPr id="10243" name="Content Placeholder 6" descr="P103096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484313"/>
            <a:ext cx="6985000" cy="4525962"/>
          </a:xfrm>
        </p:spPr>
      </p:pic>
    </p:spTree>
    <p:extLst>
      <p:ext uri="{BB962C8B-B14F-4D97-AF65-F5344CB8AC3E}">
        <p14:creationId xmlns:p14="http://schemas.microsoft.com/office/powerpoint/2010/main" val="398859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It sucks!</a:t>
            </a:r>
          </a:p>
        </p:txBody>
      </p:sp>
      <p:sp>
        <p:nvSpPr>
          <p:cNvPr id="11267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Pressure on a PVC product will increase leaching substantially. Of most concern is the leaching of plasticisers resulting from sucking or chewing on soft PVC toys, representing a direct bodily dose of these chemical to the infant or child.</a:t>
            </a:r>
            <a:br>
              <a:rPr lang="en-US" smtClean="0"/>
            </a:br>
            <a:endParaRPr lang="en-GB" smtClean="0"/>
          </a:p>
        </p:txBody>
      </p:sp>
      <p:pic>
        <p:nvPicPr>
          <p:cNvPr id="11268" name="Content Placeholder 6" descr="Baby_Sucking_Plastic_dreamstime_13548577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6313" y="1600200"/>
            <a:ext cx="3762375" cy="4525963"/>
          </a:xfrm>
        </p:spPr>
      </p:pic>
    </p:spTree>
    <p:extLst>
      <p:ext uri="{BB962C8B-B14F-4D97-AF65-F5344CB8AC3E}">
        <p14:creationId xmlns:p14="http://schemas.microsoft.com/office/powerpoint/2010/main" val="109593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Bernard Brunhes</a:t>
            </a: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600200"/>
            <a:ext cx="3441700" cy="4525963"/>
          </a:xfrm>
          <a:noFill/>
        </p:spPr>
      </p:pic>
      <p:sp>
        <p:nvSpPr>
          <p:cNvPr id="17412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smtClean="0">
                <a:hlinkClick r:id="rId3"/>
              </a:rPr>
              <a:t>Bernard Brunhes</a:t>
            </a:r>
            <a:r>
              <a:rPr lang="en-US" smtClean="0"/>
              <a:t> (1867–1910) was a French geophysicist known for his pioneering work in paleomagnetism, in particular, his 1906 discovery of geomagnetic reversal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70161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PVC as a toxin.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Watch the </a:t>
            </a:r>
            <a:r>
              <a:rPr lang="en-GB" smtClean="0">
                <a:hlinkClick r:id="rId2"/>
              </a:rPr>
              <a:t>news report</a:t>
            </a:r>
            <a:r>
              <a:rPr lang="en-GB" smtClean="0"/>
              <a:t>.</a:t>
            </a:r>
          </a:p>
          <a:p>
            <a:pPr eaLnBrk="1" hangingPunct="1"/>
            <a:r>
              <a:rPr lang="en-GB" smtClean="0"/>
              <a:t>What does </a:t>
            </a:r>
            <a:r>
              <a:rPr lang="en-GB" smtClean="0">
                <a:hlinkClick r:id="rId3"/>
              </a:rPr>
              <a:t>Sam Suds </a:t>
            </a:r>
            <a:r>
              <a:rPr lang="en-GB" smtClean="0"/>
              <a:t>have to say?</a:t>
            </a:r>
          </a:p>
          <a:p>
            <a:pPr eaLnBrk="1" hangingPunct="1"/>
            <a:r>
              <a:rPr lang="en-GB" smtClean="0"/>
              <a:t>Find out more </a:t>
            </a:r>
            <a:r>
              <a:rPr lang="en-GB" smtClean="0">
                <a:hlinkClick r:id="rId4"/>
              </a:rPr>
              <a:t>click here.</a:t>
            </a:r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</p:txBody>
      </p:sp>
      <p:pic>
        <p:nvPicPr>
          <p:cNvPr id="12292" name="Content Placeholder 4" descr="tumblr_lhjo85HMkY1qao557o1_r1_500.gif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773238"/>
            <a:ext cx="4038600" cy="4032250"/>
          </a:xfrm>
        </p:spPr>
      </p:pic>
    </p:spTree>
    <p:extLst>
      <p:ext uri="{BB962C8B-B14F-4D97-AF65-F5344CB8AC3E}">
        <p14:creationId xmlns:p14="http://schemas.microsoft.com/office/powerpoint/2010/main" val="420621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Problems with toxic chemicals.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830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GB" dirty="0" smtClean="0"/>
              <a:t>Toxic chemicals cause problems because;</a:t>
            </a:r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en-GB" dirty="0" smtClean="0"/>
              <a:t>They persist in the environment.</a:t>
            </a:r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en-GB" dirty="0" smtClean="0"/>
              <a:t>Can be carried over large distances.</a:t>
            </a:r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en-GB" dirty="0" smtClean="0"/>
              <a:t>May accumulate in food and human tissue.</a:t>
            </a:r>
            <a:endParaRPr lang="en-GB" dirty="0"/>
          </a:p>
        </p:txBody>
      </p:sp>
      <p:pic>
        <p:nvPicPr>
          <p:cNvPr id="13316" name="Content Placeholder 4" descr="of-bioaccumulation-in-a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1412875"/>
            <a:ext cx="4029075" cy="4968875"/>
          </a:xfrm>
        </p:spPr>
      </p:pic>
    </p:spTree>
    <p:extLst>
      <p:ext uri="{BB962C8B-B14F-4D97-AF65-F5344CB8AC3E}">
        <p14:creationId xmlns:p14="http://schemas.microsoft.com/office/powerpoint/2010/main" val="266638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Sustainable Development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GB" sz="3200" smtClean="0"/>
              <a:t>Using the Earth’s resources in a way that can continue in the future.</a:t>
            </a:r>
          </a:p>
          <a:p>
            <a:pPr eaLnBrk="1" hangingPunct="1"/>
            <a:r>
              <a:rPr lang="en-GB" sz="3200" smtClean="0"/>
              <a:t>Meeting the needs of today without stopping people meeting their needs in the future.</a:t>
            </a:r>
          </a:p>
        </p:txBody>
      </p:sp>
      <p:pic>
        <p:nvPicPr>
          <p:cNvPr id="4100" name="Content Placeholder 6" descr="untitled.bmp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43063"/>
            <a:ext cx="4038600" cy="4786312"/>
          </a:xfrm>
        </p:spPr>
      </p:pic>
    </p:spTree>
    <p:extLst>
      <p:ext uri="{BB962C8B-B14F-4D97-AF65-F5344CB8AC3E}">
        <p14:creationId xmlns:p14="http://schemas.microsoft.com/office/powerpoint/2010/main" val="357235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Life Cycle of a Product.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This can be simplified into 3 stages.</a:t>
            </a:r>
          </a:p>
          <a:p>
            <a:pPr eaLnBrk="1" hangingPunct="1"/>
            <a:r>
              <a:rPr lang="en-GB" smtClean="0"/>
              <a:t>1. Product is made.</a:t>
            </a:r>
          </a:p>
          <a:p>
            <a:pPr eaLnBrk="1" hangingPunct="1"/>
            <a:r>
              <a:rPr lang="en-GB" smtClean="0"/>
              <a:t>2. Product is used.</a:t>
            </a:r>
          </a:p>
          <a:p>
            <a:pPr eaLnBrk="1" hangingPunct="1"/>
            <a:r>
              <a:rPr lang="en-GB" smtClean="0"/>
              <a:t>3. Product is disposed of.</a:t>
            </a:r>
          </a:p>
        </p:txBody>
      </p:sp>
      <p:pic>
        <p:nvPicPr>
          <p:cNvPr id="5124" name="Picture 2" descr="http://images.google.co.uk/url?source=imgres&amp;ct=img&amp;q=http://www.asia-pacific-connections.com/images/Car-manufacturing.jpg&amp;usg=AFQjCNGKO9jNvs6JbJwDsf8Zj9pMN0MBD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214563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http://images.google.co.uk/url?source=imgres&amp;ct=img&amp;q=http://content5.videojug.com/05/05291454-3e5a-76b0-c270-ff0008cb4dd9/things-to-consider-before-driving-a-car.jpg&amp;usg=AFQjCNGvsDI4kfjCCOEtIFEJ3WNcXOB0k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4572000"/>
            <a:ext cx="314325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http://images.google.co.uk/url?source=imgres&amp;ct=img&amp;q=http://www.winchester.gov.uk/Image/News/scrapped%2520car.jpg&amp;usg=AFQjCNENGEHUCVmqzk0CwADbzuNCUWTk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000500"/>
            <a:ext cx="28575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rot="10800000" flipV="1">
            <a:off x="6429375" y="4214813"/>
            <a:ext cx="642938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3357563" y="5429250"/>
            <a:ext cx="8572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19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3" descr="untitled.bmp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428625"/>
            <a:ext cx="8358187" cy="6215063"/>
          </a:xfrm>
        </p:spPr>
      </p:pic>
    </p:spTree>
    <p:extLst>
      <p:ext uri="{BB962C8B-B14F-4D97-AF65-F5344CB8AC3E}">
        <p14:creationId xmlns:p14="http://schemas.microsoft.com/office/powerpoint/2010/main" val="337094307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Life Cycle Assessment – Factors to be considered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Energy required.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Sustainability and impact on environment of using natural resources (raw material).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Environmental impact of manufacturing.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Environmental impact of using product.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Environmental impact of disposing of product.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4638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Disposing of product.</a:t>
            </a:r>
          </a:p>
        </p:txBody>
      </p:sp>
      <p:pic>
        <p:nvPicPr>
          <p:cNvPr id="10243" name="Content Placeholder 3" descr="untitled.bmp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2214563"/>
            <a:ext cx="3643312" cy="3714750"/>
          </a:xfrm>
        </p:spPr>
      </p:pic>
      <p:pic>
        <p:nvPicPr>
          <p:cNvPr id="10244" name="Picture 2" descr="http://images.google.co.uk/url?source=imgres&amp;ct=img&amp;q=http://www.cpreoxon.org.uk/campaigns/sustainability/waste/incinerator&amp;usg=AFQjCNESnsXXwGz5N6slYF3oorA2OxTK2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3786188"/>
            <a:ext cx="4000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http://images.google.co.uk/url?source=imgres&amp;ct=img&amp;q=http://needled.files.wordpress.com/2009/01/landfill.jpg&amp;usg=AFQjCNG_RBkdjCgIvoImsTWwE2v-4eZMk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428750"/>
            <a:ext cx="362108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500063" y="1857375"/>
            <a:ext cx="2508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200">
                <a:latin typeface="Calibri" pitchFamily="34" charset="0"/>
              </a:rPr>
              <a:t>Recycle/reuse</a:t>
            </a:r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3571875" y="1285875"/>
            <a:ext cx="1397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200">
                <a:latin typeface="Calibri" pitchFamily="34" charset="0"/>
              </a:rPr>
              <a:t>Landfill</a:t>
            </a:r>
          </a:p>
        </p:txBody>
      </p:sp>
      <p:sp>
        <p:nvSpPr>
          <p:cNvPr id="10248" name="TextBox 9"/>
          <p:cNvSpPr txBox="1">
            <a:spLocks noChangeArrowheads="1"/>
          </p:cNvSpPr>
          <p:nvPr/>
        </p:nvSpPr>
        <p:spPr bwMode="auto">
          <a:xfrm>
            <a:off x="5572125" y="6072188"/>
            <a:ext cx="1857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200">
                <a:latin typeface="Calibri" pitchFamily="34" charset="0"/>
              </a:rPr>
              <a:t>Incinerate</a:t>
            </a:r>
          </a:p>
        </p:txBody>
      </p:sp>
    </p:spTree>
    <p:extLst>
      <p:ext uri="{BB962C8B-B14F-4D97-AF65-F5344CB8AC3E}">
        <p14:creationId xmlns:p14="http://schemas.microsoft.com/office/powerpoint/2010/main" val="117053511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Applying understanding.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Points to consider: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1</a:t>
            </a:r>
            <a:r>
              <a:rPr lang="en-GB" b="1" dirty="0" smtClean="0"/>
              <a:t>. Use and processing of raw material: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Are these renewable?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Where are they found?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How far do they need to be transported?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What economic impact does this have?</a:t>
            </a:r>
          </a:p>
        </p:txBody>
      </p:sp>
    </p:spTree>
    <p:extLst>
      <p:ext uri="{BB962C8B-B14F-4D97-AF65-F5344CB8AC3E}">
        <p14:creationId xmlns:p14="http://schemas.microsoft.com/office/powerpoint/2010/main" val="293365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Points to Consider.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2. </a:t>
            </a:r>
            <a:r>
              <a:rPr lang="en-GB" b="1" dirty="0" smtClean="0"/>
              <a:t>Use of product.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Does it have an environmental impact.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How long does it last?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3. </a:t>
            </a:r>
            <a:r>
              <a:rPr lang="en-GB" b="1" dirty="0" smtClean="0"/>
              <a:t>Disposal of product.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Can it be recycled?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Is it biodegradable?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Is there a choice between landfill and incineration?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7467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hlinkClick r:id="rId2"/>
              </a:rPr>
              <a:t>How coal was formed</a:t>
            </a:r>
            <a:r>
              <a:rPr lang="en-GB" smtClean="0"/>
              <a:t>.</a:t>
            </a:r>
          </a:p>
        </p:txBody>
      </p:sp>
      <p:pic>
        <p:nvPicPr>
          <p:cNvPr id="14339" name="Content Placeholder 6" descr="coal0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628775"/>
            <a:ext cx="8137525" cy="4968875"/>
          </a:xfrm>
        </p:spPr>
      </p:pic>
    </p:spTree>
    <p:extLst>
      <p:ext uri="{BB962C8B-B14F-4D97-AF65-F5344CB8AC3E}">
        <p14:creationId xmlns:p14="http://schemas.microsoft.com/office/powerpoint/2010/main" val="344030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How coal was formed.</a:t>
            </a:r>
          </a:p>
        </p:txBody>
      </p:sp>
      <p:pic>
        <p:nvPicPr>
          <p:cNvPr id="15363" name="Content Placeholder 3" descr="peatcoal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773238"/>
            <a:ext cx="7343775" cy="4319587"/>
          </a:xfrm>
        </p:spPr>
      </p:pic>
    </p:spTree>
    <p:extLst>
      <p:ext uri="{BB962C8B-B14F-4D97-AF65-F5344CB8AC3E}">
        <p14:creationId xmlns:p14="http://schemas.microsoft.com/office/powerpoint/2010/main" val="60770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Chatterley Whitfield Pit in 1930</a:t>
            </a:r>
          </a:p>
        </p:txBody>
      </p:sp>
      <p:pic>
        <p:nvPicPr>
          <p:cNvPr id="18435" name="Content Placeholder 3" descr="BJ3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341438"/>
            <a:ext cx="7488238" cy="4535487"/>
          </a:xfrm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900113" y="6021388"/>
            <a:ext cx="7127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Can you predict what the area would have been like 300 million years ago?</a:t>
            </a:r>
          </a:p>
        </p:txBody>
      </p:sp>
    </p:spTree>
    <p:extLst>
      <p:ext uri="{BB962C8B-B14F-4D97-AF65-F5344CB8AC3E}">
        <p14:creationId xmlns:p14="http://schemas.microsoft.com/office/powerpoint/2010/main" val="258521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2">
  <a:themeElements>
    <a:clrScheme name="Presentation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2">
      <a:majorFont>
        <a:latin typeface="Comic Sans MS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resentat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2068</Words>
  <Application>Microsoft Office PowerPoint</Application>
  <PresentationFormat>On-screen Show (4:3)</PresentationFormat>
  <Paragraphs>304</Paragraphs>
  <Slides>68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68</vt:i4>
      </vt:variant>
    </vt:vector>
  </HeadingPairs>
  <TitlesOfParts>
    <vt:vector size="71" baseType="lpstr">
      <vt:lpstr>Office Theme</vt:lpstr>
      <vt:lpstr>Presentation2</vt:lpstr>
      <vt:lpstr>1_Office Theme</vt:lpstr>
      <vt:lpstr>C3</vt:lpstr>
      <vt:lpstr>Geological map of Britain.</vt:lpstr>
      <vt:lpstr>A rock hard question!</vt:lpstr>
      <vt:lpstr>Different climates – different rocks!</vt:lpstr>
      <vt:lpstr>Paleomagnetism</vt:lpstr>
      <vt:lpstr>Bernard Brunhes</vt:lpstr>
      <vt:lpstr>How coal was formed.</vt:lpstr>
      <vt:lpstr>How coal was formed.</vt:lpstr>
      <vt:lpstr>Chatterley Whitfield Pit in 1930</vt:lpstr>
      <vt:lpstr>Formation of limestone.</vt:lpstr>
      <vt:lpstr>Formation of salt.</vt:lpstr>
      <vt:lpstr>Raw materials for the chemical industry.</vt:lpstr>
      <vt:lpstr>Clues in the rock.</vt:lpstr>
      <vt:lpstr>Comparing grains of rock.</vt:lpstr>
      <vt:lpstr>Clues in the rock – sorting grain sizes.</vt:lpstr>
      <vt:lpstr>Shell fragments</vt:lpstr>
      <vt:lpstr>Mountain building.</vt:lpstr>
      <vt:lpstr>How was this fossil formed?</vt:lpstr>
      <vt:lpstr>Why is salt used?</vt:lpstr>
      <vt:lpstr>The role of salt in our body.</vt:lpstr>
      <vt:lpstr>Too much salt.</vt:lpstr>
      <vt:lpstr>What are the main sources of salt in our diet?</vt:lpstr>
      <vt:lpstr>Where does the salt come from?</vt:lpstr>
      <vt:lpstr>Understanding food labels</vt:lpstr>
      <vt:lpstr>Understanding food labels.</vt:lpstr>
      <vt:lpstr>How would you rate this label?</vt:lpstr>
      <vt:lpstr>What role do these two Government departments play?</vt:lpstr>
      <vt:lpstr>What role do these two Government departments play?</vt:lpstr>
      <vt:lpstr>Brine.</vt:lpstr>
      <vt:lpstr>Which salt would you eat?</vt:lpstr>
      <vt:lpstr>Road Gritting</vt:lpstr>
      <vt:lpstr>Large-scale extraction of salt.</vt:lpstr>
      <vt:lpstr>Rock salt mining.</vt:lpstr>
      <vt:lpstr>Solution mining of salt </vt:lpstr>
      <vt:lpstr>Mining subsidence</vt:lpstr>
      <vt:lpstr>Electrolysis.</vt:lpstr>
      <vt:lpstr>Brine – salt solution.</vt:lpstr>
      <vt:lpstr>Chemicals from salt.</vt:lpstr>
      <vt:lpstr>Environmental impact of electrolysis.</vt:lpstr>
      <vt:lpstr>Timeline for water purification.</vt:lpstr>
      <vt:lpstr>Water purification.</vt:lpstr>
      <vt:lpstr>Possible disadvantage of chlorination.</vt:lpstr>
      <vt:lpstr>Possible disadvantage of chlorination of water</vt:lpstr>
      <vt:lpstr>Uses of alkalis</vt:lpstr>
      <vt:lpstr>Traditional sources of alkali</vt:lpstr>
      <vt:lpstr>At what point did the population grow fastest in the UK?</vt:lpstr>
      <vt:lpstr>Traditional method of making alkali.</vt:lpstr>
      <vt:lpstr>Leblanc process</vt:lpstr>
      <vt:lpstr>Leblanc process.</vt:lpstr>
      <vt:lpstr>A factory in Widnes using the Leblanc process.</vt:lpstr>
      <vt:lpstr>Deacon Process</vt:lpstr>
      <vt:lpstr>Acid alkali reactions</vt:lpstr>
      <vt:lpstr>Reactions of metals carbonates with acid</vt:lpstr>
      <vt:lpstr>What is PVC?</vt:lpstr>
      <vt:lpstr>Why the difference in properties?</vt:lpstr>
      <vt:lpstr>Slip in a plasticizer.</vt:lpstr>
      <vt:lpstr>Leaching of plasticisers.</vt:lpstr>
      <vt:lpstr>Why might these toys be a danger to young children?</vt:lpstr>
      <vt:lpstr>It sucks!</vt:lpstr>
      <vt:lpstr>PVC as a toxin.</vt:lpstr>
      <vt:lpstr>Problems with toxic chemicals.</vt:lpstr>
      <vt:lpstr>Sustainable Development</vt:lpstr>
      <vt:lpstr>Life Cycle of a Product.</vt:lpstr>
      <vt:lpstr>PowerPoint Presentation</vt:lpstr>
      <vt:lpstr>Life Cycle Assessment – Factors to be considered</vt:lpstr>
      <vt:lpstr>Disposing of product.</vt:lpstr>
      <vt:lpstr>Applying understanding.</vt:lpstr>
      <vt:lpstr>Points to Consider.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C3</dc:title>
  <dc:creator>Admin</dc:creator>
  <cp:lastModifiedBy>Michelle Meyers</cp:lastModifiedBy>
  <cp:revision>10</cp:revision>
  <dcterms:created xsi:type="dcterms:W3CDTF">2012-06-10T16:19:29Z</dcterms:created>
  <dcterms:modified xsi:type="dcterms:W3CDTF">2015-03-31T08:58:31Z</dcterms:modified>
</cp:coreProperties>
</file>