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5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70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33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03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74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0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94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51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68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6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C4 revision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85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8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47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33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05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83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6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22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25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86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49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41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6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87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78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0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3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0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985F-553C-485F-A61B-95B56CD68E8B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894-02CA-462A-B790-A2BCE009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4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FB25-EF01-4E34-9B0E-05A62B6B0E9A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8AF0F-559E-4E24-855F-76BC5DFA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90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3AAA-D81A-4288-ABDF-D8DD0FA48750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6957-8564-42DD-BAC5-A5561E846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/>
          <a:lstStyle/>
          <a:p>
            <a:r>
              <a:rPr lang="en-GB" b="1" dirty="0" smtClean="0"/>
              <a:t>1. Atomic structure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4664" y="4499992"/>
            <a:ext cx="6172200" cy="4392488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Copy and label the parts of the Helium atom.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Protons and neutrons both have a mass equivalent to 1 but electrons have very little mass. Neutrons have no charge and electrons are negatively charged. </a:t>
            </a:r>
          </a:p>
          <a:p>
            <a:r>
              <a:rPr lang="en-GB" sz="2000" b="1" dirty="0" smtClean="0"/>
              <a:t>Use this information to complete the table below. </a:t>
            </a:r>
          </a:p>
          <a:p>
            <a:r>
              <a:rPr lang="en-GB" sz="2000" b="1" dirty="0" smtClean="0"/>
              <a:t>Copy into your book.</a:t>
            </a:r>
            <a:endParaRPr lang="en-GB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43430"/>
              </p:ext>
            </p:extLst>
          </p:nvPr>
        </p:nvGraphicFramePr>
        <p:xfrm>
          <a:off x="980728" y="7236296"/>
          <a:ext cx="457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Particle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Mass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Charge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0.0005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http://kaffee.50webs.com/Science/images/He-4.Atomic.Mode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1907704"/>
            <a:ext cx="252913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stCxn id="1026" idx="3"/>
          </p:cNvCxnSpPr>
          <p:nvPr/>
        </p:nvCxnSpPr>
        <p:spPr>
          <a:xfrm flipV="1">
            <a:off x="4589980" y="2555776"/>
            <a:ext cx="9992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49080" y="3923928"/>
            <a:ext cx="158417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340768" y="1619672"/>
            <a:ext cx="180020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24744" y="3347864"/>
            <a:ext cx="180020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08920" y="2555776"/>
            <a:ext cx="1224136" cy="1188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stCxn id="15" idx="6"/>
          </p:cNvCxnSpPr>
          <p:nvPr/>
        </p:nvCxnSpPr>
        <p:spPr>
          <a:xfrm flipV="1">
            <a:off x="3933056" y="1619672"/>
            <a:ext cx="1008112" cy="1530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7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667" y="179512"/>
            <a:ext cx="6172200" cy="965456"/>
          </a:xfrm>
        </p:spPr>
        <p:txBody>
          <a:bodyPr/>
          <a:lstStyle/>
          <a:p>
            <a:r>
              <a:rPr lang="en-GB" dirty="0" smtClean="0"/>
              <a:t>10. Hazards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7" y="1259632"/>
            <a:ext cx="685206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alkali metals (</a:t>
            </a:r>
            <a:r>
              <a:rPr lang="en-GB" sz="2000" dirty="0" err="1"/>
              <a:t>G</a:t>
            </a:r>
            <a:r>
              <a:rPr lang="en-GB" sz="2000" dirty="0" err="1" smtClean="0"/>
              <a:t>rp</a:t>
            </a:r>
            <a:r>
              <a:rPr lang="en-GB" sz="2000" dirty="0" smtClean="0"/>
              <a:t> 1) and the halogens (</a:t>
            </a:r>
            <a:r>
              <a:rPr lang="en-GB" sz="2000" dirty="0" err="1"/>
              <a:t>G</a:t>
            </a:r>
            <a:r>
              <a:rPr lang="en-GB" sz="2000" dirty="0" err="1" smtClean="0"/>
              <a:t>rp</a:t>
            </a:r>
            <a:r>
              <a:rPr lang="en-GB" sz="2000" dirty="0" smtClean="0"/>
              <a:t> 7) are very reactive and there needs to be detailed risk assessments when using these chemicals.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Use the information below and match the name, the symbol and the description to each other. Record these in your book.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7" y="3476640"/>
            <a:ext cx="6858000" cy="9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6" y="5724128"/>
            <a:ext cx="6852061" cy="326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6" y="4560271"/>
            <a:ext cx="1169430" cy="116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36" y="4531824"/>
            <a:ext cx="1177115" cy="119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745" y="4575596"/>
            <a:ext cx="1169434" cy="117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561" y="4572000"/>
            <a:ext cx="113745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397" y="4588718"/>
            <a:ext cx="1156348" cy="116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40" y="4571999"/>
            <a:ext cx="1175034" cy="116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0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2" y="179512"/>
            <a:ext cx="6172200" cy="893448"/>
          </a:xfrm>
        </p:spPr>
        <p:txBody>
          <a:bodyPr/>
          <a:lstStyle/>
          <a:p>
            <a:r>
              <a:rPr lang="en-GB" dirty="0" smtClean="0"/>
              <a:t>11. Ionic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" y="1115615"/>
            <a:ext cx="6669360" cy="15728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Salts are ionic compounds. Often formed from </a:t>
            </a:r>
            <a:r>
              <a:rPr lang="en-GB" sz="2000" dirty="0" err="1" smtClean="0"/>
              <a:t>Grp</a:t>
            </a:r>
            <a:r>
              <a:rPr lang="en-GB" sz="2000" dirty="0" smtClean="0"/>
              <a:t> 1 and </a:t>
            </a:r>
            <a:r>
              <a:rPr lang="en-GB" sz="2000" dirty="0" err="1" smtClean="0"/>
              <a:t>Grp</a:t>
            </a:r>
            <a:r>
              <a:rPr lang="en-GB" sz="2000" dirty="0" smtClean="0"/>
              <a:t> 7 elements reacting together to make compounds. They have very specific structures and properties.  They form a lattice structure which means each positive ion is attracted to a number of negative ions and vice versa. This means a lot of energy is needed to overcome this attraction. The lattice network is a highly ordered structure.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688485"/>
            <a:ext cx="19050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15162" y="2969770"/>
            <a:ext cx="4491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High melting points </a:t>
            </a:r>
          </a:p>
          <a:p>
            <a:r>
              <a:rPr lang="en-GB" b="1" dirty="0" smtClean="0"/>
              <a:t>High boiling points</a:t>
            </a:r>
            <a:r>
              <a:rPr lang="en-GB" dirty="0" smtClean="0"/>
              <a:t>  </a:t>
            </a:r>
          </a:p>
          <a:p>
            <a:r>
              <a:rPr lang="en-GB" b="1" dirty="0" smtClean="0"/>
              <a:t>Conduct electricity when dissolved in water</a:t>
            </a:r>
          </a:p>
          <a:p>
            <a:r>
              <a:rPr lang="en-GB" b="1" dirty="0" smtClean="0"/>
              <a:t>Conduct electricity when liquid</a:t>
            </a:r>
            <a:r>
              <a:rPr lang="en-GB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042" y="4236939"/>
            <a:ext cx="641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the table below, with either the property or explanation.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1242"/>
              </p:ext>
            </p:extLst>
          </p:nvPr>
        </p:nvGraphicFramePr>
        <p:xfrm>
          <a:off x="188640" y="4826059"/>
          <a:ext cx="6552728" cy="42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4104456"/>
              </a:tblGrid>
              <a:tr h="39401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Property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Explanation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328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All crystals of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an ionic compound are the same shape.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3284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The giant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ionic structure is held together by a strong electrostatic attraction between the ions. It takes lots of energy to break down the arrangement.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3284"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When molten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the positive and negative ions can move around independently.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328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Ionic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compounds dissolved in water conduct electricity.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103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12. Using information from the periodic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987894"/>
              </p:ext>
            </p:extLst>
          </p:nvPr>
        </p:nvGraphicFramePr>
        <p:xfrm>
          <a:off x="342900" y="4859338"/>
          <a:ext cx="61722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Proton number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Atomic</a:t>
                      </a:r>
                      <a:r>
                        <a:rPr lang="en-GB" sz="1600" baseline="0" dirty="0" smtClean="0">
                          <a:solidFill>
                            <a:sysClr val="windowText" lastClr="000000"/>
                          </a:solidFill>
                        </a:rPr>
                        <a:t> mass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No. of protons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No. of neutrons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No. of electrons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Helium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Lithium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Carbon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Oxygen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Neon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Sodium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Sulphur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Argon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Calcium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" y="1331641"/>
            <a:ext cx="684776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59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32" y="179512"/>
            <a:ext cx="6552728" cy="103746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13. Using data from flame tests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004048"/>
            <a:ext cx="6172200" cy="3164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Using the two spectrums above to answer the questions.</a:t>
            </a:r>
          </a:p>
          <a:p>
            <a:pPr marL="0" indent="0">
              <a:buNone/>
            </a:pPr>
            <a:r>
              <a:rPr lang="en-GB" sz="2000" dirty="0" smtClean="0"/>
              <a:t>How do you carry out a flame test?</a:t>
            </a:r>
          </a:p>
          <a:p>
            <a:pPr marL="0" indent="0">
              <a:buNone/>
            </a:pPr>
            <a:r>
              <a:rPr lang="en-GB" sz="2000" dirty="0" smtClean="0"/>
              <a:t>What are the key safety precautions? </a:t>
            </a:r>
          </a:p>
          <a:p>
            <a:pPr marL="0" indent="0">
              <a:buNone/>
            </a:pPr>
            <a:r>
              <a:rPr lang="en-GB" sz="2000" dirty="0" smtClean="0"/>
              <a:t>What conclusion can you make?</a:t>
            </a:r>
          </a:p>
          <a:p>
            <a:pPr marL="0" indent="0">
              <a:buNone/>
            </a:pPr>
            <a:r>
              <a:rPr lang="en-GB" sz="2000" dirty="0" smtClean="0"/>
              <a:t>Does it contain sodium?</a:t>
            </a:r>
          </a:p>
          <a:p>
            <a:pPr marL="0" indent="0">
              <a:buNone/>
            </a:pPr>
            <a:r>
              <a:rPr lang="en-GB" sz="2000" dirty="0" smtClean="0"/>
              <a:t>Does it contain potassium?</a:t>
            </a:r>
          </a:p>
          <a:p>
            <a:pPr marL="0" indent="0">
              <a:buNone/>
            </a:pPr>
            <a:r>
              <a:rPr lang="en-GB" sz="2000" dirty="0" smtClean="0"/>
              <a:t>What more information do you need?</a:t>
            </a:r>
            <a:endParaRPr lang="en-GB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043608"/>
            <a:ext cx="619268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521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32" y="0"/>
            <a:ext cx="6741368" cy="118762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14. Using information to compare elements.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85462"/>
              </p:ext>
            </p:extLst>
          </p:nvPr>
        </p:nvGraphicFramePr>
        <p:xfrm>
          <a:off x="188640" y="1187624"/>
          <a:ext cx="64807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440160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Info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FLUORINE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LITHIUM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Metal or Non metal?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Which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group?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No of electrons in outer shell?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Period?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7390" y="3209311"/>
            <a:ext cx="64219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Lithium is at the top of Group 1 in the Periodic </a:t>
            </a:r>
            <a:r>
              <a:rPr lang="en-GB" dirty="0"/>
              <a:t>T</a:t>
            </a:r>
            <a:r>
              <a:rPr lang="en-GB" dirty="0" smtClean="0"/>
              <a:t>able . </a:t>
            </a:r>
          </a:p>
          <a:p>
            <a:r>
              <a:rPr lang="en-GB" dirty="0" smtClean="0"/>
              <a:t>Fluorine is at the top of Group 7 in the </a:t>
            </a:r>
            <a:r>
              <a:rPr lang="en-GB" dirty="0"/>
              <a:t>P</a:t>
            </a:r>
            <a:r>
              <a:rPr lang="en-GB" dirty="0" smtClean="0"/>
              <a:t>eriodic Table.</a:t>
            </a:r>
          </a:p>
          <a:p>
            <a:r>
              <a:rPr lang="en-GB" dirty="0" smtClean="0"/>
              <a:t>The position of an element tells us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 arrangement of the outer shell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Whether the element is a metal or non metal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 reactivity of the element</a:t>
            </a:r>
          </a:p>
          <a:p>
            <a:endParaRPr lang="en-GB" dirty="0"/>
          </a:p>
          <a:p>
            <a:r>
              <a:rPr lang="en-GB" b="1" dirty="0" smtClean="0"/>
              <a:t>Describe the differences between lithium and fluorine based  on their positions in the Periodic Table.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3576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15. Electrolysis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32" y="1259632"/>
            <a:ext cx="6552728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There are two ions in the salt lead bromide (Li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 and Br</a:t>
            </a:r>
            <a:r>
              <a:rPr lang="en-GB" sz="2000" baseline="30000" dirty="0" smtClean="0"/>
              <a:t>-</a:t>
            </a:r>
            <a:r>
              <a:rPr lang="en-GB" sz="2000" dirty="0" smtClean="0"/>
              <a:t>). They can be separated into the individual elements using a process called electrolysis.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Use the picture above to describe how electrolysis works.</a:t>
            </a:r>
          </a:p>
          <a:p>
            <a:pPr marL="0" indent="0">
              <a:buNone/>
            </a:pPr>
            <a:r>
              <a:rPr lang="en-GB" sz="2000" dirty="0" smtClean="0"/>
              <a:t>Use the following key words in your explanation.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b="1" dirty="0" smtClean="0"/>
              <a:t>anode,  cathode,  free ions, positive, negative</a:t>
            </a:r>
          </a:p>
          <a:p>
            <a:pPr marL="0" indent="0" algn="ctr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sz="2000" b="1" dirty="0" smtClean="0"/>
              <a:t>attracted to, conduct, gain electrons, lose electrons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411760"/>
            <a:ext cx="47625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3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2. The periodic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101010"/>
              </p:ext>
            </p:extLst>
          </p:nvPr>
        </p:nvGraphicFramePr>
        <p:xfrm>
          <a:off x="283631" y="4355976"/>
          <a:ext cx="61722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908"/>
                <a:gridCol w="864096"/>
                <a:gridCol w="39501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Period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Elements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found on the right of the periodic table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Group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 highly reactive group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of metals </a:t>
                      </a:r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which all react with water.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Non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metals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 vertical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column on the periodic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table 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Metals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The only non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metal in group 4.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Group 1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The most reactive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halogen.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Group 7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Elements found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on the left of the periodic table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Carbon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 horizontal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row on the periodic table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Mercury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The only liquid metal.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Fluorine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A very reactive group of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 non metals.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Lithium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The least reactive alkali metal.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115616"/>
            <a:ext cx="590465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623" y="3770620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Match the key words to the definitions. Record in your book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8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395536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3. Line Spectrum</a:t>
            </a:r>
            <a:endParaRPr lang="en-GB" dirty="0"/>
          </a:p>
        </p:txBody>
      </p:sp>
      <p:sp>
        <p:nvSpPr>
          <p:cNvPr id="4" name="AutoShape 4" descr="data:image/jpeg;base64,/9j/4AAQSkZJRgABAQAAAQABAAD/2wCEAAkGBhASEBEQEBQQFRUUEhcUFRUUEBAWEBUVFRYVGBQVFBQXHCYeGBklGhIUIDAgJCcpLCwsFR4xNTAqNSYrLCkBCQoKDgwOGg8PGi8kHyQuLC4pLC0sLCksNS8sLTUsKiwsKSwsLCwsLCwwLCwsLCksKSksLCkpLCwsLCwpLCw1LP/AABEIAL4BCgMBIgACEQEDEQH/xAAbAAEAAgMBAQAAAAAAAAAAAAAABQYBAwQCB//EAEgQAAEDAgMDCQILBQUJAAAAAAEAAhEDBBIhMQVBUQYTIjJhcYGRoXKxBxQjNEJSdIKissE1YtHh8BUkJbPDM0NEVGOSk8Lx/8QAGgEBAAMBAQEAAAAAAAAAAAAAAAIDBAEFBv/EADERAQACAQEFBQYGAwAAAAAAAAABAhEDBBIhMUETIlFx8GGBobHB0QUzQkOR8RQy4f/aAAwDAQACEQMRAD8A+4oiICIiAiIgIiICIiAiIgIiICIiAiIgIiICIiAiIgIiICIiAiIgIiICIiAiIgIiICIsIPNWpAJ/rsSlUDgHDQiR4ri2pcZspjVzgT3A/wAfctWxLjJzOBkdx/r1WL/Kjt+y9ZW9nO5vJVERbVQiIgIi8veACTkAJPcg8iuMWDfE/wAfePNbFWXX5xNrcajzH7sMBHl7lZWukSFKYw7MMoiKLgiIgLTdXAY0uO4eJ7Atyr3KS/8AlKFBurqjXv7GtOnjBP3VXqX3K5W6WnOpbdT1GoHNDmmQQCDuIOYK9qtcib8uomkdacYfYdp5GfRWQJp3i9YtBrac6V5pPRlERWKhERAK5qd8w1HUgek1odHZJB8iB5jivd1cNpsdUeYa1pcT2BfOKW3XsrULp30q1YuH/TcaYI8I82qrU1Iphq2fZra0Tj1PP6PpqLy0zBC9K1lEREBERB4qVQ3WfAE+cDJYp3DXdVzT3ELYtdSg13WaD3gFBsWCtPxQDql7e5xI8nSF5cKoGRa7sILSfEZeiCLrHpPqncS1vech5DNadlPLarZiDI9P5LU64q4Dz1PAWlzi1pkmc5Hu8FsFRrTidDWg5zoB2r5vUrauvE+E/Hr9noVmJpPksYWVy7MuA+kxwIMt1GmWR9y6l9FS29WJYJjE4aBeM0Jj2gW+9bgUIWo2bNwj2SW/lhScblG7cqHA1jdXuA7+zzhdfMuHVee5wDh6QfVRe16tw11Nwpsc1pJLg4iCRElp89+ilXmZwjbyAQwaMETxdMuPnl4KwbIqzRZ2CPIkD3KtBwzEGZBmMoz0PGf0UnsW8aHtp4hJa6WznqCMu6VZaOCczwT611KwbrPgCR4xotiKlB4p12u6rge4gr3K11KDXdYA94C8fFY6rnt7nSPJ0hBuKolWoS6vdO1LnU6fe4ET91nqQrnU50AluBxjIEFpJ3ZiR6KkXJeMNOqwtwFxLRm44nYiR4ZDuWTaonETHqejdsVoi0x6x1+jZyVq4Llu4Oa5p8pH5Vewvn1s5oq4jDW9LuAIcAPUBXfZVzzlGm/i0T36H1BVexT3N1Z+IRE3i3s+7rWgXjNCYPBwLT6resFo3re80lZWn4mzcMPskt/KvJovGjz3OaD7oPqggOXNR7qdK3pzNapEccMQO7EW+Spu2A3GKTM20W82D9Ygkvd4uLvABXLlM+u11OrgaRTa+HgnJzxhBIOYjIqmlgDAIMl0yRlhAgRxzLp7gsG0xx9cnu/h943I9mf5n7Q+icmbrHa0SdQzCePRJb/6qVVP5H3gD2Up61J0jg5tRxH4XEq4LXpzmsZeTtFYrq2iPGRERWKBERAREQEREEfcU/lmniPWD/JR/MNLXYwCIiDoSdP4+Ckdt3baVF1ZwJ5vpZRi13SuHYO0ad2xlVrXNa5jaoa6J6bnjpQdZpnwheZq6GdTu8+f8/00V1O7xSGyLYMpNaBAzIHeSV2rAWV6NK7tYhRM5nIiIpOC576lipvA1LTC6EKCsVx8nRj98eOL+a3WVk34ywhoxMb0nDWYIPvjwXLebdpMu32gY/E1jq4d0cDYaMUCZJzEdqsdraNpiG79SdT3rsakWjglPtdCIi4iIiIMQoC+t4vAfr03R34HCP64qwKJ5SXTaNE13AnmiHCImeGe4qnWiN3M9OK3Svu284wrVvbtwVHvAIDcIBH03aeQkq17CoYLem3TImOGIkj3qL2DzNy1lUNcGYG1GMdEDnJPSjV3R7tNVYwFXs+nNF2060anKPXgyiItTIIiII/b9sX21Vo1wyBxwkOj0VKv6U0rTCJmm5oH73OOy83BfRCqXWv6Quqlmxrw6mDWa/o4WB5Y14YJzMuBE6Z8AsuvWJnz/tu2XaOzjHtz8MNmxLUC9a1gEUqeF7hoXYSHHt6TiPuq4rj2dsynRbhYO8nNzjxJXYrtOsxHFn1rxe2a+vaIiKxSIiICIiAiIgheWXzGv7H6hRXwb/NKH2Wl/mXCkuW9YNsa072wO/X9Cov4N3j4pbjjasj7tWsHfmb5rL+97o+qf6VxREWpAREQEREHznav7Zq/Yqv5aa+ihfNto12u21VA/wCUrN8Q1sj8J8l9IY4EAjfn5rLs/KfOfnKd3pERakBERAVe5efMK/sj3qwqt/CBWDbCtO8QO/X9FRtH5VvJKv8AtDV8H/zWj9loe56tKqnwfvHxWh22tA+XOA+oVrU6cnJERFY4IiIC+c1/21c/Zv8AVor6MV80fcNO2bkg/wDDP/BUpF3owrLtHOsefyTr1fSllYBWVqQEREBERAREQEREFd5d2732b2sa5xkZNaXHR24Lg5AWdRlKgX03U/7oxha5pBxMcQS4ECCdeMBWKtt22bixVaYwzPSEy0w4RvMyI7DwK8/2/aw0mrTGLSXAHyVPZd+beOPglnhhIoiK5EREQFgrKj3bethlztPrYYDpMkhoEDtPvO4oKFd7Lru2pcEUqmF9Cs1tQ03YGnExwIdETDDEZklfSLcdBvsj3Bcn9v2sSKtM9zhwxe7NbKe1qDn802pTL8+iHAuyEnLuCq0tPs4w7M5diIitcEREBVj4Q7Z9Szc2m1zzi0a0ud1XbgrJWrNY0veQGgSSdAuF+37YGOdZPfw3d+Y81Xq07Ss1dicTlC8hrR7KdMvY6nNrQGEtIILG4HSCBBlsxrBEq1riZti3L20xVplztGhwkzpH9b12qVYw5IiIpAiw5wGZUe3lDan/AH1Pdq6BmA4EE6iHAzp5FBIFfMHbKrnaN4RSqYX0X4ahpvwAtq035OjMkMIAGsr6BT2/bOxRVp9ESTigRlvPtBem7bti3HztPDJbOIRIEkeRHmFVfT3rRPhn4uxOIdjdF6UbV5RWrHYHVADlqHRmGkGYgCHtz7e9e/7dtuiDVpgu0BcJOcad8+Stcd6IiAiIgIiICIiCOqcn7UlxNJsuJJOcknUzOuvcCQNSss2BaiYpUxIg5ZRERG4Lou6sAdrgPM5+i87PuMTM9Rkf4o5njh1IiI6IiIBUYzk5agRzbTxJJJOc5md0kDgCQMipNYKCMbydtMvkmZRkZOgIGRPafMrot9j0KcFlNoLSSDmTJEEyc5hVocpwL0Gfk3Vn25O7oClgd/3vf4OVwlSmuFGjr01c7vScMoiKK8REQa69Br2ljxIOo/rQ9q4BydtASeaZJJJOec5Gc8weHYOCk1Gbduw1jGb6tRtPwcel6e9diMzhyZxGW6hsa3ZBZTYIMjLfIM/hHkF2qL5O7T56g1zj029F/tDf4iD4qUSYxOJInIiIuOsObIgqPHJ61Aw80yMsoO4EZ8ciZ4zmpFEEfU2BbEyaTNZ0Offx/kOC9P2PbuGE02EYi6IykgAzxmB5DgF2lVG05Sf3wZ/J1X1KI4TTLebd4mo4feHBTrSbZwja0V5rHV2RQc4vdTYXHUkZnKM+OWS8M2DbAkilTz7OyMuGp8zxXcFlQSEREBERAReKlLFvcO4ke5auaeNHz7TQfVsIOhYK087UGrJ9lw9zoWDesHWlvtNIHmcvVBw3NbFV/dp5+X84C8bKqw+PrD1Gf8VzC6Y5h5twdieZIPA5D1lereRUEbnR+iky572VgReKNTE0O4gFe1FqEWg2x+i947yHD8Un1WPlR9R3m0/qg6FEcp9qGhbuLeu7oN7CQel4CSu/40R1mPHcMQ/DKguUtajUfbtc5uEPLngnPCGzmO2I8V2OanXmY053eamX1vgpUKf0odVdxHOYQ3xw02nxX0rYt5ztvSqHVzBPtDJ3qCvnd2XVC+u76T48SCYHYAAPEK18j7z5NtI8HuHg/pfmCstxh5Owzuasx0mPlyWdEXirSxb3DuJH/wBVT3HtFz81UGjgfaaPe2Pcs868asn2XA+joQblTtoXpq3Tn/Qtw4jhLch4l8DwVpdfMAlxLY+sC0eZyVKqVAaTadMhzqlRznRqYJbTb7z94K/RjjKrUdXIy4w1XU9z2z95v8i7yV0VA2ZLK7S05tLoO4w13or3b1g9rXjRwBHiJXdojvZg0p4YbERaDbEdV7x3kOH4s/VZ1rei0fKj6jvNp/VPjUdZjx4Yh+GUEZyr2maNu7D1n9Bp4SDid4CfEhUS/tyxtCno5rC88WvqEOA7w1rFcOUVei+rb4nNLWF73NnMwAWgjtLYVUuGufirOOb3nxMSfAS3zW/Z+EMurxl9G2Zd87Rp1PrMBPfGfrK6lXuSV38mykdzC4f+R4PvarCsV67tphorOYERFFIREQEREBYcJELKIIK42ZTxmk1uFrwZDctQZjhoubmnuBwOwuDSQ6JiOz08VN3tLNtQfROfsnVcVO0JlrYzObtwbOQ7TvUss9qcXTsQP5hgeQXCQSBkczC714o0g1oaNwXtRX1jECIiOiieUlkx9B7y0FzGktMZjjBUsvFWmHNLTmCCD3HVIRvXerMPnVzZhtOi4TLw4nPLougQpLYlJ7Lm2BdIcxzsMdUPDjHjhB8l0XGy4aym8/7J7tOu+m+HNwjeSQR2aqT2RslwqOuKsB5ya0aMGkd8ABT3nmaehaLxOPD/AKm0RFB6oiIg8vaCCDociDpCqV9sqn8ZdSDcLCwuhuX0CcvEK3qM2nbfKU6/1ei/2HSCfCSrKW3ZQtXKpW1BxxOY7CWsLsUcMo8ZjxVu5Oz8WpYtQCPAOIHoom32S8g0mxBd8o/6IDT0Wt+sd57Y4KyW9AMaGN0AgKzVvFkaVxLYiIs60REQQ/KWyY6i55aC5oEOjpAYhOfiVU7mzDW0nCZezEeE4iMvABfQK9IOa5p0cIPcVWq2zsqbH5805zSB1ntJDmYR2yR2Z8Fo0tTdjEqr1zxc+wqL2XVFpdINInDHVDwXR5wfFXFROydmOa91arGN24aNHD0A7gpZV6lt6UqRiBERVpiIiAiIgIiIIXll8xr+x+oUV8G/zSh9lpf5lwpXll8xr+x+oUV8HHzSh9lpf5lwsv7/ALo+qf6VvREWpAREQEREHzjao/xmr9iq/lYvowXznav7Zq/Yqv5WL6MFl2fr5z85TuyiItSAiIgKvcvPmFf2R71YVXuXnzCv7I96p2j8q3klXnDn+D/5rR+y2/uerSqtyA+a0fstD3PVpU6cnJERFNwREQF84rj/ABq5+y/6tFfRyvnFf9s3P2b/AFaKy7Rzr7/lKder6OiwsrUgIiICIiAiIgIsSkoK58IDyLGpBIkgZdzv4KO+DlxFGgyQQLOm6R++9zoPdiMdhVq2nsylcUzSqglp1AcQd+8d61bK2JQtmMZRaWtY0sbLnHIuxGSTmZOqz9nPaTby+CWeGEgixKStCLKIiAhWJSUHyy+qkbXuXzOC2rmDniBLGYdeDsu0BfT6B6LfZHuUYeStp8YN1hPOEOaXY3xDxDujMBSzGgAAbhCz6GnNIxPrilacvSIi0IiIiAqr8JLyLF8EiTBjf0XK1SuLauyaNzT5qsCWzoHObuI1Heqtak3pNYSrOJyrvwfuIpU2SCG2lvmN+Jpfn2jGR3QreuHZmx6Nu1rKILQ1gYBicei0kjXUy45rtlTrGIcllERScEWJSUGV8ofWcNqXr5ktoPEHOcVamzLtGKR2gL6tKh28k7QV33GA849rmOPOP0f1oEwO8KjU05tasx0ylE4iUu3RelgJKvhFlFiVmUBERAWCsogqFvWuYDHXtt0afSl7OcnKHGWAweOWThGYxHqtbqtja6peWuEHNjXUoIBDSScIMzO8QSApB3Je1LcLqciI6zwYAgDIjdl3LXV5J2rnBxa6MOEsD3BhgYQ50GSQ3LXQnig4qdesabmm8t8ZgNIdRIEFwdq3MlxaNMojXM6Li5uWNNR15b4cwyDRl5bDXCS2J9A4ycslMP5L2hMmmJhokOeMmwG6HcAAvbOT1sGsaGQGE4QHPAzLXZ555saROmEQggaN3dubLru2a6AA2aZOMgiHQwfVeZGUgnMCF07Kurh1WnN1b1GS4FrMJe6GkbmiBipvI0mCZOikhyYtIjmhERGJ8QYnKYzgTxgcAvdryet6bxUpth2LETicSSQ4S4uJJMPdnv8AAIJILRc3lNkc49jJmMTmtmBJieAzW9cl9sulWjnW4okDNwyMEgwRIlrTB3tB1AQVurc3YOH43bS12F8vpCDgc+YNMZZAx9UxORed1hc3OJpqXVs4BuJ1Nr6WLoyXguDNBlJAGWW7EZi45P273Oe9kl2vTqQdMoDoiWtMaS0HUArI2Bb9LodaZ6Tjq17YzOQw1HgDQA5IIF1zWJe+le0MLqjyGve3otDx0QMMggOwkdo8fdIXQaALyhhkjGXNL8YEhnTac9Cd8bt6l2cmrYGcEmZkvqGSJIJzjIl0cMToiTOX8m7YsbTLJY04mtx1MIJjQYshkMtEGNn7Xpwym+tSfUOha4HGBHSgAATPdOilFGs5PW7XtqBpxA4pL6jpORl2ImTLWmdeiM8lJICIiCubYbdNqvcy5oU2OEtbVLQQWtZiMuByEE5aSeMjxUuq1OlXa+5thVxy1zqrYYAG4m4MOWQxRB6+v0jN3ey6VUtdUbiLdOk4bwcwDnmAc9FoqcnbZznvNOXPMuOKpJMzxyz4IIX4xcl3RvbWJEyaWMFwIiMOXS0Bz0zygyGx31i+XV6VZhBjA9kjtIDczpmCB0tMpPQ7kzakAGmMpHWeMjqMjod40K32WyKVJ730wQXxOeUNxER4ucfHgAAHaubaNOq6mRRIa/KCY0kYhJa6CRImDE6LpRBWn2e08RAq0yOjn0BqTi1pHg078ujmemOinY3wY/HWY55LcGFga0AVJeTkDm2Mp0kSdVOogrVez2mOpVpnonXmzmG9EGaQnOeGoOUQ7ot7G/BdjrsIwnCAxvWLSG4jgEwSCSImJgdVTqIIChs+9Ad8rm5roxOnCS5ha3MGCGioMUES4ZGIXn+y78dW4bnPWaDBJJ+pBAmIyOmcCDYUQVyrszaGIkVwW59HIOLelAHQhroIEzrBGECDP0WuDWhxl0CSMgTGZA71sRB//9k=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" y="4067175"/>
            <a:ext cx="6858000" cy="432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GB" sz="2200" b="1" dirty="0" smtClean="0"/>
              <a:t>Use your knowledge to copy and complete the paragraph below.</a:t>
            </a:r>
          </a:p>
          <a:p>
            <a:pPr marL="0" indent="0" algn="ctr">
              <a:buNone/>
            </a:pPr>
            <a:r>
              <a:rPr lang="en-GB" sz="2200" b="1" dirty="0" smtClean="0"/>
              <a:t>Spectrum, elements, light, excited, </a:t>
            </a:r>
          </a:p>
          <a:p>
            <a:pPr marL="0" indent="0" algn="ctr">
              <a:buNone/>
            </a:pPr>
            <a:r>
              <a:rPr lang="en-GB" sz="2200" b="1" dirty="0" smtClean="0"/>
              <a:t>electrons, line, electron </a:t>
            </a:r>
          </a:p>
          <a:p>
            <a:pPr marL="0" indent="0">
              <a:buNone/>
            </a:pPr>
            <a:r>
              <a:rPr lang="en-GB" sz="2200" dirty="0" smtClean="0"/>
              <a:t>When heated, the __________ in an atom become _________ and release energy as __________. The wavelengths of ________ emitted can be recorded as a ______ spectrum. Different ________ emit different wavelengths of light due to their different _________ arrangements. This means that each element will produce a different line ______, allowing them to be identified.</a:t>
            </a:r>
            <a:endParaRPr lang="en-GB" sz="2200" dirty="0"/>
          </a:p>
        </p:txBody>
      </p:sp>
      <p:pic>
        <p:nvPicPr>
          <p:cNvPr id="3079" name="Picture 7" descr="http://media.tiscali.co.uk/images/feeds/hutchinson/ency/0008n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115616"/>
            <a:ext cx="33843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61048" y="1259632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elements are heated they emit coloured flames. Some elements emit distinctive flame colours. This coloured light can be split into a line spectrum. It is unique to each element.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86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4. Electron arrangement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1089505"/>
            <a:ext cx="617220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Electrons are arranged in shells around the nucleus. The first shell can hold 2 electrons and the second and third shells hold up to 8 electrons.</a:t>
            </a:r>
          </a:p>
          <a:p>
            <a:pPr marL="0" indent="0">
              <a:buNone/>
            </a:pPr>
            <a:r>
              <a:rPr lang="en-GB" sz="2000" dirty="0" smtClean="0"/>
              <a:t>You can write the electron configuration like this.</a:t>
            </a:r>
          </a:p>
          <a:p>
            <a:pPr marL="0" indent="0">
              <a:buNone/>
            </a:pPr>
            <a:r>
              <a:rPr lang="en-GB" sz="2000" dirty="0" smtClean="0"/>
              <a:t>			Oxygen 2.6</a:t>
            </a:r>
          </a:p>
          <a:p>
            <a:pPr marL="0" indent="0">
              <a:buNone/>
            </a:pPr>
            <a:r>
              <a:rPr lang="en-GB" sz="2000" dirty="0" smtClean="0"/>
              <a:t>Or draw the electron configuration like this.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Copy and complete as many of these as you can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371" y="2411760"/>
            <a:ext cx="1206053" cy="122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" y="4211960"/>
            <a:ext cx="6855251" cy="4457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/>
          <a:lstStyle/>
          <a:p>
            <a:r>
              <a:rPr lang="en-GB" dirty="0" smtClean="0"/>
              <a:t>5. Group 1 metals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619442"/>
              </p:ext>
            </p:extLst>
          </p:nvPr>
        </p:nvGraphicFramePr>
        <p:xfrm>
          <a:off x="1268760" y="1202509"/>
          <a:ext cx="5256584" cy="3046208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5142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12469" marR="12469" marT="12469" marB="12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Reactive 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metals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Low 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densities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One electron in outer 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shell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Form positive ions with charge of 1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+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Soft solids at room temperature with low melting and boiling 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points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0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itchFamily="34" charset="0"/>
                        </a:rPr>
                        <a:t>React with air and water, with water they produce hydrogen gas and a metal hydroxide (which is a strong alkali) hence the name Alkali </a:t>
                      </a:r>
                      <a:r>
                        <a:rPr lang="en-GB" sz="1800" dirty="0" smtClean="0">
                          <a:effectLst/>
                          <a:latin typeface="Trebuchet MS" pitchFamily="34" charset="0"/>
                        </a:rPr>
                        <a:t>Metals</a:t>
                      </a:r>
                      <a:endParaRPr lang="en-GB" sz="1800" dirty="0">
                        <a:effectLst/>
                        <a:latin typeface="Trebuchet MS" pitchFamily="34" charset="0"/>
                      </a:endParaRPr>
                    </a:p>
                  </a:txBody>
                  <a:tcPr marL="7980" marR="7980" marT="3990" marB="39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85" y="1187624"/>
            <a:ext cx="76975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640" y="4355976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Complete the following equations.  Do the word equations first (C-D) and then attempt the symbol equations (A-B)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Lithium</a:t>
            </a:r>
            <a:r>
              <a:rPr lang="en-GB" b="1" dirty="0" smtClean="0"/>
              <a:t> + water </a:t>
            </a:r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Lithium</a:t>
            </a:r>
            <a:r>
              <a:rPr lang="en-GB" b="1" dirty="0" smtClean="0">
                <a:sym typeface="Wingdings" pitchFamily="2" charset="2"/>
              </a:rPr>
              <a:t> hydroxide + hydrogen</a:t>
            </a:r>
          </a:p>
          <a:p>
            <a:endParaRPr lang="en-GB" b="1" dirty="0">
              <a:sym typeface="Wingdings" pitchFamily="2" charset="2"/>
            </a:endParaRPr>
          </a:p>
          <a:p>
            <a:r>
              <a:rPr lang="en-GB" b="1" dirty="0" smtClean="0">
                <a:sym typeface="Wingdings" pitchFamily="2" charset="2"/>
              </a:rPr>
              <a:t>       	Li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H</a:t>
            </a:r>
            <a:r>
              <a:rPr lang="en-GB" b="1" baseline="-25000" dirty="0" smtClean="0">
                <a:sym typeface="Wingdings" pitchFamily="2" charset="2"/>
              </a:rPr>
              <a:t>2</a:t>
            </a:r>
            <a:r>
              <a:rPr lang="en-GB" b="1" dirty="0" smtClean="0">
                <a:sym typeface="Wingdings" pitchFamily="2" charset="2"/>
              </a:rPr>
              <a:t>O </a:t>
            </a:r>
            <a:r>
              <a:rPr lang="en-GB" b="1" baseline="-25000" dirty="0" smtClean="0">
                <a:sym typeface="Wingdings" pitchFamily="2" charset="2"/>
              </a:rPr>
              <a:t>(l)</a:t>
            </a:r>
            <a:r>
              <a:rPr lang="en-GB" b="1" dirty="0" smtClean="0">
                <a:sym typeface="Wingdings" pitchFamily="2" charset="2"/>
              </a:rPr>
              <a:t>  </a:t>
            </a:r>
            <a:r>
              <a:rPr lang="en-GB" b="1" dirty="0" err="1" smtClean="0">
                <a:sym typeface="Wingdings" pitchFamily="2" charset="2"/>
              </a:rPr>
              <a:t>LiOH</a:t>
            </a:r>
            <a:r>
              <a:rPr lang="en-GB" b="1" dirty="0" smtClean="0">
                <a:sym typeface="Wingdings" pitchFamily="2" charset="2"/>
              </a:rPr>
              <a:t> </a:t>
            </a:r>
            <a:r>
              <a:rPr lang="en-GB" b="1" baseline="-25000" dirty="0" smtClean="0">
                <a:sym typeface="Wingdings" pitchFamily="2" charset="2"/>
              </a:rPr>
              <a:t>(</a:t>
            </a:r>
            <a:r>
              <a:rPr lang="en-GB" b="1" baseline="-25000" dirty="0" err="1" smtClean="0">
                <a:sym typeface="Wingdings" pitchFamily="2" charset="2"/>
              </a:rPr>
              <a:t>aq</a:t>
            </a:r>
            <a:r>
              <a:rPr lang="en-GB" b="1" baseline="-25000" dirty="0" smtClean="0">
                <a:sym typeface="Wingdings" pitchFamily="2" charset="2"/>
              </a:rPr>
              <a:t>)</a:t>
            </a:r>
            <a:r>
              <a:rPr lang="en-GB" b="1" dirty="0" smtClean="0">
                <a:sym typeface="Wingdings" pitchFamily="2" charset="2"/>
              </a:rPr>
              <a:t> + H</a:t>
            </a:r>
            <a:r>
              <a:rPr lang="en-GB" b="1" baseline="-25000" dirty="0" smtClean="0">
                <a:sym typeface="Wingdings" pitchFamily="2" charset="2"/>
              </a:rPr>
              <a:t>2(g)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Sodium </a:t>
            </a:r>
            <a:r>
              <a:rPr lang="en-GB" b="1" dirty="0" smtClean="0"/>
              <a:t> + water </a:t>
            </a:r>
            <a:r>
              <a:rPr lang="en-GB" b="1" dirty="0" smtClean="0">
                <a:sym typeface="Wingdings" pitchFamily="2" charset="2"/>
              </a:rPr>
              <a:t>  _____________________   + hydrogen</a:t>
            </a:r>
          </a:p>
          <a:p>
            <a:endParaRPr lang="en-GB" b="1" dirty="0" smtClean="0">
              <a:sym typeface="Wingdings" pitchFamily="2" charset="2"/>
            </a:endParaRPr>
          </a:p>
          <a:p>
            <a:r>
              <a:rPr lang="en-GB" b="1" dirty="0" smtClean="0">
                <a:sym typeface="Wingdings" pitchFamily="2" charset="2"/>
              </a:rPr>
              <a:t>      	____ 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H</a:t>
            </a:r>
            <a:r>
              <a:rPr lang="en-GB" b="1" baseline="-25000" dirty="0" smtClean="0">
                <a:sym typeface="Wingdings" pitchFamily="2" charset="2"/>
              </a:rPr>
              <a:t>2</a:t>
            </a:r>
            <a:r>
              <a:rPr lang="en-GB" b="1" dirty="0" smtClean="0">
                <a:sym typeface="Wingdings" pitchFamily="2" charset="2"/>
              </a:rPr>
              <a:t>O </a:t>
            </a:r>
            <a:r>
              <a:rPr lang="en-GB" b="1" baseline="-25000" dirty="0" smtClean="0">
                <a:sym typeface="Wingdings" pitchFamily="2" charset="2"/>
              </a:rPr>
              <a:t>(l)</a:t>
            </a:r>
            <a:r>
              <a:rPr lang="en-GB" b="1" dirty="0" smtClean="0">
                <a:sym typeface="Wingdings" pitchFamily="2" charset="2"/>
              </a:rPr>
              <a:t>     ____ </a:t>
            </a:r>
            <a:r>
              <a:rPr lang="en-GB" b="1" baseline="-25000" dirty="0" smtClean="0">
                <a:sym typeface="Wingdings" pitchFamily="2" charset="2"/>
              </a:rPr>
              <a:t>(</a:t>
            </a:r>
            <a:r>
              <a:rPr lang="en-GB" b="1" baseline="-25000" dirty="0" err="1" smtClean="0">
                <a:sym typeface="Wingdings" pitchFamily="2" charset="2"/>
              </a:rPr>
              <a:t>aq</a:t>
            </a:r>
            <a:r>
              <a:rPr lang="en-GB" b="1" baseline="-25000" dirty="0" smtClean="0">
                <a:sym typeface="Wingdings" pitchFamily="2" charset="2"/>
              </a:rPr>
              <a:t>)</a:t>
            </a:r>
            <a:r>
              <a:rPr lang="en-GB" b="1" dirty="0" smtClean="0">
                <a:sym typeface="Wingdings" pitchFamily="2" charset="2"/>
              </a:rPr>
              <a:t> + H</a:t>
            </a:r>
            <a:r>
              <a:rPr lang="en-GB" b="1" baseline="-25000" dirty="0" smtClean="0">
                <a:sym typeface="Wingdings" pitchFamily="2" charset="2"/>
              </a:rPr>
              <a:t>2(g)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Potassium</a:t>
            </a:r>
            <a:r>
              <a:rPr lang="en-GB" b="1" dirty="0" smtClean="0"/>
              <a:t> + water </a:t>
            </a:r>
            <a:r>
              <a:rPr lang="en-GB" b="1" dirty="0" smtClean="0">
                <a:sym typeface="Wingdings" pitchFamily="2" charset="2"/>
              </a:rPr>
              <a:t> ___________________ + ____________ </a:t>
            </a:r>
          </a:p>
          <a:p>
            <a:r>
              <a:rPr lang="en-GB" b="1" dirty="0" smtClean="0">
                <a:sym typeface="Wingdings" pitchFamily="2" charset="2"/>
              </a:rPr>
              <a:t>      </a:t>
            </a:r>
          </a:p>
          <a:p>
            <a:r>
              <a:rPr lang="en-GB" b="1" dirty="0">
                <a:sym typeface="Wingdings" pitchFamily="2" charset="2"/>
              </a:rPr>
              <a:t>	</a:t>
            </a:r>
            <a:r>
              <a:rPr lang="en-GB" b="1" dirty="0" smtClean="0">
                <a:sym typeface="Wingdings" pitchFamily="2" charset="2"/>
              </a:rPr>
              <a:t>______   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H</a:t>
            </a:r>
            <a:r>
              <a:rPr lang="en-GB" b="1" baseline="-25000" dirty="0" smtClean="0">
                <a:sym typeface="Wingdings" pitchFamily="2" charset="2"/>
              </a:rPr>
              <a:t>2</a:t>
            </a:r>
            <a:r>
              <a:rPr lang="en-GB" b="1" dirty="0" smtClean="0">
                <a:sym typeface="Wingdings" pitchFamily="2" charset="2"/>
              </a:rPr>
              <a:t>O </a:t>
            </a:r>
            <a:r>
              <a:rPr lang="en-GB" b="1" baseline="-25000" dirty="0" smtClean="0">
                <a:sym typeface="Wingdings" pitchFamily="2" charset="2"/>
              </a:rPr>
              <a:t>(l)</a:t>
            </a:r>
            <a:r>
              <a:rPr lang="en-GB" b="1" dirty="0" smtClean="0">
                <a:sym typeface="Wingdings" pitchFamily="2" charset="2"/>
              </a:rPr>
              <a:t>    ______ </a:t>
            </a:r>
            <a:r>
              <a:rPr lang="en-GB" b="1" baseline="-25000" dirty="0" smtClean="0">
                <a:sym typeface="Wingdings" pitchFamily="2" charset="2"/>
              </a:rPr>
              <a:t>(</a:t>
            </a:r>
            <a:r>
              <a:rPr lang="en-GB" b="1" baseline="-25000" dirty="0" err="1" smtClean="0">
                <a:sym typeface="Wingdings" pitchFamily="2" charset="2"/>
              </a:rPr>
              <a:t>aq</a:t>
            </a:r>
            <a:r>
              <a:rPr lang="en-GB" b="1" baseline="-25000" dirty="0" smtClean="0">
                <a:sym typeface="Wingdings" pitchFamily="2" charset="2"/>
              </a:rPr>
              <a:t>)</a:t>
            </a:r>
            <a:r>
              <a:rPr lang="en-GB" b="1" dirty="0" smtClean="0">
                <a:sym typeface="Wingdings" pitchFamily="2" charset="2"/>
              </a:rPr>
              <a:t> + _____ </a:t>
            </a:r>
            <a:r>
              <a:rPr lang="en-GB" b="1" baseline="-25000" dirty="0" smtClean="0">
                <a:sym typeface="Wingdings" pitchFamily="2" charset="2"/>
              </a:rPr>
              <a:t>(g)</a:t>
            </a:r>
          </a:p>
          <a:p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3437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/>
          <a:lstStyle/>
          <a:p>
            <a:r>
              <a:rPr lang="en-GB" dirty="0" smtClean="0"/>
              <a:t>6. Halogens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289050"/>
              </p:ext>
            </p:extLst>
          </p:nvPr>
        </p:nvGraphicFramePr>
        <p:xfrm>
          <a:off x="188641" y="4644008"/>
          <a:ext cx="64655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394"/>
                <a:gridCol w="945814"/>
                <a:gridCol w="2724993"/>
                <a:gridCol w="11783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Halogen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Symbol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Description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Reactivity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Most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Chlorine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Very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Brown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liquid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Quite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Iodine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Least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115616"/>
            <a:ext cx="8001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49388" y="1209625"/>
            <a:ext cx="56086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halogens are non metals and are coloured.</a:t>
            </a:r>
          </a:p>
          <a:p>
            <a:r>
              <a:rPr lang="en-GB" sz="2000" dirty="0" smtClean="0"/>
              <a:t>They are reactive.</a:t>
            </a:r>
          </a:p>
          <a:p>
            <a:r>
              <a:rPr lang="en-GB" sz="2000" dirty="0" smtClean="0"/>
              <a:t>They can bleach dyes and kill bacteria.</a:t>
            </a:r>
          </a:p>
          <a:p>
            <a:r>
              <a:rPr lang="en-GB" sz="2000" dirty="0" smtClean="0"/>
              <a:t>The halogens are toxic.</a:t>
            </a:r>
          </a:p>
          <a:p>
            <a:r>
              <a:rPr lang="en-GB" sz="2000" dirty="0" smtClean="0"/>
              <a:t>Halogens exist as diatomic molecules. </a:t>
            </a:r>
          </a:p>
          <a:p>
            <a:r>
              <a:rPr lang="en-GB" sz="2000" dirty="0" err="1" smtClean="0"/>
              <a:t>Eg</a:t>
            </a:r>
            <a:r>
              <a:rPr lang="en-GB" sz="2000" dirty="0" smtClean="0"/>
              <a:t>. F2, Cl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, Br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, I</a:t>
            </a:r>
            <a:r>
              <a:rPr lang="en-GB" sz="2000" baseline="-25000" dirty="0" smtClean="0"/>
              <a:t>2 </a:t>
            </a:r>
            <a:endParaRPr lang="en-GB" sz="2000" dirty="0" smtClean="0"/>
          </a:p>
          <a:p>
            <a:r>
              <a:rPr lang="en-GB" dirty="0" smtClean="0"/>
              <a:t>When they react with metal ions they form salt. </a:t>
            </a:r>
            <a:r>
              <a:rPr lang="en-GB" dirty="0" err="1" smtClean="0"/>
              <a:t>Eg</a:t>
            </a:r>
            <a:r>
              <a:rPr lang="en-GB" dirty="0" smtClean="0"/>
              <a:t>. 2Na + Cl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2NaCl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2656" y="4102042"/>
            <a:ext cx="639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Copy and complete the table below. Then try the word equations.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116632" y="6660232"/>
            <a:ext cx="65527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Sodium</a:t>
            </a:r>
            <a:r>
              <a:rPr lang="en-GB" b="1" dirty="0" smtClean="0"/>
              <a:t> + chlorine  </a:t>
            </a:r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sodium </a:t>
            </a:r>
            <a:r>
              <a:rPr lang="en-GB" b="1" dirty="0" smtClean="0">
                <a:sym typeface="Wingdings" pitchFamily="2" charset="2"/>
              </a:rPr>
              <a:t>chloride</a:t>
            </a:r>
          </a:p>
          <a:p>
            <a:r>
              <a:rPr lang="en-GB" b="1" dirty="0" smtClean="0">
                <a:sym typeface="Wingdings" pitchFamily="2" charset="2"/>
              </a:rPr>
              <a:t>       	Na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Cl</a:t>
            </a:r>
            <a:r>
              <a:rPr lang="en-GB" b="1" baseline="-25000" dirty="0" smtClean="0">
                <a:sym typeface="Wingdings" pitchFamily="2" charset="2"/>
              </a:rPr>
              <a:t>2</a:t>
            </a:r>
            <a:r>
              <a:rPr lang="en-GB" b="1" dirty="0" smtClean="0">
                <a:sym typeface="Wingdings" pitchFamily="2" charset="2"/>
              </a:rPr>
              <a:t> </a:t>
            </a:r>
            <a:r>
              <a:rPr lang="en-GB" b="1" baseline="-25000" dirty="0" smtClean="0">
                <a:sym typeface="Wingdings" pitchFamily="2" charset="2"/>
              </a:rPr>
              <a:t>(g)</a:t>
            </a:r>
            <a:r>
              <a:rPr lang="en-GB" b="1" dirty="0" smtClean="0">
                <a:sym typeface="Wingdings" pitchFamily="2" charset="2"/>
              </a:rPr>
              <a:t>  </a:t>
            </a:r>
            <a:r>
              <a:rPr lang="en-GB" b="1" dirty="0" err="1" smtClean="0">
                <a:sym typeface="Wingdings" pitchFamily="2" charset="2"/>
              </a:rPr>
              <a:t>NaCl</a:t>
            </a:r>
            <a:r>
              <a:rPr lang="en-GB" b="1" dirty="0" smtClean="0">
                <a:sym typeface="Wingdings" pitchFamily="2" charset="2"/>
              </a:rPr>
              <a:t>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Lithium  </a:t>
            </a:r>
            <a:r>
              <a:rPr lang="en-GB" b="1" dirty="0" smtClean="0"/>
              <a:t> + iodine </a:t>
            </a:r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</a:rPr>
              <a:t>Lithium </a:t>
            </a:r>
            <a:r>
              <a:rPr lang="en-GB" b="1" dirty="0" smtClean="0">
                <a:sym typeface="Wingdings" pitchFamily="2" charset="2"/>
              </a:rPr>
              <a:t>iodide</a:t>
            </a:r>
          </a:p>
          <a:p>
            <a:r>
              <a:rPr lang="en-GB" b="1" dirty="0" smtClean="0">
                <a:sym typeface="Wingdings" pitchFamily="2" charset="2"/>
              </a:rPr>
              <a:t>      	____ 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 _____  </a:t>
            </a:r>
            <a:r>
              <a:rPr lang="en-GB" b="1" baseline="-25000" dirty="0" smtClean="0">
                <a:sym typeface="Wingdings" pitchFamily="2" charset="2"/>
              </a:rPr>
              <a:t>(l)</a:t>
            </a:r>
            <a:r>
              <a:rPr lang="en-GB" b="1" dirty="0" smtClean="0">
                <a:sym typeface="Wingdings" pitchFamily="2" charset="2"/>
              </a:rPr>
              <a:t>     ____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Iron  </a:t>
            </a:r>
            <a:r>
              <a:rPr lang="en-GB" b="1" dirty="0" smtClean="0"/>
              <a:t> + bromine </a:t>
            </a:r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b="1" dirty="0" err="1" smtClean="0">
                <a:solidFill>
                  <a:srgbClr val="FF0000"/>
                </a:solidFill>
              </a:rPr>
              <a:t>Iron</a:t>
            </a:r>
            <a:r>
              <a:rPr lang="en-GB" b="1" dirty="0" err="1" smtClean="0">
                <a:sym typeface="Wingdings" pitchFamily="2" charset="2"/>
              </a:rPr>
              <a:t>bromide</a:t>
            </a:r>
            <a:endParaRPr lang="en-GB" b="1" dirty="0" smtClean="0">
              <a:sym typeface="Wingdings" pitchFamily="2" charset="2"/>
            </a:endParaRPr>
          </a:p>
          <a:p>
            <a:r>
              <a:rPr lang="en-GB" b="1" dirty="0" smtClean="0">
                <a:sym typeface="Wingdings" pitchFamily="2" charset="2"/>
              </a:rPr>
              <a:t>      	____ 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  <a:r>
              <a:rPr lang="en-GB" b="1" dirty="0" smtClean="0">
                <a:sym typeface="Wingdings" pitchFamily="2" charset="2"/>
              </a:rPr>
              <a:t> +  _____  </a:t>
            </a:r>
            <a:r>
              <a:rPr lang="en-GB" b="1" baseline="-25000" dirty="0" smtClean="0">
                <a:sym typeface="Wingdings" pitchFamily="2" charset="2"/>
              </a:rPr>
              <a:t>(l)</a:t>
            </a:r>
            <a:r>
              <a:rPr lang="en-GB" b="1" dirty="0" smtClean="0">
                <a:sym typeface="Wingdings" pitchFamily="2" charset="2"/>
              </a:rPr>
              <a:t>     FeBr</a:t>
            </a:r>
            <a:r>
              <a:rPr lang="en-GB" b="1" baseline="-25000" dirty="0" smtClean="0">
                <a:sym typeface="Wingdings" pitchFamily="2" charset="2"/>
              </a:rPr>
              <a:t>3</a:t>
            </a:r>
            <a:r>
              <a:rPr lang="en-GB" b="1" dirty="0" smtClean="0">
                <a:sym typeface="Wingdings" pitchFamily="2" charset="2"/>
              </a:rPr>
              <a:t> </a:t>
            </a:r>
            <a:r>
              <a:rPr lang="en-GB" b="1" baseline="-25000" dirty="0" smtClean="0">
                <a:sym typeface="Wingdings" pitchFamily="2" charset="2"/>
              </a:rPr>
              <a:t>(s)</a:t>
            </a:r>
          </a:p>
          <a:p>
            <a:endParaRPr lang="en-GB" b="1" baseline="-25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584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/>
          <a:lstStyle/>
          <a:p>
            <a:r>
              <a:rPr lang="en-GB" dirty="0" smtClean="0"/>
              <a:t>7. Trend in the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876033"/>
            <a:ext cx="6172200" cy="50164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Fluorine is the most reactive halogen. If you react halogens with halogen containing compounds the more reactive halogen will displace the other. This often results in a colour change.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Potassium bromide + chlorine </a:t>
            </a:r>
            <a:r>
              <a:rPr lang="en-GB" sz="1800" dirty="0" smtClean="0">
                <a:sym typeface="Wingdings" pitchFamily="2" charset="2"/>
              </a:rPr>
              <a:t> potassium chloride + bromine</a:t>
            </a:r>
          </a:p>
          <a:p>
            <a:pPr marL="0" indent="0">
              <a:buNone/>
            </a:pPr>
            <a:r>
              <a:rPr lang="en-GB" sz="2400" dirty="0" smtClean="0">
                <a:sym typeface="Wingdings" pitchFamily="2" charset="2"/>
              </a:rPr>
              <a:t>	2KBr 	+    Cl</a:t>
            </a:r>
            <a:r>
              <a:rPr lang="en-GB" sz="2400" baseline="-25000" dirty="0" smtClean="0">
                <a:sym typeface="Wingdings" pitchFamily="2" charset="2"/>
              </a:rPr>
              <a:t>2</a:t>
            </a:r>
            <a:r>
              <a:rPr lang="en-GB" sz="2400" dirty="0" smtClean="0">
                <a:sym typeface="Wingdings" pitchFamily="2" charset="2"/>
              </a:rPr>
              <a:t> 	   	2KCl           +    Br</a:t>
            </a:r>
            <a:r>
              <a:rPr lang="en-GB" sz="2400" baseline="-25000" dirty="0" smtClean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Decide if there will be a reaction or not in the following experiment. If there is a reaction, write an equation for it, like the one above.</a:t>
            </a:r>
          </a:p>
          <a:p>
            <a:pPr marL="0" indent="0">
              <a:buNone/>
            </a:pPr>
            <a:endParaRPr lang="en-GB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Potassium iodide + bromine </a:t>
            </a: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Potassium bromide + iodine </a:t>
            </a: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Potassium chloride + bromine </a:t>
            </a: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Potassium iodide + chlorine </a:t>
            </a:r>
          </a:p>
          <a:p>
            <a:pPr marL="0" indent="0">
              <a:buNone/>
            </a:pPr>
            <a:endParaRPr lang="en-GB" sz="2000" dirty="0">
              <a:sym typeface="Wingdings" pitchFamily="2" charset="2"/>
            </a:endParaRPr>
          </a:p>
          <a:p>
            <a:pPr marL="0" indent="0">
              <a:buNone/>
            </a:pPr>
            <a:endParaRPr lang="en-GB" sz="24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619673"/>
            <a:ext cx="1440160" cy="219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1619672"/>
            <a:ext cx="4275732" cy="225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67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8. </a:t>
            </a:r>
            <a:r>
              <a:rPr lang="en-GB" dirty="0"/>
              <a:t>I</a:t>
            </a:r>
            <a:r>
              <a:rPr lang="en-GB" dirty="0" smtClean="0"/>
              <a:t>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912" y="971600"/>
            <a:ext cx="4032448" cy="229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An ion is produced when an atom loses or gains an electron. This results in the ion having a charge because the number of protons and electrons are no longer equal. It wants to lose or gain electrons so its outer shell is complete.</a:t>
            </a:r>
            <a:endParaRPr lang="en-GB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" y="1088914"/>
            <a:ext cx="2394673" cy="19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268113"/>
            <a:ext cx="648072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8640" y="5911595"/>
            <a:ext cx="413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What is the charge on the following ions?</a:t>
            </a: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00609"/>
              </p:ext>
            </p:extLst>
          </p:nvPr>
        </p:nvGraphicFramePr>
        <p:xfrm>
          <a:off x="269814" y="6444208"/>
          <a:ext cx="625553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883"/>
                <a:gridCol w="1563883"/>
                <a:gridCol w="1563883"/>
                <a:gridCol w="1563883"/>
              </a:tblGrid>
              <a:tr h="460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Metal 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charge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Non metal 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charge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Na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ysClr val="windowText" lastClr="000000"/>
                          </a:solidFill>
                        </a:rPr>
                        <a:t>Cl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Li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Br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Mg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Be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/>
          <a:lstStyle/>
          <a:p>
            <a:r>
              <a:rPr lang="en-GB" dirty="0" smtClean="0"/>
              <a:t>9. Ionic compounds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32" y="1259632"/>
            <a:ext cx="6741368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Ionic compounds are made when non metal and metal ions join together. The overall charge on a ionic compound must be 0. So the ions charges must balance out. </a:t>
            </a:r>
          </a:p>
          <a:p>
            <a:pPr marL="0" indent="0">
              <a:buNone/>
            </a:pPr>
            <a:r>
              <a:rPr lang="en-GB" sz="2000" b="1" dirty="0" smtClean="0"/>
              <a:t>   </a:t>
            </a:r>
            <a:r>
              <a:rPr lang="en-GB" sz="2000" b="1" dirty="0" err="1" smtClean="0"/>
              <a:t>Eg</a:t>
            </a:r>
            <a:r>
              <a:rPr lang="en-GB" sz="2000" b="1" dirty="0" smtClean="0"/>
              <a:t>.    Na</a:t>
            </a:r>
            <a:r>
              <a:rPr lang="en-GB" sz="2000" b="1" baseline="30000" dirty="0" smtClean="0"/>
              <a:t>+</a:t>
            </a:r>
            <a:r>
              <a:rPr lang="en-GB" sz="2000" b="1" dirty="0" smtClean="0"/>
              <a:t> + </a:t>
            </a:r>
            <a:r>
              <a:rPr lang="en-GB" sz="2000" b="1" dirty="0" err="1" smtClean="0"/>
              <a:t>Cl</a:t>
            </a:r>
            <a:r>
              <a:rPr lang="en-GB" sz="2000" b="1" baseline="30000" dirty="0" smtClean="0"/>
              <a:t>-</a:t>
            </a:r>
            <a:r>
              <a:rPr lang="en-GB" sz="2000" b="1" dirty="0" smtClean="0"/>
              <a:t> </a:t>
            </a:r>
            <a:r>
              <a:rPr lang="en-GB" sz="2000" b="1" dirty="0" smtClean="0">
                <a:sym typeface="Wingdings" pitchFamily="2" charset="2"/>
              </a:rPr>
              <a:t> </a:t>
            </a:r>
            <a:r>
              <a:rPr lang="en-GB" sz="2000" b="1" dirty="0" err="1" smtClean="0">
                <a:sym typeface="Wingdings" pitchFamily="2" charset="2"/>
              </a:rPr>
              <a:t>NaCl</a:t>
            </a:r>
            <a:r>
              <a:rPr lang="en-GB" sz="2000" b="1" dirty="0" smtClean="0">
                <a:sym typeface="Wingdings" pitchFamily="2" charset="2"/>
              </a:rPr>
              <a:t>       but        Mg</a:t>
            </a:r>
            <a:r>
              <a:rPr lang="en-GB" sz="2000" b="1" baseline="30000" dirty="0" smtClean="0">
                <a:sym typeface="Wingdings" pitchFamily="2" charset="2"/>
              </a:rPr>
              <a:t>2+</a:t>
            </a:r>
            <a:r>
              <a:rPr lang="en-GB" sz="2000" b="1" dirty="0" smtClean="0">
                <a:sym typeface="Wingdings" pitchFamily="2" charset="2"/>
              </a:rPr>
              <a:t> + </a:t>
            </a:r>
            <a:r>
              <a:rPr lang="en-GB" sz="2000" b="1" dirty="0" err="1" smtClean="0">
                <a:sym typeface="Wingdings" pitchFamily="2" charset="2"/>
              </a:rPr>
              <a:t>Cl</a:t>
            </a:r>
            <a:r>
              <a:rPr lang="en-GB" sz="2000" b="1" baseline="30000" dirty="0" smtClean="0">
                <a:sym typeface="Wingdings" pitchFamily="2" charset="2"/>
              </a:rPr>
              <a:t>-</a:t>
            </a:r>
            <a:r>
              <a:rPr lang="en-GB" sz="2000" b="1" dirty="0" smtClean="0">
                <a:sym typeface="Wingdings" pitchFamily="2" charset="2"/>
              </a:rPr>
              <a:t>  MgCl</a:t>
            </a:r>
            <a:r>
              <a:rPr lang="en-GB" sz="2000" b="1" baseline="-25000" dirty="0" smtClean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endParaRPr lang="en-GB" sz="2000" b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Use the table above to help you write the formula of the following compounds. Some have been completed for you.</a:t>
            </a:r>
            <a:endParaRPr lang="en-GB" sz="2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2771800"/>
            <a:ext cx="5688632" cy="214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57151"/>
              </p:ext>
            </p:extLst>
          </p:nvPr>
        </p:nvGraphicFramePr>
        <p:xfrm>
          <a:off x="188640" y="5868144"/>
          <a:ext cx="648072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936104"/>
                <a:gridCol w="93610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Compound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Positive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Negative ion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Compound formula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Lithium bromide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Li 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Br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ysClr val="windowText" lastClr="000000"/>
                          </a:solidFill>
                        </a:rPr>
                        <a:t>LiBr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Magnesium iodide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Mg 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2+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Aluminium bromide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Al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3+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Sodium oxide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2-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Calcium chloride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Calcium carbonate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CO</a:t>
                      </a:r>
                      <a:r>
                        <a:rPr lang="en-GB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2-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Magnesium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sulphate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SO</a:t>
                      </a:r>
                      <a:r>
                        <a:rPr lang="en-GB" baseline="-25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GB" baseline="30000" dirty="0" smtClean="0">
                          <a:solidFill>
                            <a:sysClr val="windowText" lastClr="000000"/>
                          </a:solidFill>
                        </a:rPr>
                        <a:t>2-</a:t>
                      </a:r>
                      <a:endParaRPr lang="en-GB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8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1234</Words>
  <Application>Microsoft Office PowerPoint</Application>
  <PresentationFormat>On-screen Show (4:3)</PresentationFormat>
  <Paragraphs>238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1_Custom Design</vt:lpstr>
      <vt:lpstr>Custom Design</vt:lpstr>
      <vt:lpstr>1. Atomic structure</vt:lpstr>
      <vt:lpstr>2. The periodic table</vt:lpstr>
      <vt:lpstr>3. Line Spectrum</vt:lpstr>
      <vt:lpstr>4. Electron arrangement</vt:lpstr>
      <vt:lpstr>5. Group 1 metals</vt:lpstr>
      <vt:lpstr>6. Halogens</vt:lpstr>
      <vt:lpstr>7. Trend in the groups</vt:lpstr>
      <vt:lpstr>8. Ions</vt:lpstr>
      <vt:lpstr>9. Ionic compounds</vt:lpstr>
      <vt:lpstr>10. Hazards </vt:lpstr>
      <vt:lpstr>11. Ionic theory</vt:lpstr>
      <vt:lpstr>12. Using information from the periodic table</vt:lpstr>
      <vt:lpstr>13. Using data from flame tests</vt:lpstr>
      <vt:lpstr>14. Using information to compare elements.</vt:lpstr>
      <vt:lpstr>15. Electrolysis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Atomic structure</dc:title>
  <dc:creator>Rachael Tomkins</dc:creator>
  <cp:lastModifiedBy>Michelle Meyers</cp:lastModifiedBy>
  <cp:revision>17</cp:revision>
  <dcterms:created xsi:type="dcterms:W3CDTF">2013-01-05T15:11:51Z</dcterms:created>
  <dcterms:modified xsi:type="dcterms:W3CDTF">2015-03-27T18:28:37Z</dcterms:modified>
</cp:coreProperties>
</file>