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70" r:id="rId3"/>
    <p:sldId id="256" r:id="rId4"/>
    <p:sldId id="282" r:id="rId5"/>
    <p:sldId id="283" r:id="rId6"/>
    <p:sldId id="271" r:id="rId7"/>
    <p:sldId id="272" r:id="rId8"/>
    <p:sldId id="273" r:id="rId9"/>
    <p:sldId id="274" r:id="rId10"/>
    <p:sldId id="275" r:id="rId11"/>
    <p:sldId id="276" r:id="rId12"/>
    <p:sldId id="277" r:id="rId13"/>
    <p:sldId id="278" r:id="rId14"/>
    <p:sldId id="279" r:id="rId15"/>
    <p:sldId id="280" r:id="rId16"/>
    <p:sldId id="28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1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DB79F7B-7A75-4DE7-9062-5477D35E3282}" type="datetimeFigureOut">
              <a:rPr lang="en-GB" smtClean="0"/>
              <a:t>01/04/2015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D6A2F9-AD66-44F9-95D1-E446FC5E8CED}" type="slidenum">
              <a:rPr lang="en-GB" smtClean="0"/>
              <a:t>‹#›</a:t>
            </a:fld>
            <a:endParaRPr lang="en-GB"/>
          </a:p>
        </p:txBody>
      </p:sp>
    </p:spTree>
    <p:extLst>
      <p:ext uri="{BB962C8B-B14F-4D97-AF65-F5344CB8AC3E}">
        <p14:creationId xmlns:p14="http://schemas.microsoft.com/office/powerpoint/2010/main" val="1518006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DB79F7B-7A75-4DE7-9062-5477D35E3282}" type="datetimeFigureOut">
              <a:rPr lang="en-GB" smtClean="0"/>
              <a:t>01/04/2015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D6A2F9-AD66-44F9-95D1-E446FC5E8CED}" type="slidenum">
              <a:rPr lang="en-GB" smtClean="0"/>
              <a:t>‹#›</a:t>
            </a:fld>
            <a:endParaRPr lang="en-GB"/>
          </a:p>
        </p:txBody>
      </p:sp>
    </p:spTree>
    <p:extLst>
      <p:ext uri="{BB962C8B-B14F-4D97-AF65-F5344CB8AC3E}">
        <p14:creationId xmlns:p14="http://schemas.microsoft.com/office/powerpoint/2010/main" val="147204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DB79F7B-7A75-4DE7-9062-5477D35E3282}" type="datetimeFigureOut">
              <a:rPr lang="en-GB" smtClean="0"/>
              <a:t>01/04/2015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D6A2F9-AD66-44F9-95D1-E446FC5E8CED}" type="slidenum">
              <a:rPr lang="en-GB" smtClean="0"/>
              <a:t>‹#›</a:t>
            </a:fld>
            <a:endParaRPr lang="en-GB"/>
          </a:p>
        </p:txBody>
      </p:sp>
    </p:spTree>
    <p:extLst>
      <p:ext uri="{BB962C8B-B14F-4D97-AF65-F5344CB8AC3E}">
        <p14:creationId xmlns:p14="http://schemas.microsoft.com/office/powerpoint/2010/main" val="3433373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DB79F7B-7A75-4DE7-9062-5477D35E3282}" type="datetimeFigureOut">
              <a:rPr lang="en-GB" smtClean="0"/>
              <a:t>01/04/2015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D6A2F9-AD66-44F9-95D1-E446FC5E8CED}" type="slidenum">
              <a:rPr lang="en-GB" smtClean="0"/>
              <a:t>‹#›</a:t>
            </a:fld>
            <a:endParaRPr lang="en-GB"/>
          </a:p>
        </p:txBody>
      </p:sp>
    </p:spTree>
    <p:extLst>
      <p:ext uri="{BB962C8B-B14F-4D97-AF65-F5344CB8AC3E}">
        <p14:creationId xmlns:p14="http://schemas.microsoft.com/office/powerpoint/2010/main" val="332268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B79F7B-7A75-4DE7-9062-5477D35E3282}" type="datetimeFigureOut">
              <a:rPr lang="en-GB" smtClean="0"/>
              <a:t>01/04/2015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D6A2F9-AD66-44F9-95D1-E446FC5E8CED}" type="slidenum">
              <a:rPr lang="en-GB" smtClean="0"/>
              <a:t>‹#›</a:t>
            </a:fld>
            <a:endParaRPr lang="en-GB"/>
          </a:p>
        </p:txBody>
      </p:sp>
    </p:spTree>
    <p:extLst>
      <p:ext uri="{BB962C8B-B14F-4D97-AF65-F5344CB8AC3E}">
        <p14:creationId xmlns:p14="http://schemas.microsoft.com/office/powerpoint/2010/main" val="2733008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DB79F7B-7A75-4DE7-9062-5477D35E3282}" type="datetimeFigureOut">
              <a:rPr lang="en-GB" smtClean="0"/>
              <a:t>01/04/2015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D6A2F9-AD66-44F9-95D1-E446FC5E8CED}" type="slidenum">
              <a:rPr lang="en-GB" smtClean="0"/>
              <a:t>‹#›</a:t>
            </a:fld>
            <a:endParaRPr lang="en-GB"/>
          </a:p>
        </p:txBody>
      </p:sp>
    </p:spTree>
    <p:extLst>
      <p:ext uri="{BB962C8B-B14F-4D97-AF65-F5344CB8AC3E}">
        <p14:creationId xmlns:p14="http://schemas.microsoft.com/office/powerpoint/2010/main" val="4251311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DB79F7B-7A75-4DE7-9062-5477D35E3282}" type="datetimeFigureOut">
              <a:rPr lang="en-GB" smtClean="0"/>
              <a:t>01/04/2015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5D6A2F9-AD66-44F9-95D1-E446FC5E8CED}" type="slidenum">
              <a:rPr lang="en-GB" smtClean="0"/>
              <a:t>‹#›</a:t>
            </a:fld>
            <a:endParaRPr lang="en-GB"/>
          </a:p>
        </p:txBody>
      </p:sp>
    </p:spTree>
    <p:extLst>
      <p:ext uri="{BB962C8B-B14F-4D97-AF65-F5344CB8AC3E}">
        <p14:creationId xmlns:p14="http://schemas.microsoft.com/office/powerpoint/2010/main" val="2846399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DB79F7B-7A75-4DE7-9062-5477D35E3282}" type="datetimeFigureOut">
              <a:rPr lang="en-GB" smtClean="0"/>
              <a:t>01/04/2015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5D6A2F9-AD66-44F9-95D1-E446FC5E8CED}" type="slidenum">
              <a:rPr lang="en-GB" smtClean="0"/>
              <a:t>‹#›</a:t>
            </a:fld>
            <a:endParaRPr lang="en-GB"/>
          </a:p>
        </p:txBody>
      </p:sp>
    </p:spTree>
    <p:extLst>
      <p:ext uri="{BB962C8B-B14F-4D97-AF65-F5344CB8AC3E}">
        <p14:creationId xmlns:p14="http://schemas.microsoft.com/office/powerpoint/2010/main" val="1853457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B79F7B-7A75-4DE7-9062-5477D35E3282}" type="datetimeFigureOut">
              <a:rPr lang="en-GB" smtClean="0"/>
              <a:t>01/04/2015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5D6A2F9-AD66-44F9-95D1-E446FC5E8CED}" type="slidenum">
              <a:rPr lang="en-GB" smtClean="0"/>
              <a:t>‹#›</a:t>
            </a:fld>
            <a:endParaRPr lang="en-GB"/>
          </a:p>
        </p:txBody>
      </p:sp>
    </p:spTree>
    <p:extLst>
      <p:ext uri="{BB962C8B-B14F-4D97-AF65-F5344CB8AC3E}">
        <p14:creationId xmlns:p14="http://schemas.microsoft.com/office/powerpoint/2010/main" val="4208395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B79F7B-7A75-4DE7-9062-5477D35E3282}" type="datetimeFigureOut">
              <a:rPr lang="en-GB" smtClean="0"/>
              <a:t>01/04/2015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D6A2F9-AD66-44F9-95D1-E446FC5E8CED}" type="slidenum">
              <a:rPr lang="en-GB" smtClean="0"/>
              <a:t>‹#›</a:t>
            </a:fld>
            <a:endParaRPr lang="en-GB"/>
          </a:p>
        </p:txBody>
      </p:sp>
    </p:spTree>
    <p:extLst>
      <p:ext uri="{BB962C8B-B14F-4D97-AF65-F5344CB8AC3E}">
        <p14:creationId xmlns:p14="http://schemas.microsoft.com/office/powerpoint/2010/main" val="1754181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B79F7B-7A75-4DE7-9062-5477D35E3282}" type="datetimeFigureOut">
              <a:rPr lang="en-GB" smtClean="0"/>
              <a:t>01/04/2015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D6A2F9-AD66-44F9-95D1-E446FC5E8CED}" type="slidenum">
              <a:rPr lang="en-GB" smtClean="0"/>
              <a:t>‹#›</a:t>
            </a:fld>
            <a:endParaRPr lang="en-GB"/>
          </a:p>
        </p:txBody>
      </p:sp>
    </p:spTree>
    <p:extLst>
      <p:ext uri="{BB962C8B-B14F-4D97-AF65-F5344CB8AC3E}">
        <p14:creationId xmlns:p14="http://schemas.microsoft.com/office/powerpoint/2010/main" val="3207617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B79F7B-7A75-4DE7-9062-5477D35E3282}" type="datetimeFigureOut">
              <a:rPr lang="en-GB" smtClean="0"/>
              <a:t>01/04/2015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D6A2F9-AD66-44F9-95D1-E446FC5E8CED}" type="slidenum">
              <a:rPr lang="en-GB" smtClean="0"/>
              <a:t>‹#›</a:t>
            </a:fld>
            <a:endParaRPr lang="en-GB"/>
          </a:p>
        </p:txBody>
      </p:sp>
    </p:spTree>
    <p:extLst>
      <p:ext uri="{BB962C8B-B14F-4D97-AF65-F5344CB8AC3E}">
        <p14:creationId xmlns:p14="http://schemas.microsoft.com/office/powerpoint/2010/main" val="4293659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3265"/>
            <a:ext cx="8229600" cy="1143000"/>
          </a:xfrm>
        </p:spPr>
        <p:txBody>
          <a:bodyPr>
            <a:normAutofit fontScale="90000"/>
          </a:bodyPr>
          <a:lstStyle/>
          <a:p>
            <a:r>
              <a:rPr lang="en-GB" sz="3100" b="1" dirty="0"/>
              <a:t>TIPS FOR ANSWERING LONGER ANSWER QUESTIONS</a:t>
            </a:r>
            <a:r>
              <a:rPr lang="en-GB" dirty="0"/>
              <a:t/>
            </a:r>
            <a:br>
              <a:rPr lang="en-GB" dirty="0"/>
            </a:br>
            <a:endParaRPr lang="en-GB" dirty="0"/>
          </a:p>
        </p:txBody>
      </p:sp>
      <p:sp>
        <p:nvSpPr>
          <p:cNvPr id="3" name="Content Placeholder 2"/>
          <p:cNvSpPr>
            <a:spLocks noGrp="1"/>
          </p:cNvSpPr>
          <p:nvPr>
            <p:ph idx="1"/>
          </p:nvPr>
        </p:nvSpPr>
        <p:spPr>
          <a:xfrm>
            <a:off x="179512" y="476672"/>
            <a:ext cx="8784976" cy="6237312"/>
          </a:xfrm>
        </p:spPr>
        <p:txBody>
          <a:bodyPr>
            <a:normAutofit fontScale="62500" lnSpcReduction="20000"/>
          </a:bodyPr>
          <a:lstStyle/>
          <a:p>
            <a:pPr marL="0" indent="0">
              <a:buNone/>
            </a:pPr>
            <a:r>
              <a:rPr lang="en-GB" sz="4500" dirty="0"/>
              <a:t>Which </a:t>
            </a:r>
            <a:r>
              <a:rPr lang="en-GB" sz="4500" b="1" dirty="0">
                <a:solidFill>
                  <a:srgbClr val="FF0000"/>
                </a:solidFill>
              </a:rPr>
              <a:t>command</a:t>
            </a:r>
            <a:r>
              <a:rPr lang="en-GB" sz="4500" dirty="0"/>
              <a:t> word is used?</a:t>
            </a:r>
          </a:p>
          <a:p>
            <a:pPr marL="0" indent="0">
              <a:buNone/>
            </a:pPr>
            <a:r>
              <a:rPr lang="en-GB" i="1" dirty="0"/>
              <a:t>		These tell you what to do. </a:t>
            </a:r>
            <a:r>
              <a:rPr lang="en-GB" i="1" dirty="0" smtClean="0"/>
              <a:t>Explain, Describe, Discuss, Compare</a:t>
            </a:r>
            <a:endParaRPr lang="en-GB" i="1" dirty="0"/>
          </a:p>
          <a:p>
            <a:pPr marL="0" indent="0">
              <a:buNone/>
            </a:pPr>
            <a:r>
              <a:rPr lang="en-GB" i="1" dirty="0"/>
              <a:t>		Check you know what they all mean.</a:t>
            </a:r>
          </a:p>
          <a:p>
            <a:pPr marL="0" lvl="0" indent="0">
              <a:buNone/>
            </a:pPr>
            <a:endParaRPr lang="en-GB" dirty="0" smtClean="0"/>
          </a:p>
          <a:p>
            <a:pPr marL="0" lvl="0" indent="0">
              <a:buNone/>
            </a:pPr>
            <a:r>
              <a:rPr lang="en-GB" sz="4500" dirty="0" smtClean="0"/>
              <a:t>Underline </a:t>
            </a:r>
            <a:r>
              <a:rPr lang="en-GB" sz="4500" dirty="0"/>
              <a:t>or circle </a:t>
            </a:r>
            <a:r>
              <a:rPr lang="en-GB" sz="4500" b="1" dirty="0"/>
              <a:t>key </a:t>
            </a:r>
            <a:r>
              <a:rPr lang="en-GB" sz="4500" b="1" dirty="0" smtClean="0"/>
              <a:t>words</a:t>
            </a:r>
            <a:endParaRPr lang="en-GB" sz="4500" dirty="0"/>
          </a:p>
          <a:p>
            <a:pPr marL="0" lvl="0" indent="0">
              <a:buNone/>
            </a:pPr>
            <a:endParaRPr lang="en-GB" dirty="0"/>
          </a:p>
          <a:p>
            <a:pPr marL="0" indent="0">
              <a:buNone/>
            </a:pPr>
            <a:r>
              <a:rPr lang="en-GB" i="1" dirty="0" smtClean="0"/>
              <a:t>	</a:t>
            </a:r>
            <a:r>
              <a:rPr lang="en-GB" b="1" i="1" dirty="0" smtClean="0">
                <a:solidFill>
                  <a:srgbClr val="FF0000"/>
                </a:solidFill>
              </a:rPr>
              <a:t>Explain</a:t>
            </a:r>
            <a:r>
              <a:rPr lang="en-GB" i="1" dirty="0" smtClean="0"/>
              <a:t> </a:t>
            </a:r>
            <a:r>
              <a:rPr lang="en-GB" i="1" dirty="0"/>
              <a:t>why the amount of fertiliser </a:t>
            </a:r>
            <a:r>
              <a:rPr lang="en-GB" i="1" dirty="0" smtClean="0"/>
              <a:t>used </a:t>
            </a:r>
            <a:r>
              <a:rPr lang="en-GB" i="1" dirty="0"/>
              <a:t>is increasing, and </a:t>
            </a:r>
            <a:r>
              <a:rPr lang="en-GB" b="1" i="1" dirty="0">
                <a:solidFill>
                  <a:srgbClr val="FF0000"/>
                </a:solidFill>
              </a:rPr>
              <a:t>describe</a:t>
            </a:r>
            <a:r>
              <a:rPr lang="en-GB" i="1" dirty="0"/>
              <a:t> </a:t>
            </a:r>
            <a:r>
              <a:rPr lang="en-GB" i="1" dirty="0" smtClean="0"/>
              <a:t>	</a:t>
            </a:r>
          </a:p>
          <a:p>
            <a:pPr marL="0" indent="0">
              <a:buNone/>
            </a:pPr>
            <a:r>
              <a:rPr lang="en-GB" i="1" dirty="0"/>
              <a:t>	</a:t>
            </a:r>
            <a:r>
              <a:rPr lang="en-GB" i="1" dirty="0" smtClean="0"/>
              <a:t>the damage </a:t>
            </a:r>
            <a:r>
              <a:rPr lang="en-GB" i="1" dirty="0"/>
              <a:t>that fertilisers can cause to </a:t>
            </a:r>
            <a:r>
              <a:rPr lang="en-GB" i="1" dirty="0" smtClean="0"/>
              <a:t>life in </a:t>
            </a:r>
            <a:r>
              <a:rPr lang="en-GB" i="1" dirty="0"/>
              <a:t>rivers and </a:t>
            </a:r>
            <a:r>
              <a:rPr lang="en-GB" i="1" dirty="0" smtClean="0"/>
              <a:t>lakes.</a:t>
            </a:r>
            <a:endParaRPr lang="en-GB" dirty="0"/>
          </a:p>
          <a:p>
            <a:pPr marL="0" indent="0">
              <a:buNone/>
            </a:pPr>
            <a:endParaRPr lang="en-GB" dirty="0" smtClean="0"/>
          </a:p>
          <a:p>
            <a:pPr marL="0" indent="0">
              <a:buNone/>
            </a:pPr>
            <a:r>
              <a:rPr lang="en-GB" sz="5100" dirty="0" smtClean="0"/>
              <a:t>What </a:t>
            </a:r>
            <a:r>
              <a:rPr lang="en-GB" sz="5100" b="1" dirty="0" smtClean="0"/>
              <a:t>key words</a:t>
            </a:r>
            <a:r>
              <a:rPr lang="en-GB" sz="5100" dirty="0" smtClean="0"/>
              <a:t> might be needed to answer the question?</a:t>
            </a:r>
            <a:endParaRPr lang="en-GB" sz="5100" dirty="0"/>
          </a:p>
          <a:p>
            <a:pPr marL="0" indent="0">
              <a:buNone/>
            </a:pPr>
            <a:r>
              <a:rPr lang="en-GB" dirty="0"/>
              <a:t>	</a:t>
            </a:r>
            <a:r>
              <a:rPr lang="en-GB" i="1" dirty="0"/>
              <a:t>W</a:t>
            </a:r>
            <a:r>
              <a:rPr lang="en-GB" i="1" dirty="0" smtClean="0"/>
              <a:t>rite them down. Make sure you know what they mean. </a:t>
            </a:r>
          </a:p>
          <a:p>
            <a:pPr marL="0" indent="0">
              <a:buNone/>
            </a:pPr>
            <a:r>
              <a:rPr lang="en-GB" i="1" dirty="0"/>
              <a:t>	O</a:t>
            </a:r>
            <a:r>
              <a:rPr lang="en-GB" i="1" dirty="0" smtClean="0"/>
              <a:t>rganise them, either in groups, or in an order.</a:t>
            </a:r>
          </a:p>
          <a:p>
            <a:pPr marL="0" indent="0">
              <a:buNone/>
            </a:pPr>
            <a:endParaRPr lang="en-GB" dirty="0" smtClean="0"/>
          </a:p>
          <a:p>
            <a:pPr marL="0" indent="0">
              <a:buNone/>
            </a:pPr>
            <a:r>
              <a:rPr lang="en-GB" sz="5100" dirty="0" smtClean="0"/>
              <a:t>How </a:t>
            </a:r>
            <a:r>
              <a:rPr lang="en-GB" sz="5100" dirty="0"/>
              <a:t>many </a:t>
            </a:r>
            <a:r>
              <a:rPr lang="en-GB" sz="5100" b="1" dirty="0"/>
              <a:t>marks</a:t>
            </a:r>
            <a:r>
              <a:rPr lang="en-GB" sz="5100" dirty="0"/>
              <a:t> is it worth</a:t>
            </a:r>
            <a:r>
              <a:rPr lang="en-GB" sz="5100" dirty="0" smtClean="0"/>
              <a:t>?</a:t>
            </a:r>
          </a:p>
          <a:p>
            <a:pPr marL="0" indent="0">
              <a:buNone/>
            </a:pPr>
            <a:r>
              <a:rPr lang="en-GB" dirty="0"/>
              <a:t>	</a:t>
            </a:r>
            <a:r>
              <a:rPr lang="en-GB" dirty="0" smtClean="0"/>
              <a:t>	</a:t>
            </a:r>
            <a:r>
              <a:rPr lang="en-GB" i="1" dirty="0" smtClean="0"/>
              <a:t>Have you written enough? </a:t>
            </a:r>
          </a:p>
          <a:p>
            <a:pPr marL="0" indent="0">
              <a:buNone/>
            </a:pPr>
            <a:endParaRPr lang="en-GB" dirty="0" smtClean="0"/>
          </a:p>
          <a:p>
            <a:pPr marL="0" indent="0">
              <a:buNone/>
            </a:pPr>
            <a:endParaRPr lang="en-GB" dirty="0"/>
          </a:p>
        </p:txBody>
      </p:sp>
      <p:sp>
        <p:nvSpPr>
          <p:cNvPr id="4" name="Oval 3"/>
          <p:cNvSpPr/>
          <p:nvPr/>
        </p:nvSpPr>
        <p:spPr>
          <a:xfrm>
            <a:off x="4350844" y="2876119"/>
            <a:ext cx="569046"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3899628" y="2534486"/>
            <a:ext cx="1008112"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5652120" y="2548476"/>
            <a:ext cx="1152128"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2967945" y="1844824"/>
            <a:ext cx="1667421" cy="52866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p:nvPr/>
        </p:nvSpPr>
        <p:spPr>
          <a:xfrm>
            <a:off x="2907175" y="2876119"/>
            <a:ext cx="1008112"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2529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4786" y="31034"/>
            <a:ext cx="8939214" cy="1752600"/>
          </a:xfrm>
        </p:spPr>
        <p:txBody>
          <a:bodyPr>
            <a:normAutofit/>
          </a:bodyPr>
          <a:lstStyle/>
          <a:p>
            <a:pPr algn="l"/>
            <a:endParaRPr lang="en-GB" sz="1400" b="1" dirty="0"/>
          </a:p>
        </p:txBody>
      </p:sp>
      <p:graphicFrame>
        <p:nvGraphicFramePr>
          <p:cNvPr id="4" name="Table 3"/>
          <p:cNvGraphicFramePr>
            <a:graphicFrameLocks noGrp="1"/>
          </p:cNvGraphicFramePr>
          <p:nvPr>
            <p:extLst>
              <p:ext uri="{D42A27DB-BD31-4B8C-83A1-F6EECF244321}">
                <p14:modId xmlns:p14="http://schemas.microsoft.com/office/powerpoint/2010/main" val="59579806"/>
              </p:ext>
            </p:extLst>
          </p:nvPr>
        </p:nvGraphicFramePr>
        <p:xfrm>
          <a:off x="35496" y="932988"/>
          <a:ext cx="288032" cy="5736372"/>
        </p:xfrm>
        <a:graphic>
          <a:graphicData uri="http://schemas.openxmlformats.org/drawingml/2006/table">
            <a:tbl>
              <a:tblPr firstRow="1" bandRow="1">
                <a:tableStyleId>{5940675A-B579-460E-94D1-54222C63F5DA}</a:tableStyleId>
              </a:tblPr>
              <a:tblGrid>
                <a:gridCol w="288032"/>
              </a:tblGrid>
              <a:tr h="1854450">
                <a:tc>
                  <a:txBody>
                    <a:bodyPr/>
                    <a:lstStyle/>
                    <a:p>
                      <a:r>
                        <a:rPr lang="en-GB" sz="1200" dirty="0" smtClean="0"/>
                        <a:t>Level 3 - 5to 6 marks</a:t>
                      </a:r>
                      <a:endParaRPr lang="en-GB" sz="1200" dirty="0"/>
                    </a:p>
                  </a:txBody>
                  <a:tcPr vert="vert270" anchor="ctr" anchorCtr="1"/>
                </a:tc>
              </a:tr>
              <a:tr h="19409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Level 2 – 3 to 4 marks</a:t>
                      </a:r>
                    </a:p>
                  </a:txBody>
                  <a:tcPr vert="vert270" anchor="ctr" anchorCtr="1"/>
                </a:tc>
              </a:tr>
              <a:tr h="1940961">
                <a:tc>
                  <a:txBody>
                    <a:bodyPr/>
                    <a:lstStyle/>
                    <a:p>
                      <a:r>
                        <a:rPr lang="en-GB" sz="1200" dirty="0" smtClean="0"/>
                        <a:t>Level 1 – 1 to 2 marks</a:t>
                      </a:r>
                      <a:endParaRPr lang="en-GB" sz="1200" dirty="0"/>
                    </a:p>
                  </a:txBody>
                  <a:tcPr vert="vert270" anchor="ctr" anchorCtr="1"/>
                </a:tc>
              </a:tr>
            </a:tbl>
          </a:graphicData>
        </a:graphic>
      </p:graphicFrame>
      <p:sp>
        <p:nvSpPr>
          <p:cNvPr id="5" name="Rounded Rectangle 4"/>
          <p:cNvSpPr/>
          <p:nvPr/>
        </p:nvSpPr>
        <p:spPr>
          <a:xfrm>
            <a:off x="1907704" y="404664"/>
            <a:ext cx="5832648" cy="136815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1400" dirty="0" smtClean="0">
                <a:solidFill>
                  <a:schemeClr val="tx1"/>
                </a:solidFill>
              </a:rPr>
              <a:t>Titration is a very useful procedure for assessing purity. Including a labelled diagram explain how to carry out a titration between an acid and an alkali.</a:t>
            </a:r>
          </a:p>
          <a:p>
            <a:pPr algn="r"/>
            <a:r>
              <a:rPr lang="en-GB" sz="1400" dirty="0" smtClean="0">
                <a:solidFill>
                  <a:schemeClr val="tx1"/>
                </a:solidFill>
              </a:rPr>
              <a:t>6 marks</a:t>
            </a:r>
            <a:endParaRPr lang="en-GB" sz="1400" dirty="0">
              <a:solidFill>
                <a:schemeClr val="tx1"/>
              </a:solidFill>
            </a:endParaRPr>
          </a:p>
        </p:txBody>
      </p:sp>
      <p:sp>
        <p:nvSpPr>
          <p:cNvPr id="6" name="TextBox 3"/>
          <p:cNvSpPr txBox="1"/>
          <p:nvPr/>
        </p:nvSpPr>
        <p:spPr>
          <a:xfrm>
            <a:off x="7845179" y="381234"/>
            <a:ext cx="1088888" cy="2246769"/>
          </a:xfrm>
          <a:prstGeom prst="rect">
            <a:avLst/>
          </a:prstGeom>
          <a:noFill/>
          <a:ln>
            <a:solidFill>
              <a:schemeClr val="tx1"/>
            </a:solidFill>
          </a:ln>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400" b="1" dirty="0" smtClean="0"/>
              <a:t>Key words</a:t>
            </a:r>
          </a:p>
          <a:p>
            <a:r>
              <a:rPr lang="en-GB" sz="1400" dirty="0" smtClean="0"/>
              <a:t>Burette</a:t>
            </a:r>
          </a:p>
          <a:p>
            <a:r>
              <a:rPr lang="en-GB" sz="1400" dirty="0" smtClean="0"/>
              <a:t>Alkali</a:t>
            </a:r>
          </a:p>
          <a:p>
            <a:r>
              <a:rPr lang="en-GB" sz="1400" dirty="0" smtClean="0"/>
              <a:t>Acid</a:t>
            </a:r>
          </a:p>
          <a:p>
            <a:r>
              <a:rPr lang="en-GB" sz="1400" dirty="0" smtClean="0"/>
              <a:t>Volume</a:t>
            </a:r>
          </a:p>
          <a:p>
            <a:r>
              <a:rPr lang="en-GB" sz="1400" dirty="0" smtClean="0"/>
              <a:t>Titre</a:t>
            </a:r>
          </a:p>
          <a:p>
            <a:r>
              <a:rPr lang="en-GB" sz="1400" dirty="0" smtClean="0"/>
              <a:t>End point</a:t>
            </a:r>
          </a:p>
          <a:p>
            <a:r>
              <a:rPr lang="en-GB" sz="1400" dirty="0" smtClean="0"/>
              <a:t>Indicator</a:t>
            </a:r>
          </a:p>
          <a:p>
            <a:r>
              <a:rPr lang="en-GB" sz="1400" dirty="0" smtClean="0"/>
              <a:t>Conical flask</a:t>
            </a:r>
          </a:p>
          <a:p>
            <a:r>
              <a:rPr lang="en-GB" sz="1400" dirty="0" smtClean="0"/>
              <a:t>neutralised</a:t>
            </a:r>
          </a:p>
        </p:txBody>
      </p:sp>
      <p:sp>
        <p:nvSpPr>
          <p:cNvPr id="7" name="TextBox 5"/>
          <p:cNvSpPr txBox="1"/>
          <p:nvPr/>
        </p:nvSpPr>
        <p:spPr>
          <a:xfrm>
            <a:off x="1890421" y="1887298"/>
            <a:ext cx="5954758" cy="1477328"/>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b="1" dirty="0" smtClean="0"/>
              <a:t>Hints</a:t>
            </a:r>
          </a:p>
          <a:p>
            <a:endParaRPr lang="en-GB" dirty="0" smtClean="0"/>
          </a:p>
          <a:p>
            <a:endParaRPr lang="en-GB" dirty="0"/>
          </a:p>
          <a:p>
            <a:endParaRPr lang="en-GB" dirty="0" smtClean="0"/>
          </a:p>
          <a:p>
            <a:endParaRPr lang="en-GB" dirty="0"/>
          </a:p>
        </p:txBody>
      </p:sp>
      <p:sp>
        <p:nvSpPr>
          <p:cNvPr id="8" name="Rounded Rectangle 7"/>
          <p:cNvSpPr/>
          <p:nvPr/>
        </p:nvSpPr>
        <p:spPr>
          <a:xfrm>
            <a:off x="1929610" y="2210463"/>
            <a:ext cx="1288213" cy="1080120"/>
          </a:xfrm>
          <a:prstGeom prst="round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200" dirty="0">
              <a:solidFill>
                <a:schemeClr val="tx1"/>
              </a:solidFill>
            </a:endParaRPr>
          </a:p>
        </p:txBody>
      </p:sp>
      <p:sp>
        <p:nvSpPr>
          <p:cNvPr id="9" name="Rounded Rectangle 8"/>
          <p:cNvSpPr/>
          <p:nvPr/>
        </p:nvSpPr>
        <p:spPr>
          <a:xfrm>
            <a:off x="3369342" y="2218555"/>
            <a:ext cx="1420568" cy="1072027"/>
          </a:xfrm>
          <a:prstGeom prst="round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200" dirty="0">
              <a:solidFill>
                <a:schemeClr val="tx1"/>
              </a:solidFill>
            </a:endParaRPr>
          </a:p>
        </p:txBody>
      </p:sp>
      <p:sp>
        <p:nvSpPr>
          <p:cNvPr id="10" name="Rounded Rectangle 9"/>
          <p:cNvSpPr/>
          <p:nvPr/>
        </p:nvSpPr>
        <p:spPr>
          <a:xfrm>
            <a:off x="6444208" y="2210463"/>
            <a:ext cx="1296144" cy="1080120"/>
          </a:xfrm>
          <a:prstGeom prst="round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200" dirty="0" smtClean="0">
              <a:solidFill>
                <a:schemeClr val="tx1"/>
              </a:solidFill>
            </a:endParaRPr>
          </a:p>
        </p:txBody>
      </p:sp>
      <p:sp>
        <p:nvSpPr>
          <p:cNvPr id="11" name="Rounded Rectangle 10"/>
          <p:cNvSpPr/>
          <p:nvPr/>
        </p:nvSpPr>
        <p:spPr>
          <a:xfrm>
            <a:off x="4932040" y="2218555"/>
            <a:ext cx="1407284" cy="107202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200" dirty="0">
              <a:solidFill>
                <a:schemeClr val="tx1"/>
              </a:solidFill>
            </a:endParaRPr>
          </a:p>
        </p:txBody>
      </p:sp>
      <p:sp>
        <p:nvSpPr>
          <p:cNvPr id="21" name="TextBox 20"/>
          <p:cNvSpPr txBox="1"/>
          <p:nvPr/>
        </p:nvSpPr>
        <p:spPr>
          <a:xfrm>
            <a:off x="1861347" y="3310055"/>
            <a:ext cx="7109639" cy="3416320"/>
          </a:xfrm>
          <a:prstGeom prst="rect">
            <a:avLst/>
          </a:prstGeom>
          <a:noFill/>
        </p:spPr>
        <p:txBody>
          <a:bodyPr wrap="none" rtlCol="0">
            <a:spAutoFit/>
          </a:bodyPr>
          <a:lstStyle/>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endParaRPr lang="en-GB" sz="2400" dirty="0"/>
          </a:p>
        </p:txBody>
      </p:sp>
      <p:sp>
        <p:nvSpPr>
          <p:cNvPr id="12" name="TextBox 11"/>
          <p:cNvSpPr txBox="1"/>
          <p:nvPr/>
        </p:nvSpPr>
        <p:spPr>
          <a:xfrm>
            <a:off x="0" y="467380"/>
            <a:ext cx="1861347" cy="369332"/>
          </a:xfrm>
          <a:prstGeom prst="rect">
            <a:avLst/>
          </a:prstGeom>
          <a:noFill/>
          <a:ln>
            <a:solidFill>
              <a:schemeClr val="tx1"/>
            </a:solidFill>
          </a:ln>
        </p:spPr>
        <p:txBody>
          <a:bodyPr wrap="square" rtlCol="0">
            <a:spAutoFit/>
          </a:bodyPr>
          <a:lstStyle/>
          <a:p>
            <a:pPr algn="ctr"/>
            <a:r>
              <a:rPr lang="en-GB" dirty="0" smtClean="0"/>
              <a:t>QWC - Bubbles</a:t>
            </a:r>
            <a:endParaRPr lang="en-GB" dirty="0"/>
          </a:p>
        </p:txBody>
      </p:sp>
      <p:sp>
        <p:nvSpPr>
          <p:cNvPr id="15" name="Rounded Rectangle 14"/>
          <p:cNvSpPr/>
          <p:nvPr/>
        </p:nvSpPr>
        <p:spPr>
          <a:xfrm>
            <a:off x="369410" y="908720"/>
            <a:ext cx="1485515" cy="187724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smtClean="0">
                <a:solidFill>
                  <a:schemeClr val="tx1"/>
                </a:solidFill>
              </a:rPr>
              <a:t>Complex answer</a:t>
            </a:r>
            <a:endParaRPr lang="en-GB" sz="1200" dirty="0">
              <a:solidFill>
                <a:schemeClr val="tx1"/>
              </a:solidFill>
            </a:endParaRPr>
          </a:p>
          <a:p>
            <a:pPr algn="ctr"/>
            <a:endParaRPr lang="en-GB" sz="1200" dirty="0">
              <a:solidFill>
                <a:schemeClr val="tx1"/>
              </a:solidFill>
            </a:endParaRPr>
          </a:p>
          <a:p>
            <a:pPr algn="ctr"/>
            <a:r>
              <a:rPr lang="en-GB" sz="1200" dirty="0">
                <a:solidFill>
                  <a:schemeClr val="tx1"/>
                </a:solidFill>
              </a:rPr>
              <a:t>Extensive key words</a:t>
            </a:r>
          </a:p>
          <a:p>
            <a:pPr algn="ctr"/>
            <a:endParaRPr lang="en-GB" sz="1200" dirty="0">
              <a:solidFill>
                <a:schemeClr val="tx1"/>
              </a:solidFill>
            </a:endParaRPr>
          </a:p>
          <a:p>
            <a:pPr algn="ctr"/>
            <a:r>
              <a:rPr lang="en-GB" sz="1200" dirty="0">
                <a:solidFill>
                  <a:schemeClr val="tx1"/>
                </a:solidFill>
              </a:rPr>
              <a:t>Logical order</a:t>
            </a:r>
          </a:p>
          <a:p>
            <a:pPr algn="ctr"/>
            <a:endParaRPr lang="en-GB" sz="1200" dirty="0">
              <a:solidFill>
                <a:schemeClr val="tx1"/>
              </a:solidFill>
            </a:endParaRPr>
          </a:p>
          <a:p>
            <a:pPr algn="ctr"/>
            <a:r>
              <a:rPr lang="en-GB" sz="1200" dirty="0">
                <a:solidFill>
                  <a:schemeClr val="tx1"/>
                </a:solidFill>
              </a:rPr>
              <a:t>Excellent spelling, punctuation and grammar</a:t>
            </a:r>
          </a:p>
        </p:txBody>
      </p:sp>
      <p:sp>
        <p:nvSpPr>
          <p:cNvPr id="16" name="Rounded Rectangle 15"/>
          <p:cNvSpPr/>
          <p:nvPr/>
        </p:nvSpPr>
        <p:spPr>
          <a:xfrm>
            <a:off x="369409" y="2838218"/>
            <a:ext cx="1485515" cy="187724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a:solidFill>
                  <a:schemeClr val="tx1"/>
                </a:solidFill>
              </a:rPr>
              <a:t>Detailed answer</a:t>
            </a:r>
          </a:p>
          <a:p>
            <a:pPr algn="ctr"/>
            <a:endParaRPr lang="en-GB" sz="1200" dirty="0">
              <a:solidFill>
                <a:schemeClr val="tx1"/>
              </a:solidFill>
            </a:endParaRPr>
          </a:p>
          <a:p>
            <a:pPr algn="ctr"/>
            <a:r>
              <a:rPr lang="en-GB" sz="1200" dirty="0">
                <a:solidFill>
                  <a:schemeClr val="tx1"/>
                </a:solidFill>
              </a:rPr>
              <a:t>Many key words</a:t>
            </a:r>
          </a:p>
          <a:p>
            <a:pPr algn="ctr"/>
            <a:endParaRPr lang="en-GB" sz="1200" dirty="0">
              <a:solidFill>
                <a:schemeClr val="tx1"/>
              </a:solidFill>
            </a:endParaRPr>
          </a:p>
          <a:p>
            <a:pPr algn="ctr"/>
            <a:r>
              <a:rPr lang="en-GB" sz="1200" dirty="0">
                <a:solidFill>
                  <a:schemeClr val="tx1"/>
                </a:solidFill>
              </a:rPr>
              <a:t>Clear order</a:t>
            </a:r>
          </a:p>
          <a:p>
            <a:pPr algn="ctr"/>
            <a:endParaRPr lang="en-GB" sz="1200" dirty="0">
              <a:solidFill>
                <a:schemeClr val="tx1"/>
              </a:solidFill>
            </a:endParaRPr>
          </a:p>
          <a:p>
            <a:pPr algn="ctr"/>
            <a:r>
              <a:rPr lang="en-GB" sz="1200" dirty="0">
                <a:solidFill>
                  <a:schemeClr val="tx1"/>
                </a:solidFill>
              </a:rPr>
              <a:t>Good spelling, punctuation and grammar</a:t>
            </a:r>
          </a:p>
        </p:txBody>
      </p:sp>
      <p:sp>
        <p:nvSpPr>
          <p:cNvPr id="17" name="Rounded Rectangle 16"/>
          <p:cNvSpPr/>
          <p:nvPr/>
        </p:nvSpPr>
        <p:spPr>
          <a:xfrm>
            <a:off x="369408" y="4758783"/>
            <a:ext cx="1485515" cy="187724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a:solidFill>
                  <a:schemeClr val="tx1"/>
                </a:solidFill>
              </a:rPr>
              <a:t>Simple answer</a:t>
            </a:r>
          </a:p>
          <a:p>
            <a:pPr algn="ctr"/>
            <a:endParaRPr lang="en-GB" sz="1200" dirty="0">
              <a:solidFill>
                <a:schemeClr val="tx1"/>
              </a:solidFill>
            </a:endParaRPr>
          </a:p>
          <a:p>
            <a:pPr algn="ctr"/>
            <a:r>
              <a:rPr lang="en-GB" sz="1200" dirty="0">
                <a:solidFill>
                  <a:schemeClr val="tx1"/>
                </a:solidFill>
              </a:rPr>
              <a:t>Few key words</a:t>
            </a:r>
          </a:p>
          <a:p>
            <a:pPr algn="ctr"/>
            <a:endParaRPr lang="en-GB" sz="1200" dirty="0">
              <a:solidFill>
                <a:schemeClr val="tx1"/>
              </a:solidFill>
            </a:endParaRPr>
          </a:p>
          <a:p>
            <a:pPr algn="ctr"/>
            <a:r>
              <a:rPr lang="en-GB" sz="1200" dirty="0">
                <a:solidFill>
                  <a:schemeClr val="tx1"/>
                </a:solidFill>
              </a:rPr>
              <a:t>No order</a:t>
            </a:r>
          </a:p>
          <a:p>
            <a:pPr algn="ctr"/>
            <a:endParaRPr lang="en-GB" sz="1200" dirty="0">
              <a:solidFill>
                <a:schemeClr val="tx1"/>
              </a:solidFill>
            </a:endParaRPr>
          </a:p>
          <a:p>
            <a:pPr algn="ctr"/>
            <a:r>
              <a:rPr lang="en-GB" sz="1200" dirty="0">
                <a:solidFill>
                  <a:schemeClr val="tx1"/>
                </a:solidFill>
              </a:rPr>
              <a:t>Poor spelling, punctuation and grammar</a:t>
            </a:r>
          </a:p>
        </p:txBody>
      </p:sp>
    </p:spTree>
    <p:extLst>
      <p:ext uri="{BB962C8B-B14F-4D97-AF65-F5344CB8AC3E}">
        <p14:creationId xmlns:p14="http://schemas.microsoft.com/office/powerpoint/2010/main" val="130562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4786" y="31034"/>
            <a:ext cx="8939214" cy="1752600"/>
          </a:xfrm>
        </p:spPr>
        <p:txBody>
          <a:bodyPr>
            <a:normAutofit/>
          </a:bodyPr>
          <a:lstStyle/>
          <a:p>
            <a:pPr algn="l"/>
            <a:endParaRPr lang="en-GB" sz="1400" b="1" dirty="0"/>
          </a:p>
        </p:txBody>
      </p:sp>
      <p:graphicFrame>
        <p:nvGraphicFramePr>
          <p:cNvPr id="4" name="Table 3"/>
          <p:cNvGraphicFramePr>
            <a:graphicFrameLocks noGrp="1"/>
          </p:cNvGraphicFramePr>
          <p:nvPr>
            <p:extLst>
              <p:ext uri="{D42A27DB-BD31-4B8C-83A1-F6EECF244321}">
                <p14:modId xmlns:p14="http://schemas.microsoft.com/office/powerpoint/2010/main" val="2765292248"/>
              </p:ext>
            </p:extLst>
          </p:nvPr>
        </p:nvGraphicFramePr>
        <p:xfrm>
          <a:off x="35496" y="932988"/>
          <a:ext cx="288032" cy="5736372"/>
        </p:xfrm>
        <a:graphic>
          <a:graphicData uri="http://schemas.openxmlformats.org/drawingml/2006/table">
            <a:tbl>
              <a:tblPr firstRow="1" bandRow="1">
                <a:tableStyleId>{5940675A-B579-460E-94D1-54222C63F5DA}</a:tableStyleId>
              </a:tblPr>
              <a:tblGrid>
                <a:gridCol w="288032"/>
              </a:tblGrid>
              <a:tr h="1854450">
                <a:tc>
                  <a:txBody>
                    <a:bodyPr/>
                    <a:lstStyle/>
                    <a:p>
                      <a:r>
                        <a:rPr lang="en-GB" sz="1200" dirty="0" smtClean="0"/>
                        <a:t>Level 3 - 5to 6 marks</a:t>
                      </a:r>
                      <a:endParaRPr lang="en-GB" sz="1200" dirty="0"/>
                    </a:p>
                  </a:txBody>
                  <a:tcPr vert="vert270" anchor="ctr" anchorCtr="1"/>
                </a:tc>
              </a:tr>
              <a:tr h="19409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Level 2 – 3 to 4 marks</a:t>
                      </a:r>
                    </a:p>
                  </a:txBody>
                  <a:tcPr vert="vert270" anchor="ctr" anchorCtr="1"/>
                </a:tc>
              </a:tr>
              <a:tr h="1940961">
                <a:tc>
                  <a:txBody>
                    <a:bodyPr/>
                    <a:lstStyle/>
                    <a:p>
                      <a:r>
                        <a:rPr lang="en-GB" sz="1200" dirty="0" smtClean="0"/>
                        <a:t>Level 1 – 1 to 2 marks</a:t>
                      </a:r>
                      <a:endParaRPr lang="en-GB" sz="1200" dirty="0"/>
                    </a:p>
                  </a:txBody>
                  <a:tcPr vert="vert270" anchor="ctr" anchorCtr="1"/>
                </a:tc>
              </a:tr>
            </a:tbl>
          </a:graphicData>
        </a:graphic>
      </p:graphicFrame>
      <p:sp>
        <p:nvSpPr>
          <p:cNvPr id="5" name="Rounded Rectangle 4"/>
          <p:cNvSpPr/>
          <p:nvPr/>
        </p:nvSpPr>
        <p:spPr>
          <a:xfrm>
            <a:off x="1907704" y="404664"/>
            <a:ext cx="5832648" cy="136815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1400" dirty="0" smtClean="0">
                <a:solidFill>
                  <a:schemeClr val="tx1"/>
                </a:solidFill>
              </a:rPr>
              <a:t>Chemical are produced on an industrial scale. It is really important to control the rate of reactions. Discuss factors which can affect the rate of reaction. Consider the collision theory in your answer. </a:t>
            </a:r>
          </a:p>
          <a:p>
            <a:pPr algn="r"/>
            <a:r>
              <a:rPr lang="en-GB" sz="1400" dirty="0" smtClean="0">
                <a:solidFill>
                  <a:schemeClr val="tx1"/>
                </a:solidFill>
              </a:rPr>
              <a:t>6 marks</a:t>
            </a:r>
            <a:endParaRPr lang="en-GB" sz="1400" dirty="0">
              <a:solidFill>
                <a:schemeClr val="tx1"/>
              </a:solidFill>
            </a:endParaRPr>
          </a:p>
        </p:txBody>
      </p:sp>
      <p:sp>
        <p:nvSpPr>
          <p:cNvPr id="6" name="TextBox 3"/>
          <p:cNvSpPr txBox="1"/>
          <p:nvPr/>
        </p:nvSpPr>
        <p:spPr>
          <a:xfrm>
            <a:off x="7845179" y="381234"/>
            <a:ext cx="950325" cy="307777"/>
          </a:xfrm>
          <a:prstGeom prst="rect">
            <a:avLst/>
          </a:prstGeom>
          <a:noFill/>
          <a:ln>
            <a:solidFill>
              <a:schemeClr val="tx1"/>
            </a:solidFill>
          </a:ln>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400" b="1" dirty="0" smtClean="0"/>
              <a:t>Key words</a:t>
            </a:r>
          </a:p>
        </p:txBody>
      </p:sp>
      <p:sp>
        <p:nvSpPr>
          <p:cNvPr id="7" name="TextBox 5"/>
          <p:cNvSpPr txBox="1"/>
          <p:nvPr/>
        </p:nvSpPr>
        <p:spPr>
          <a:xfrm>
            <a:off x="1890421" y="1887298"/>
            <a:ext cx="5954758" cy="1477328"/>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b="1" dirty="0" smtClean="0"/>
              <a:t>Hints</a:t>
            </a:r>
          </a:p>
          <a:p>
            <a:endParaRPr lang="en-GB" dirty="0" smtClean="0"/>
          </a:p>
          <a:p>
            <a:endParaRPr lang="en-GB" dirty="0"/>
          </a:p>
          <a:p>
            <a:endParaRPr lang="en-GB" dirty="0" smtClean="0"/>
          </a:p>
          <a:p>
            <a:endParaRPr lang="en-GB" dirty="0"/>
          </a:p>
        </p:txBody>
      </p:sp>
      <p:sp>
        <p:nvSpPr>
          <p:cNvPr id="8" name="Rounded Rectangle 7"/>
          <p:cNvSpPr/>
          <p:nvPr/>
        </p:nvSpPr>
        <p:spPr>
          <a:xfrm>
            <a:off x="1929610" y="2210463"/>
            <a:ext cx="1288213" cy="1080120"/>
          </a:xfrm>
          <a:prstGeom prst="round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200" dirty="0">
              <a:solidFill>
                <a:schemeClr val="tx1"/>
              </a:solidFill>
            </a:endParaRPr>
          </a:p>
        </p:txBody>
      </p:sp>
      <p:sp>
        <p:nvSpPr>
          <p:cNvPr id="9" name="Rounded Rectangle 8"/>
          <p:cNvSpPr/>
          <p:nvPr/>
        </p:nvSpPr>
        <p:spPr>
          <a:xfrm>
            <a:off x="3369342" y="2218555"/>
            <a:ext cx="1420568" cy="1072027"/>
          </a:xfrm>
          <a:prstGeom prst="round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200" dirty="0">
              <a:solidFill>
                <a:schemeClr val="tx1"/>
              </a:solidFill>
            </a:endParaRPr>
          </a:p>
        </p:txBody>
      </p:sp>
      <p:sp>
        <p:nvSpPr>
          <p:cNvPr id="10" name="Rounded Rectangle 9"/>
          <p:cNvSpPr/>
          <p:nvPr/>
        </p:nvSpPr>
        <p:spPr>
          <a:xfrm>
            <a:off x="6444208" y="2210463"/>
            <a:ext cx="1296144" cy="1080120"/>
          </a:xfrm>
          <a:prstGeom prst="round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200" dirty="0" smtClean="0">
              <a:solidFill>
                <a:schemeClr val="tx1"/>
              </a:solidFill>
            </a:endParaRPr>
          </a:p>
        </p:txBody>
      </p:sp>
      <p:sp>
        <p:nvSpPr>
          <p:cNvPr id="11" name="Rounded Rectangle 10"/>
          <p:cNvSpPr/>
          <p:nvPr/>
        </p:nvSpPr>
        <p:spPr>
          <a:xfrm>
            <a:off x="4932040" y="2218555"/>
            <a:ext cx="1407284" cy="107202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200" dirty="0">
              <a:solidFill>
                <a:schemeClr val="tx1"/>
              </a:solidFill>
            </a:endParaRPr>
          </a:p>
        </p:txBody>
      </p:sp>
      <p:sp>
        <p:nvSpPr>
          <p:cNvPr id="21" name="TextBox 20"/>
          <p:cNvSpPr txBox="1"/>
          <p:nvPr/>
        </p:nvSpPr>
        <p:spPr>
          <a:xfrm>
            <a:off x="1861347" y="3310055"/>
            <a:ext cx="7109639" cy="3416320"/>
          </a:xfrm>
          <a:prstGeom prst="rect">
            <a:avLst/>
          </a:prstGeom>
          <a:noFill/>
        </p:spPr>
        <p:txBody>
          <a:bodyPr wrap="none" rtlCol="0">
            <a:spAutoFit/>
          </a:bodyPr>
          <a:lstStyle/>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endParaRPr lang="en-GB" sz="2400" dirty="0"/>
          </a:p>
        </p:txBody>
      </p:sp>
      <p:sp>
        <p:nvSpPr>
          <p:cNvPr id="12" name="TextBox 11"/>
          <p:cNvSpPr txBox="1"/>
          <p:nvPr/>
        </p:nvSpPr>
        <p:spPr>
          <a:xfrm>
            <a:off x="0" y="467380"/>
            <a:ext cx="1861347" cy="369332"/>
          </a:xfrm>
          <a:prstGeom prst="rect">
            <a:avLst/>
          </a:prstGeom>
          <a:noFill/>
          <a:ln>
            <a:solidFill>
              <a:schemeClr val="tx1"/>
            </a:solidFill>
          </a:ln>
        </p:spPr>
        <p:txBody>
          <a:bodyPr wrap="square" rtlCol="0">
            <a:spAutoFit/>
          </a:bodyPr>
          <a:lstStyle/>
          <a:p>
            <a:pPr algn="ctr"/>
            <a:r>
              <a:rPr lang="en-GB" dirty="0" smtClean="0"/>
              <a:t>QWC - Bubbles</a:t>
            </a:r>
            <a:endParaRPr lang="en-GB" dirty="0"/>
          </a:p>
        </p:txBody>
      </p:sp>
      <p:sp>
        <p:nvSpPr>
          <p:cNvPr id="15" name="Rounded Rectangle 14"/>
          <p:cNvSpPr/>
          <p:nvPr/>
        </p:nvSpPr>
        <p:spPr>
          <a:xfrm>
            <a:off x="369410" y="908720"/>
            <a:ext cx="1485515" cy="187724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smtClean="0">
                <a:solidFill>
                  <a:schemeClr val="tx1"/>
                </a:solidFill>
              </a:rPr>
              <a:t>Complex answer</a:t>
            </a:r>
            <a:endParaRPr lang="en-GB" sz="1200" dirty="0">
              <a:solidFill>
                <a:schemeClr val="tx1"/>
              </a:solidFill>
            </a:endParaRPr>
          </a:p>
          <a:p>
            <a:pPr algn="ctr"/>
            <a:endParaRPr lang="en-GB" sz="1200" dirty="0">
              <a:solidFill>
                <a:schemeClr val="tx1"/>
              </a:solidFill>
            </a:endParaRPr>
          </a:p>
          <a:p>
            <a:pPr algn="ctr"/>
            <a:r>
              <a:rPr lang="en-GB" sz="1200" dirty="0">
                <a:solidFill>
                  <a:schemeClr val="tx1"/>
                </a:solidFill>
              </a:rPr>
              <a:t>Extensive key words</a:t>
            </a:r>
          </a:p>
          <a:p>
            <a:pPr algn="ctr"/>
            <a:endParaRPr lang="en-GB" sz="1200" dirty="0">
              <a:solidFill>
                <a:schemeClr val="tx1"/>
              </a:solidFill>
            </a:endParaRPr>
          </a:p>
          <a:p>
            <a:pPr algn="ctr"/>
            <a:r>
              <a:rPr lang="en-GB" sz="1200" dirty="0">
                <a:solidFill>
                  <a:schemeClr val="tx1"/>
                </a:solidFill>
              </a:rPr>
              <a:t>Logical order</a:t>
            </a:r>
          </a:p>
          <a:p>
            <a:pPr algn="ctr"/>
            <a:endParaRPr lang="en-GB" sz="1200" dirty="0">
              <a:solidFill>
                <a:schemeClr val="tx1"/>
              </a:solidFill>
            </a:endParaRPr>
          </a:p>
          <a:p>
            <a:pPr algn="ctr"/>
            <a:r>
              <a:rPr lang="en-GB" sz="1200" dirty="0">
                <a:solidFill>
                  <a:schemeClr val="tx1"/>
                </a:solidFill>
              </a:rPr>
              <a:t>Excellent spelling, punctuation and grammar</a:t>
            </a:r>
          </a:p>
        </p:txBody>
      </p:sp>
      <p:sp>
        <p:nvSpPr>
          <p:cNvPr id="16" name="Rounded Rectangle 15"/>
          <p:cNvSpPr/>
          <p:nvPr/>
        </p:nvSpPr>
        <p:spPr>
          <a:xfrm>
            <a:off x="369409" y="2838218"/>
            <a:ext cx="1485515" cy="187724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a:solidFill>
                  <a:schemeClr val="tx1"/>
                </a:solidFill>
              </a:rPr>
              <a:t>Detailed answer</a:t>
            </a:r>
          </a:p>
          <a:p>
            <a:pPr algn="ctr"/>
            <a:endParaRPr lang="en-GB" sz="1200" dirty="0">
              <a:solidFill>
                <a:schemeClr val="tx1"/>
              </a:solidFill>
            </a:endParaRPr>
          </a:p>
          <a:p>
            <a:pPr algn="ctr"/>
            <a:r>
              <a:rPr lang="en-GB" sz="1200" dirty="0">
                <a:solidFill>
                  <a:schemeClr val="tx1"/>
                </a:solidFill>
              </a:rPr>
              <a:t>Many key words</a:t>
            </a:r>
          </a:p>
          <a:p>
            <a:pPr algn="ctr"/>
            <a:endParaRPr lang="en-GB" sz="1200" dirty="0">
              <a:solidFill>
                <a:schemeClr val="tx1"/>
              </a:solidFill>
            </a:endParaRPr>
          </a:p>
          <a:p>
            <a:pPr algn="ctr"/>
            <a:r>
              <a:rPr lang="en-GB" sz="1200" dirty="0">
                <a:solidFill>
                  <a:schemeClr val="tx1"/>
                </a:solidFill>
              </a:rPr>
              <a:t>Clear order</a:t>
            </a:r>
          </a:p>
          <a:p>
            <a:pPr algn="ctr"/>
            <a:endParaRPr lang="en-GB" sz="1200" dirty="0">
              <a:solidFill>
                <a:schemeClr val="tx1"/>
              </a:solidFill>
            </a:endParaRPr>
          </a:p>
          <a:p>
            <a:pPr algn="ctr"/>
            <a:r>
              <a:rPr lang="en-GB" sz="1200" dirty="0">
                <a:solidFill>
                  <a:schemeClr val="tx1"/>
                </a:solidFill>
              </a:rPr>
              <a:t>Good spelling, punctuation and grammar</a:t>
            </a:r>
          </a:p>
        </p:txBody>
      </p:sp>
      <p:sp>
        <p:nvSpPr>
          <p:cNvPr id="17" name="Rounded Rectangle 16"/>
          <p:cNvSpPr/>
          <p:nvPr/>
        </p:nvSpPr>
        <p:spPr>
          <a:xfrm>
            <a:off x="369408" y="4758783"/>
            <a:ext cx="1485515" cy="187724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a:solidFill>
                  <a:schemeClr val="tx1"/>
                </a:solidFill>
              </a:rPr>
              <a:t>Simple answer</a:t>
            </a:r>
          </a:p>
          <a:p>
            <a:pPr algn="ctr"/>
            <a:endParaRPr lang="en-GB" sz="1200" dirty="0">
              <a:solidFill>
                <a:schemeClr val="tx1"/>
              </a:solidFill>
            </a:endParaRPr>
          </a:p>
          <a:p>
            <a:pPr algn="ctr"/>
            <a:r>
              <a:rPr lang="en-GB" sz="1200" dirty="0">
                <a:solidFill>
                  <a:schemeClr val="tx1"/>
                </a:solidFill>
              </a:rPr>
              <a:t>Few key words</a:t>
            </a:r>
          </a:p>
          <a:p>
            <a:pPr algn="ctr"/>
            <a:endParaRPr lang="en-GB" sz="1200" dirty="0">
              <a:solidFill>
                <a:schemeClr val="tx1"/>
              </a:solidFill>
            </a:endParaRPr>
          </a:p>
          <a:p>
            <a:pPr algn="ctr"/>
            <a:r>
              <a:rPr lang="en-GB" sz="1200" dirty="0">
                <a:solidFill>
                  <a:schemeClr val="tx1"/>
                </a:solidFill>
              </a:rPr>
              <a:t>No order</a:t>
            </a:r>
          </a:p>
          <a:p>
            <a:pPr algn="ctr"/>
            <a:endParaRPr lang="en-GB" sz="1200" dirty="0">
              <a:solidFill>
                <a:schemeClr val="tx1"/>
              </a:solidFill>
            </a:endParaRPr>
          </a:p>
          <a:p>
            <a:pPr algn="ctr"/>
            <a:r>
              <a:rPr lang="en-GB" sz="1200" dirty="0">
                <a:solidFill>
                  <a:schemeClr val="tx1"/>
                </a:solidFill>
              </a:rPr>
              <a:t>Poor spelling, punctuation and grammar</a:t>
            </a:r>
          </a:p>
        </p:txBody>
      </p:sp>
    </p:spTree>
    <p:extLst>
      <p:ext uri="{BB962C8B-B14F-4D97-AF65-F5344CB8AC3E}">
        <p14:creationId xmlns:p14="http://schemas.microsoft.com/office/powerpoint/2010/main" val="3147110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4786" y="31034"/>
            <a:ext cx="8939214" cy="1752600"/>
          </a:xfrm>
        </p:spPr>
        <p:txBody>
          <a:bodyPr>
            <a:normAutofit/>
          </a:bodyPr>
          <a:lstStyle/>
          <a:p>
            <a:pPr algn="l"/>
            <a:endParaRPr lang="en-GB" sz="1400" b="1" dirty="0"/>
          </a:p>
        </p:txBody>
      </p:sp>
      <p:graphicFrame>
        <p:nvGraphicFramePr>
          <p:cNvPr id="4" name="Table 3"/>
          <p:cNvGraphicFramePr>
            <a:graphicFrameLocks noGrp="1"/>
          </p:cNvGraphicFramePr>
          <p:nvPr>
            <p:extLst>
              <p:ext uri="{D42A27DB-BD31-4B8C-83A1-F6EECF244321}">
                <p14:modId xmlns:p14="http://schemas.microsoft.com/office/powerpoint/2010/main" val="3826970383"/>
              </p:ext>
            </p:extLst>
          </p:nvPr>
        </p:nvGraphicFramePr>
        <p:xfrm>
          <a:off x="35496" y="932988"/>
          <a:ext cx="288032" cy="5736372"/>
        </p:xfrm>
        <a:graphic>
          <a:graphicData uri="http://schemas.openxmlformats.org/drawingml/2006/table">
            <a:tbl>
              <a:tblPr firstRow="1" bandRow="1">
                <a:tableStyleId>{5940675A-B579-460E-94D1-54222C63F5DA}</a:tableStyleId>
              </a:tblPr>
              <a:tblGrid>
                <a:gridCol w="288032"/>
              </a:tblGrid>
              <a:tr h="1854450">
                <a:tc>
                  <a:txBody>
                    <a:bodyPr/>
                    <a:lstStyle/>
                    <a:p>
                      <a:r>
                        <a:rPr lang="en-GB" sz="1200" dirty="0" smtClean="0"/>
                        <a:t>Level 3 - 5to 6 marks</a:t>
                      </a:r>
                      <a:endParaRPr lang="en-GB" sz="1200" dirty="0"/>
                    </a:p>
                  </a:txBody>
                  <a:tcPr vert="vert270" anchor="ctr" anchorCtr="1"/>
                </a:tc>
              </a:tr>
              <a:tr h="19409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Level 2 – 3 to 4 marks</a:t>
                      </a:r>
                    </a:p>
                  </a:txBody>
                  <a:tcPr vert="vert270" anchor="ctr" anchorCtr="1"/>
                </a:tc>
              </a:tr>
              <a:tr h="1940961">
                <a:tc>
                  <a:txBody>
                    <a:bodyPr/>
                    <a:lstStyle/>
                    <a:p>
                      <a:r>
                        <a:rPr lang="en-GB" sz="1200" dirty="0" smtClean="0"/>
                        <a:t>Level 1 – 1 to 2 marks</a:t>
                      </a:r>
                      <a:endParaRPr lang="en-GB" sz="1200" dirty="0"/>
                    </a:p>
                  </a:txBody>
                  <a:tcPr vert="vert270" anchor="ctr" anchorCtr="1"/>
                </a:tc>
              </a:tr>
            </a:tbl>
          </a:graphicData>
        </a:graphic>
      </p:graphicFrame>
      <p:sp>
        <p:nvSpPr>
          <p:cNvPr id="5" name="Rounded Rectangle 4"/>
          <p:cNvSpPr/>
          <p:nvPr/>
        </p:nvSpPr>
        <p:spPr>
          <a:xfrm>
            <a:off x="1907704" y="404664"/>
            <a:ext cx="5832648" cy="136815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1400" dirty="0" smtClean="0">
                <a:solidFill>
                  <a:schemeClr val="tx1"/>
                </a:solidFill>
              </a:rPr>
              <a:t>The manufacture of </a:t>
            </a:r>
            <a:r>
              <a:rPr lang="en-GB" sz="1400" dirty="0" err="1" smtClean="0">
                <a:solidFill>
                  <a:schemeClr val="tx1"/>
                </a:solidFill>
              </a:rPr>
              <a:t>ethanoic</a:t>
            </a:r>
            <a:r>
              <a:rPr lang="en-GB" sz="1400" dirty="0" smtClean="0">
                <a:solidFill>
                  <a:schemeClr val="tx1"/>
                </a:solidFill>
              </a:rPr>
              <a:t> acid from methanol and carbon monoxide requires the presence of a catalyst to speed up the reaction. Explain why catalysts are used in industry even though they are often made of expensive metals.</a:t>
            </a:r>
          </a:p>
          <a:p>
            <a:pPr algn="r"/>
            <a:r>
              <a:rPr lang="en-GB" sz="1400" dirty="0" smtClean="0">
                <a:solidFill>
                  <a:schemeClr val="tx1"/>
                </a:solidFill>
              </a:rPr>
              <a:t>6 marks</a:t>
            </a:r>
            <a:endParaRPr lang="en-GB" sz="1400" dirty="0">
              <a:solidFill>
                <a:schemeClr val="tx1"/>
              </a:solidFill>
            </a:endParaRPr>
          </a:p>
        </p:txBody>
      </p:sp>
      <p:sp>
        <p:nvSpPr>
          <p:cNvPr id="6" name="TextBox 3"/>
          <p:cNvSpPr txBox="1"/>
          <p:nvPr/>
        </p:nvSpPr>
        <p:spPr>
          <a:xfrm>
            <a:off x="7845179" y="381234"/>
            <a:ext cx="950325" cy="307777"/>
          </a:xfrm>
          <a:prstGeom prst="rect">
            <a:avLst/>
          </a:prstGeom>
          <a:noFill/>
          <a:ln>
            <a:solidFill>
              <a:schemeClr val="tx1"/>
            </a:solidFill>
          </a:ln>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400" b="1" dirty="0" smtClean="0"/>
              <a:t>Key words</a:t>
            </a:r>
          </a:p>
        </p:txBody>
      </p:sp>
      <p:sp>
        <p:nvSpPr>
          <p:cNvPr id="7" name="TextBox 5"/>
          <p:cNvSpPr txBox="1"/>
          <p:nvPr/>
        </p:nvSpPr>
        <p:spPr>
          <a:xfrm>
            <a:off x="1890421" y="1887298"/>
            <a:ext cx="5954758" cy="1477328"/>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b="1" dirty="0" smtClean="0"/>
              <a:t>Hints</a:t>
            </a:r>
          </a:p>
          <a:p>
            <a:endParaRPr lang="en-GB" dirty="0" smtClean="0"/>
          </a:p>
          <a:p>
            <a:endParaRPr lang="en-GB" dirty="0"/>
          </a:p>
          <a:p>
            <a:endParaRPr lang="en-GB" dirty="0" smtClean="0"/>
          </a:p>
          <a:p>
            <a:endParaRPr lang="en-GB" dirty="0"/>
          </a:p>
        </p:txBody>
      </p:sp>
      <p:sp>
        <p:nvSpPr>
          <p:cNvPr id="8" name="Rounded Rectangle 7"/>
          <p:cNvSpPr/>
          <p:nvPr/>
        </p:nvSpPr>
        <p:spPr>
          <a:xfrm>
            <a:off x="1929610" y="2210463"/>
            <a:ext cx="1288213" cy="1080120"/>
          </a:xfrm>
          <a:prstGeom prst="round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200" dirty="0">
              <a:solidFill>
                <a:schemeClr val="tx1"/>
              </a:solidFill>
            </a:endParaRPr>
          </a:p>
        </p:txBody>
      </p:sp>
      <p:sp>
        <p:nvSpPr>
          <p:cNvPr id="9" name="Rounded Rectangle 8"/>
          <p:cNvSpPr/>
          <p:nvPr/>
        </p:nvSpPr>
        <p:spPr>
          <a:xfrm>
            <a:off x="3369342" y="2218555"/>
            <a:ext cx="1420568" cy="1072027"/>
          </a:xfrm>
          <a:prstGeom prst="round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200" dirty="0">
              <a:solidFill>
                <a:schemeClr val="tx1"/>
              </a:solidFill>
            </a:endParaRPr>
          </a:p>
        </p:txBody>
      </p:sp>
      <p:sp>
        <p:nvSpPr>
          <p:cNvPr id="10" name="Rounded Rectangle 9"/>
          <p:cNvSpPr/>
          <p:nvPr/>
        </p:nvSpPr>
        <p:spPr>
          <a:xfrm>
            <a:off x="6444208" y="2210463"/>
            <a:ext cx="1296144" cy="1080120"/>
          </a:xfrm>
          <a:prstGeom prst="round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200" dirty="0" smtClean="0">
              <a:solidFill>
                <a:schemeClr val="tx1"/>
              </a:solidFill>
            </a:endParaRPr>
          </a:p>
        </p:txBody>
      </p:sp>
      <p:sp>
        <p:nvSpPr>
          <p:cNvPr id="11" name="Rounded Rectangle 10"/>
          <p:cNvSpPr/>
          <p:nvPr/>
        </p:nvSpPr>
        <p:spPr>
          <a:xfrm>
            <a:off x="4932040" y="2218555"/>
            <a:ext cx="1407284" cy="107202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200" dirty="0">
              <a:solidFill>
                <a:schemeClr val="tx1"/>
              </a:solidFill>
            </a:endParaRPr>
          </a:p>
        </p:txBody>
      </p:sp>
      <p:sp>
        <p:nvSpPr>
          <p:cNvPr id="21" name="TextBox 20"/>
          <p:cNvSpPr txBox="1"/>
          <p:nvPr/>
        </p:nvSpPr>
        <p:spPr>
          <a:xfrm>
            <a:off x="1861347" y="3310055"/>
            <a:ext cx="7109639" cy="3416320"/>
          </a:xfrm>
          <a:prstGeom prst="rect">
            <a:avLst/>
          </a:prstGeom>
          <a:noFill/>
        </p:spPr>
        <p:txBody>
          <a:bodyPr wrap="none" rtlCol="0">
            <a:spAutoFit/>
          </a:bodyPr>
          <a:lstStyle/>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endParaRPr lang="en-GB" sz="2400" dirty="0"/>
          </a:p>
        </p:txBody>
      </p:sp>
      <p:sp>
        <p:nvSpPr>
          <p:cNvPr id="12" name="TextBox 11"/>
          <p:cNvSpPr txBox="1"/>
          <p:nvPr/>
        </p:nvSpPr>
        <p:spPr>
          <a:xfrm>
            <a:off x="0" y="467380"/>
            <a:ext cx="1861347" cy="369332"/>
          </a:xfrm>
          <a:prstGeom prst="rect">
            <a:avLst/>
          </a:prstGeom>
          <a:noFill/>
          <a:ln>
            <a:solidFill>
              <a:schemeClr val="tx1"/>
            </a:solidFill>
          </a:ln>
        </p:spPr>
        <p:txBody>
          <a:bodyPr wrap="square" rtlCol="0">
            <a:spAutoFit/>
          </a:bodyPr>
          <a:lstStyle/>
          <a:p>
            <a:pPr algn="ctr"/>
            <a:r>
              <a:rPr lang="en-GB" dirty="0" smtClean="0"/>
              <a:t>QWC - Bubbles</a:t>
            </a:r>
            <a:endParaRPr lang="en-GB" dirty="0"/>
          </a:p>
        </p:txBody>
      </p:sp>
      <p:sp>
        <p:nvSpPr>
          <p:cNvPr id="15" name="Rounded Rectangle 14"/>
          <p:cNvSpPr/>
          <p:nvPr/>
        </p:nvSpPr>
        <p:spPr>
          <a:xfrm>
            <a:off x="369410" y="908720"/>
            <a:ext cx="1485515" cy="187724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smtClean="0">
                <a:solidFill>
                  <a:schemeClr val="tx1"/>
                </a:solidFill>
              </a:rPr>
              <a:t>Complex answer</a:t>
            </a:r>
            <a:endParaRPr lang="en-GB" sz="1200" dirty="0">
              <a:solidFill>
                <a:schemeClr val="tx1"/>
              </a:solidFill>
            </a:endParaRPr>
          </a:p>
          <a:p>
            <a:pPr algn="ctr"/>
            <a:endParaRPr lang="en-GB" sz="1200" dirty="0">
              <a:solidFill>
                <a:schemeClr val="tx1"/>
              </a:solidFill>
            </a:endParaRPr>
          </a:p>
          <a:p>
            <a:pPr algn="ctr"/>
            <a:r>
              <a:rPr lang="en-GB" sz="1200" dirty="0">
                <a:solidFill>
                  <a:schemeClr val="tx1"/>
                </a:solidFill>
              </a:rPr>
              <a:t>Extensive key words</a:t>
            </a:r>
          </a:p>
          <a:p>
            <a:pPr algn="ctr"/>
            <a:endParaRPr lang="en-GB" sz="1200" dirty="0">
              <a:solidFill>
                <a:schemeClr val="tx1"/>
              </a:solidFill>
            </a:endParaRPr>
          </a:p>
          <a:p>
            <a:pPr algn="ctr"/>
            <a:r>
              <a:rPr lang="en-GB" sz="1200" dirty="0">
                <a:solidFill>
                  <a:schemeClr val="tx1"/>
                </a:solidFill>
              </a:rPr>
              <a:t>Logical order</a:t>
            </a:r>
          </a:p>
          <a:p>
            <a:pPr algn="ctr"/>
            <a:endParaRPr lang="en-GB" sz="1200" dirty="0">
              <a:solidFill>
                <a:schemeClr val="tx1"/>
              </a:solidFill>
            </a:endParaRPr>
          </a:p>
          <a:p>
            <a:pPr algn="ctr"/>
            <a:r>
              <a:rPr lang="en-GB" sz="1200" dirty="0">
                <a:solidFill>
                  <a:schemeClr val="tx1"/>
                </a:solidFill>
              </a:rPr>
              <a:t>Excellent spelling, punctuation and grammar</a:t>
            </a:r>
          </a:p>
        </p:txBody>
      </p:sp>
      <p:sp>
        <p:nvSpPr>
          <p:cNvPr id="16" name="Rounded Rectangle 15"/>
          <p:cNvSpPr/>
          <p:nvPr/>
        </p:nvSpPr>
        <p:spPr>
          <a:xfrm>
            <a:off x="369409" y="2838218"/>
            <a:ext cx="1485515" cy="187724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a:solidFill>
                  <a:schemeClr val="tx1"/>
                </a:solidFill>
              </a:rPr>
              <a:t>Detailed answer</a:t>
            </a:r>
          </a:p>
          <a:p>
            <a:pPr algn="ctr"/>
            <a:endParaRPr lang="en-GB" sz="1200" dirty="0">
              <a:solidFill>
                <a:schemeClr val="tx1"/>
              </a:solidFill>
            </a:endParaRPr>
          </a:p>
          <a:p>
            <a:pPr algn="ctr"/>
            <a:r>
              <a:rPr lang="en-GB" sz="1200" dirty="0">
                <a:solidFill>
                  <a:schemeClr val="tx1"/>
                </a:solidFill>
              </a:rPr>
              <a:t>Many key words</a:t>
            </a:r>
          </a:p>
          <a:p>
            <a:pPr algn="ctr"/>
            <a:endParaRPr lang="en-GB" sz="1200" dirty="0">
              <a:solidFill>
                <a:schemeClr val="tx1"/>
              </a:solidFill>
            </a:endParaRPr>
          </a:p>
          <a:p>
            <a:pPr algn="ctr"/>
            <a:r>
              <a:rPr lang="en-GB" sz="1200" dirty="0">
                <a:solidFill>
                  <a:schemeClr val="tx1"/>
                </a:solidFill>
              </a:rPr>
              <a:t>Clear order</a:t>
            </a:r>
          </a:p>
          <a:p>
            <a:pPr algn="ctr"/>
            <a:endParaRPr lang="en-GB" sz="1200" dirty="0">
              <a:solidFill>
                <a:schemeClr val="tx1"/>
              </a:solidFill>
            </a:endParaRPr>
          </a:p>
          <a:p>
            <a:pPr algn="ctr"/>
            <a:r>
              <a:rPr lang="en-GB" sz="1200" dirty="0">
                <a:solidFill>
                  <a:schemeClr val="tx1"/>
                </a:solidFill>
              </a:rPr>
              <a:t>Good spelling, punctuation and grammar</a:t>
            </a:r>
          </a:p>
        </p:txBody>
      </p:sp>
      <p:sp>
        <p:nvSpPr>
          <p:cNvPr id="17" name="Rounded Rectangle 16"/>
          <p:cNvSpPr/>
          <p:nvPr/>
        </p:nvSpPr>
        <p:spPr>
          <a:xfrm>
            <a:off x="369408" y="4758783"/>
            <a:ext cx="1485515" cy="187724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a:solidFill>
                  <a:schemeClr val="tx1"/>
                </a:solidFill>
              </a:rPr>
              <a:t>Simple answer</a:t>
            </a:r>
          </a:p>
          <a:p>
            <a:pPr algn="ctr"/>
            <a:endParaRPr lang="en-GB" sz="1200" dirty="0">
              <a:solidFill>
                <a:schemeClr val="tx1"/>
              </a:solidFill>
            </a:endParaRPr>
          </a:p>
          <a:p>
            <a:pPr algn="ctr"/>
            <a:r>
              <a:rPr lang="en-GB" sz="1200" dirty="0">
                <a:solidFill>
                  <a:schemeClr val="tx1"/>
                </a:solidFill>
              </a:rPr>
              <a:t>Few key words</a:t>
            </a:r>
          </a:p>
          <a:p>
            <a:pPr algn="ctr"/>
            <a:endParaRPr lang="en-GB" sz="1200" dirty="0">
              <a:solidFill>
                <a:schemeClr val="tx1"/>
              </a:solidFill>
            </a:endParaRPr>
          </a:p>
          <a:p>
            <a:pPr algn="ctr"/>
            <a:r>
              <a:rPr lang="en-GB" sz="1200" dirty="0">
                <a:solidFill>
                  <a:schemeClr val="tx1"/>
                </a:solidFill>
              </a:rPr>
              <a:t>No order</a:t>
            </a:r>
          </a:p>
          <a:p>
            <a:pPr algn="ctr"/>
            <a:endParaRPr lang="en-GB" sz="1200" dirty="0">
              <a:solidFill>
                <a:schemeClr val="tx1"/>
              </a:solidFill>
            </a:endParaRPr>
          </a:p>
          <a:p>
            <a:pPr algn="ctr"/>
            <a:r>
              <a:rPr lang="en-GB" sz="1200" dirty="0">
                <a:solidFill>
                  <a:schemeClr val="tx1"/>
                </a:solidFill>
              </a:rPr>
              <a:t>Poor spelling, punctuation and grammar</a:t>
            </a:r>
          </a:p>
        </p:txBody>
      </p:sp>
    </p:spTree>
    <p:extLst>
      <p:ext uri="{BB962C8B-B14F-4D97-AF65-F5344CB8AC3E}">
        <p14:creationId xmlns:p14="http://schemas.microsoft.com/office/powerpoint/2010/main" val="2842192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4786" y="31034"/>
            <a:ext cx="8939214" cy="1752600"/>
          </a:xfrm>
        </p:spPr>
        <p:txBody>
          <a:bodyPr>
            <a:normAutofit/>
          </a:bodyPr>
          <a:lstStyle/>
          <a:p>
            <a:pPr algn="l"/>
            <a:endParaRPr lang="en-GB" sz="1400" b="1" dirty="0"/>
          </a:p>
        </p:txBody>
      </p:sp>
      <p:graphicFrame>
        <p:nvGraphicFramePr>
          <p:cNvPr id="4" name="Table 3"/>
          <p:cNvGraphicFramePr>
            <a:graphicFrameLocks noGrp="1"/>
          </p:cNvGraphicFramePr>
          <p:nvPr>
            <p:extLst>
              <p:ext uri="{D42A27DB-BD31-4B8C-83A1-F6EECF244321}">
                <p14:modId xmlns:p14="http://schemas.microsoft.com/office/powerpoint/2010/main" val="4082250379"/>
              </p:ext>
            </p:extLst>
          </p:nvPr>
        </p:nvGraphicFramePr>
        <p:xfrm>
          <a:off x="35496" y="932988"/>
          <a:ext cx="288032" cy="5736372"/>
        </p:xfrm>
        <a:graphic>
          <a:graphicData uri="http://schemas.openxmlformats.org/drawingml/2006/table">
            <a:tbl>
              <a:tblPr firstRow="1" bandRow="1">
                <a:tableStyleId>{5940675A-B579-460E-94D1-54222C63F5DA}</a:tableStyleId>
              </a:tblPr>
              <a:tblGrid>
                <a:gridCol w="288032"/>
              </a:tblGrid>
              <a:tr h="1854450">
                <a:tc>
                  <a:txBody>
                    <a:bodyPr/>
                    <a:lstStyle/>
                    <a:p>
                      <a:r>
                        <a:rPr lang="en-GB" sz="1200" dirty="0" smtClean="0"/>
                        <a:t>Level 3 - 5to 6 marks</a:t>
                      </a:r>
                      <a:endParaRPr lang="en-GB" sz="1200" dirty="0"/>
                    </a:p>
                  </a:txBody>
                  <a:tcPr vert="vert270" anchor="ctr" anchorCtr="1"/>
                </a:tc>
              </a:tr>
              <a:tr h="19409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Level 2 – 3 to 4 marks</a:t>
                      </a:r>
                    </a:p>
                  </a:txBody>
                  <a:tcPr vert="vert270" anchor="ctr" anchorCtr="1"/>
                </a:tc>
              </a:tr>
              <a:tr h="1940961">
                <a:tc>
                  <a:txBody>
                    <a:bodyPr/>
                    <a:lstStyle/>
                    <a:p>
                      <a:r>
                        <a:rPr lang="en-GB" sz="1200" dirty="0" smtClean="0"/>
                        <a:t>Level 1 – 1 to 2 marks</a:t>
                      </a:r>
                      <a:endParaRPr lang="en-GB" sz="1200" dirty="0"/>
                    </a:p>
                  </a:txBody>
                  <a:tcPr vert="vert270" anchor="ctr" anchorCtr="1"/>
                </a:tc>
              </a:tr>
            </a:tbl>
          </a:graphicData>
        </a:graphic>
      </p:graphicFrame>
      <p:sp>
        <p:nvSpPr>
          <p:cNvPr id="5" name="Rounded Rectangle 4"/>
          <p:cNvSpPr/>
          <p:nvPr/>
        </p:nvSpPr>
        <p:spPr>
          <a:xfrm>
            <a:off x="1907704" y="404664"/>
            <a:ext cx="5832648" cy="136815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1400" dirty="0" smtClean="0">
                <a:solidFill>
                  <a:schemeClr val="tx1"/>
                </a:solidFill>
              </a:rPr>
              <a:t>Discuss the differences between and exothermic and an endothermic reaction. Use energy level diagrams if you wish to support your explanation.</a:t>
            </a:r>
          </a:p>
          <a:p>
            <a:pPr algn="r"/>
            <a:r>
              <a:rPr lang="en-GB" sz="1400" dirty="0" smtClean="0">
                <a:solidFill>
                  <a:schemeClr val="tx1"/>
                </a:solidFill>
              </a:rPr>
              <a:t>6 marks</a:t>
            </a:r>
            <a:endParaRPr lang="en-GB" sz="1400" dirty="0">
              <a:solidFill>
                <a:schemeClr val="tx1"/>
              </a:solidFill>
            </a:endParaRPr>
          </a:p>
        </p:txBody>
      </p:sp>
      <p:sp>
        <p:nvSpPr>
          <p:cNvPr id="6" name="TextBox 3"/>
          <p:cNvSpPr txBox="1"/>
          <p:nvPr/>
        </p:nvSpPr>
        <p:spPr>
          <a:xfrm>
            <a:off x="7845179" y="381234"/>
            <a:ext cx="950325" cy="307777"/>
          </a:xfrm>
          <a:prstGeom prst="rect">
            <a:avLst/>
          </a:prstGeom>
          <a:noFill/>
          <a:ln>
            <a:solidFill>
              <a:schemeClr val="tx1"/>
            </a:solidFill>
          </a:ln>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400" b="1" dirty="0" smtClean="0"/>
              <a:t>Key words</a:t>
            </a:r>
          </a:p>
        </p:txBody>
      </p:sp>
      <p:sp>
        <p:nvSpPr>
          <p:cNvPr id="7" name="TextBox 5"/>
          <p:cNvSpPr txBox="1"/>
          <p:nvPr/>
        </p:nvSpPr>
        <p:spPr>
          <a:xfrm>
            <a:off x="1890421" y="1887298"/>
            <a:ext cx="5954758" cy="1477328"/>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b="1" dirty="0" smtClean="0"/>
              <a:t>Hints</a:t>
            </a:r>
          </a:p>
          <a:p>
            <a:endParaRPr lang="en-GB" dirty="0" smtClean="0"/>
          </a:p>
          <a:p>
            <a:endParaRPr lang="en-GB" dirty="0"/>
          </a:p>
          <a:p>
            <a:endParaRPr lang="en-GB" dirty="0" smtClean="0"/>
          </a:p>
          <a:p>
            <a:endParaRPr lang="en-GB" dirty="0"/>
          </a:p>
        </p:txBody>
      </p:sp>
      <p:sp>
        <p:nvSpPr>
          <p:cNvPr id="8" name="Rounded Rectangle 7"/>
          <p:cNvSpPr/>
          <p:nvPr/>
        </p:nvSpPr>
        <p:spPr>
          <a:xfrm>
            <a:off x="1929610" y="2210463"/>
            <a:ext cx="1288213" cy="1080120"/>
          </a:xfrm>
          <a:prstGeom prst="round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200" dirty="0">
              <a:solidFill>
                <a:schemeClr val="tx1"/>
              </a:solidFill>
            </a:endParaRPr>
          </a:p>
        </p:txBody>
      </p:sp>
      <p:sp>
        <p:nvSpPr>
          <p:cNvPr id="9" name="Rounded Rectangle 8"/>
          <p:cNvSpPr/>
          <p:nvPr/>
        </p:nvSpPr>
        <p:spPr>
          <a:xfrm>
            <a:off x="3369342" y="2218555"/>
            <a:ext cx="1420568" cy="1072027"/>
          </a:xfrm>
          <a:prstGeom prst="round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200" dirty="0">
              <a:solidFill>
                <a:schemeClr val="tx1"/>
              </a:solidFill>
            </a:endParaRPr>
          </a:p>
        </p:txBody>
      </p:sp>
      <p:sp>
        <p:nvSpPr>
          <p:cNvPr id="10" name="Rounded Rectangle 9"/>
          <p:cNvSpPr/>
          <p:nvPr/>
        </p:nvSpPr>
        <p:spPr>
          <a:xfrm>
            <a:off x="6444208" y="2210463"/>
            <a:ext cx="1296144" cy="1080120"/>
          </a:xfrm>
          <a:prstGeom prst="round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200" dirty="0" smtClean="0">
              <a:solidFill>
                <a:schemeClr val="tx1"/>
              </a:solidFill>
            </a:endParaRPr>
          </a:p>
        </p:txBody>
      </p:sp>
      <p:sp>
        <p:nvSpPr>
          <p:cNvPr id="11" name="Rounded Rectangle 10"/>
          <p:cNvSpPr/>
          <p:nvPr/>
        </p:nvSpPr>
        <p:spPr>
          <a:xfrm>
            <a:off x="4932040" y="2218555"/>
            <a:ext cx="1407284" cy="107202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200" dirty="0">
              <a:solidFill>
                <a:schemeClr val="tx1"/>
              </a:solidFill>
            </a:endParaRPr>
          </a:p>
        </p:txBody>
      </p:sp>
      <p:sp>
        <p:nvSpPr>
          <p:cNvPr id="21" name="TextBox 20"/>
          <p:cNvSpPr txBox="1"/>
          <p:nvPr/>
        </p:nvSpPr>
        <p:spPr>
          <a:xfrm>
            <a:off x="1861347" y="3310055"/>
            <a:ext cx="7109639" cy="3416320"/>
          </a:xfrm>
          <a:prstGeom prst="rect">
            <a:avLst/>
          </a:prstGeom>
          <a:noFill/>
        </p:spPr>
        <p:txBody>
          <a:bodyPr wrap="none" rtlCol="0">
            <a:spAutoFit/>
          </a:bodyPr>
          <a:lstStyle/>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endParaRPr lang="en-GB" sz="2400" dirty="0"/>
          </a:p>
        </p:txBody>
      </p:sp>
      <p:sp>
        <p:nvSpPr>
          <p:cNvPr id="12" name="TextBox 11"/>
          <p:cNvSpPr txBox="1"/>
          <p:nvPr/>
        </p:nvSpPr>
        <p:spPr>
          <a:xfrm>
            <a:off x="0" y="467380"/>
            <a:ext cx="1861347" cy="369332"/>
          </a:xfrm>
          <a:prstGeom prst="rect">
            <a:avLst/>
          </a:prstGeom>
          <a:noFill/>
          <a:ln>
            <a:solidFill>
              <a:schemeClr val="tx1"/>
            </a:solidFill>
          </a:ln>
        </p:spPr>
        <p:txBody>
          <a:bodyPr wrap="square" rtlCol="0">
            <a:spAutoFit/>
          </a:bodyPr>
          <a:lstStyle/>
          <a:p>
            <a:pPr algn="ctr"/>
            <a:r>
              <a:rPr lang="en-GB" dirty="0" smtClean="0"/>
              <a:t>QWC - Bubbles</a:t>
            </a:r>
            <a:endParaRPr lang="en-GB" dirty="0"/>
          </a:p>
        </p:txBody>
      </p:sp>
      <p:sp>
        <p:nvSpPr>
          <p:cNvPr id="15" name="Rounded Rectangle 14"/>
          <p:cNvSpPr/>
          <p:nvPr/>
        </p:nvSpPr>
        <p:spPr>
          <a:xfrm>
            <a:off x="369410" y="908720"/>
            <a:ext cx="1485515" cy="187724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smtClean="0">
                <a:solidFill>
                  <a:schemeClr val="tx1"/>
                </a:solidFill>
              </a:rPr>
              <a:t>Complex answer</a:t>
            </a:r>
            <a:endParaRPr lang="en-GB" sz="1200" dirty="0">
              <a:solidFill>
                <a:schemeClr val="tx1"/>
              </a:solidFill>
            </a:endParaRPr>
          </a:p>
          <a:p>
            <a:pPr algn="ctr"/>
            <a:endParaRPr lang="en-GB" sz="1200" dirty="0">
              <a:solidFill>
                <a:schemeClr val="tx1"/>
              </a:solidFill>
            </a:endParaRPr>
          </a:p>
          <a:p>
            <a:pPr algn="ctr"/>
            <a:r>
              <a:rPr lang="en-GB" sz="1200" dirty="0">
                <a:solidFill>
                  <a:schemeClr val="tx1"/>
                </a:solidFill>
              </a:rPr>
              <a:t>Extensive key words</a:t>
            </a:r>
          </a:p>
          <a:p>
            <a:pPr algn="ctr"/>
            <a:endParaRPr lang="en-GB" sz="1200" dirty="0">
              <a:solidFill>
                <a:schemeClr val="tx1"/>
              </a:solidFill>
            </a:endParaRPr>
          </a:p>
          <a:p>
            <a:pPr algn="ctr"/>
            <a:r>
              <a:rPr lang="en-GB" sz="1200" dirty="0">
                <a:solidFill>
                  <a:schemeClr val="tx1"/>
                </a:solidFill>
              </a:rPr>
              <a:t>Logical order</a:t>
            </a:r>
          </a:p>
          <a:p>
            <a:pPr algn="ctr"/>
            <a:endParaRPr lang="en-GB" sz="1200" dirty="0">
              <a:solidFill>
                <a:schemeClr val="tx1"/>
              </a:solidFill>
            </a:endParaRPr>
          </a:p>
          <a:p>
            <a:pPr algn="ctr"/>
            <a:r>
              <a:rPr lang="en-GB" sz="1200" dirty="0">
                <a:solidFill>
                  <a:schemeClr val="tx1"/>
                </a:solidFill>
              </a:rPr>
              <a:t>Excellent spelling, punctuation and grammar</a:t>
            </a:r>
          </a:p>
        </p:txBody>
      </p:sp>
      <p:sp>
        <p:nvSpPr>
          <p:cNvPr id="16" name="Rounded Rectangle 15"/>
          <p:cNvSpPr/>
          <p:nvPr/>
        </p:nvSpPr>
        <p:spPr>
          <a:xfrm>
            <a:off x="369409" y="2838218"/>
            <a:ext cx="1485515" cy="187724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a:solidFill>
                  <a:schemeClr val="tx1"/>
                </a:solidFill>
              </a:rPr>
              <a:t>Detailed answer</a:t>
            </a:r>
          </a:p>
          <a:p>
            <a:pPr algn="ctr"/>
            <a:endParaRPr lang="en-GB" sz="1200" dirty="0">
              <a:solidFill>
                <a:schemeClr val="tx1"/>
              </a:solidFill>
            </a:endParaRPr>
          </a:p>
          <a:p>
            <a:pPr algn="ctr"/>
            <a:r>
              <a:rPr lang="en-GB" sz="1200" dirty="0">
                <a:solidFill>
                  <a:schemeClr val="tx1"/>
                </a:solidFill>
              </a:rPr>
              <a:t>Many key words</a:t>
            </a:r>
          </a:p>
          <a:p>
            <a:pPr algn="ctr"/>
            <a:endParaRPr lang="en-GB" sz="1200" dirty="0">
              <a:solidFill>
                <a:schemeClr val="tx1"/>
              </a:solidFill>
            </a:endParaRPr>
          </a:p>
          <a:p>
            <a:pPr algn="ctr"/>
            <a:r>
              <a:rPr lang="en-GB" sz="1200" dirty="0">
                <a:solidFill>
                  <a:schemeClr val="tx1"/>
                </a:solidFill>
              </a:rPr>
              <a:t>Clear order</a:t>
            </a:r>
          </a:p>
          <a:p>
            <a:pPr algn="ctr"/>
            <a:endParaRPr lang="en-GB" sz="1200" dirty="0">
              <a:solidFill>
                <a:schemeClr val="tx1"/>
              </a:solidFill>
            </a:endParaRPr>
          </a:p>
          <a:p>
            <a:pPr algn="ctr"/>
            <a:r>
              <a:rPr lang="en-GB" sz="1200" dirty="0">
                <a:solidFill>
                  <a:schemeClr val="tx1"/>
                </a:solidFill>
              </a:rPr>
              <a:t>Good spelling, punctuation and grammar</a:t>
            </a:r>
          </a:p>
        </p:txBody>
      </p:sp>
      <p:sp>
        <p:nvSpPr>
          <p:cNvPr id="17" name="Rounded Rectangle 16"/>
          <p:cNvSpPr/>
          <p:nvPr/>
        </p:nvSpPr>
        <p:spPr>
          <a:xfrm>
            <a:off x="369408" y="4758783"/>
            <a:ext cx="1485515" cy="187724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a:solidFill>
                  <a:schemeClr val="tx1"/>
                </a:solidFill>
              </a:rPr>
              <a:t>Simple answer</a:t>
            </a:r>
          </a:p>
          <a:p>
            <a:pPr algn="ctr"/>
            <a:endParaRPr lang="en-GB" sz="1200" dirty="0">
              <a:solidFill>
                <a:schemeClr val="tx1"/>
              </a:solidFill>
            </a:endParaRPr>
          </a:p>
          <a:p>
            <a:pPr algn="ctr"/>
            <a:r>
              <a:rPr lang="en-GB" sz="1200" dirty="0">
                <a:solidFill>
                  <a:schemeClr val="tx1"/>
                </a:solidFill>
              </a:rPr>
              <a:t>Few key words</a:t>
            </a:r>
          </a:p>
          <a:p>
            <a:pPr algn="ctr"/>
            <a:endParaRPr lang="en-GB" sz="1200" dirty="0">
              <a:solidFill>
                <a:schemeClr val="tx1"/>
              </a:solidFill>
            </a:endParaRPr>
          </a:p>
          <a:p>
            <a:pPr algn="ctr"/>
            <a:r>
              <a:rPr lang="en-GB" sz="1200" dirty="0">
                <a:solidFill>
                  <a:schemeClr val="tx1"/>
                </a:solidFill>
              </a:rPr>
              <a:t>No order</a:t>
            </a:r>
          </a:p>
          <a:p>
            <a:pPr algn="ctr"/>
            <a:endParaRPr lang="en-GB" sz="1200" dirty="0">
              <a:solidFill>
                <a:schemeClr val="tx1"/>
              </a:solidFill>
            </a:endParaRPr>
          </a:p>
          <a:p>
            <a:pPr algn="ctr"/>
            <a:r>
              <a:rPr lang="en-GB" sz="1200" dirty="0">
                <a:solidFill>
                  <a:schemeClr val="tx1"/>
                </a:solidFill>
              </a:rPr>
              <a:t>Poor spelling, punctuation and grammar</a:t>
            </a:r>
          </a:p>
        </p:txBody>
      </p:sp>
    </p:spTree>
    <p:extLst>
      <p:ext uri="{BB962C8B-B14F-4D97-AF65-F5344CB8AC3E}">
        <p14:creationId xmlns:p14="http://schemas.microsoft.com/office/powerpoint/2010/main" val="682512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4786" y="31034"/>
            <a:ext cx="8939214" cy="1752600"/>
          </a:xfrm>
        </p:spPr>
        <p:txBody>
          <a:bodyPr>
            <a:normAutofit/>
          </a:bodyPr>
          <a:lstStyle/>
          <a:p>
            <a:pPr algn="l"/>
            <a:endParaRPr lang="en-GB" sz="1400" b="1" dirty="0"/>
          </a:p>
        </p:txBody>
      </p:sp>
      <p:graphicFrame>
        <p:nvGraphicFramePr>
          <p:cNvPr id="4" name="Table 3"/>
          <p:cNvGraphicFramePr>
            <a:graphicFrameLocks noGrp="1"/>
          </p:cNvGraphicFramePr>
          <p:nvPr>
            <p:extLst>
              <p:ext uri="{D42A27DB-BD31-4B8C-83A1-F6EECF244321}">
                <p14:modId xmlns:p14="http://schemas.microsoft.com/office/powerpoint/2010/main" val="1248912472"/>
              </p:ext>
            </p:extLst>
          </p:nvPr>
        </p:nvGraphicFramePr>
        <p:xfrm>
          <a:off x="35496" y="932988"/>
          <a:ext cx="288032" cy="5736372"/>
        </p:xfrm>
        <a:graphic>
          <a:graphicData uri="http://schemas.openxmlformats.org/drawingml/2006/table">
            <a:tbl>
              <a:tblPr firstRow="1" bandRow="1">
                <a:tableStyleId>{5940675A-B579-460E-94D1-54222C63F5DA}</a:tableStyleId>
              </a:tblPr>
              <a:tblGrid>
                <a:gridCol w="288032"/>
              </a:tblGrid>
              <a:tr h="1854450">
                <a:tc>
                  <a:txBody>
                    <a:bodyPr/>
                    <a:lstStyle/>
                    <a:p>
                      <a:r>
                        <a:rPr lang="en-GB" sz="1200" dirty="0" smtClean="0"/>
                        <a:t>Level 3 - 5to 6 marks</a:t>
                      </a:r>
                      <a:endParaRPr lang="en-GB" sz="1200" dirty="0"/>
                    </a:p>
                  </a:txBody>
                  <a:tcPr vert="vert270" anchor="ctr" anchorCtr="1"/>
                </a:tc>
              </a:tr>
              <a:tr h="19409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Level 2 – 3 to 4 marks</a:t>
                      </a:r>
                    </a:p>
                  </a:txBody>
                  <a:tcPr vert="vert270" anchor="ctr" anchorCtr="1"/>
                </a:tc>
              </a:tr>
              <a:tr h="1940961">
                <a:tc>
                  <a:txBody>
                    <a:bodyPr/>
                    <a:lstStyle/>
                    <a:p>
                      <a:r>
                        <a:rPr lang="en-GB" sz="1200" dirty="0" smtClean="0"/>
                        <a:t>Level 1 – 1 to 2 marks</a:t>
                      </a:r>
                      <a:endParaRPr lang="en-GB" sz="1200" dirty="0"/>
                    </a:p>
                  </a:txBody>
                  <a:tcPr vert="vert270" anchor="ctr" anchorCtr="1"/>
                </a:tc>
              </a:tr>
            </a:tbl>
          </a:graphicData>
        </a:graphic>
      </p:graphicFrame>
      <p:sp>
        <p:nvSpPr>
          <p:cNvPr id="5" name="Rounded Rectangle 4"/>
          <p:cNvSpPr/>
          <p:nvPr/>
        </p:nvSpPr>
        <p:spPr>
          <a:xfrm>
            <a:off x="1907704" y="404664"/>
            <a:ext cx="5832648" cy="136815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r"/>
            <a:r>
              <a:rPr lang="en-GB" sz="1400" dirty="0" smtClean="0">
                <a:solidFill>
                  <a:schemeClr val="tx1"/>
                </a:solidFill>
              </a:rPr>
              <a:t>Explain the difference between the two lines </a:t>
            </a:r>
          </a:p>
          <a:p>
            <a:pPr algn="r"/>
            <a:r>
              <a:rPr lang="en-GB" sz="1400" dirty="0" smtClean="0">
                <a:solidFill>
                  <a:schemeClr val="tx1"/>
                </a:solidFill>
              </a:rPr>
              <a:t>on the graph. What factors have been altered</a:t>
            </a:r>
          </a:p>
          <a:p>
            <a:pPr algn="r"/>
            <a:r>
              <a:rPr lang="en-GB" sz="1400" dirty="0">
                <a:solidFill>
                  <a:schemeClr val="tx1"/>
                </a:solidFill>
              </a:rPr>
              <a:t>w</a:t>
            </a:r>
            <a:r>
              <a:rPr lang="en-GB" sz="1400" dirty="0" smtClean="0">
                <a:solidFill>
                  <a:schemeClr val="tx1"/>
                </a:solidFill>
              </a:rPr>
              <a:t>hich resulted in this difference? </a:t>
            </a:r>
          </a:p>
          <a:p>
            <a:pPr algn="r"/>
            <a:r>
              <a:rPr lang="en-GB" sz="1400" dirty="0" smtClean="0">
                <a:solidFill>
                  <a:schemeClr val="tx1"/>
                </a:solidFill>
              </a:rPr>
              <a:t>6 marks</a:t>
            </a:r>
            <a:endParaRPr lang="en-GB" sz="1400" dirty="0">
              <a:solidFill>
                <a:schemeClr val="tx1"/>
              </a:solidFill>
            </a:endParaRPr>
          </a:p>
        </p:txBody>
      </p:sp>
      <p:sp>
        <p:nvSpPr>
          <p:cNvPr id="6" name="TextBox 3"/>
          <p:cNvSpPr txBox="1"/>
          <p:nvPr/>
        </p:nvSpPr>
        <p:spPr>
          <a:xfrm>
            <a:off x="7845179" y="381234"/>
            <a:ext cx="950325" cy="307777"/>
          </a:xfrm>
          <a:prstGeom prst="rect">
            <a:avLst/>
          </a:prstGeom>
          <a:noFill/>
          <a:ln>
            <a:solidFill>
              <a:schemeClr val="tx1"/>
            </a:solidFill>
          </a:ln>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400" b="1" dirty="0" smtClean="0"/>
              <a:t>Key words</a:t>
            </a:r>
          </a:p>
        </p:txBody>
      </p:sp>
      <p:sp>
        <p:nvSpPr>
          <p:cNvPr id="7" name="TextBox 5"/>
          <p:cNvSpPr txBox="1"/>
          <p:nvPr/>
        </p:nvSpPr>
        <p:spPr>
          <a:xfrm>
            <a:off x="1890421" y="1887298"/>
            <a:ext cx="5954758" cy="1477328"/>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b="1" dirty="0" smtClean="0"/>
              <a:t>Hints</a:t>
            </a:r>
          </a:p>
          <a:p>
            <a:endParaRPr lang="en-GB" dirty="0" smtClean="0"/>
          </a:p>
          <a:p>
            <a:endParaRPr lang="en-GB" dirty="0"/>
          </a:p>
          <a:p>
            <a:endParaRPr lang="en-GB" dirty="0" smtClean="0"/>
          </a:p>
          <a:p>
            <a:endParaRPr lang="en-GB" dirty="0"/>
          </a:p>
        </p:txBody>
      </p:sp>
      <p:sp>
        <p:nvSpPr>
          <p:cNvPr id="8" name="Rounded Rectangle 7"/>
          <p:cNvSpPr/>
          <p:nvPr/>
        </p:nvSpPr>
        <p:spPr>
          <a:xfrm>
            <a:off x="1929610" y="2210463"/>
            <a:ext cx="1288213" cy="1080120"/>
          </a:xfrm>
          <a:prstGeom prst="round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200" dirty="0">
              <a:solidFill>
                <a:schemeClr val="tx1"/>
              </a:solidFill>
            </a:endParaRPr>
          </a:p>
        </p:txBody>
      </p:sp>
      <p:sp>
        <p:nvSpPr>
          <p:cNvPr id="9" name="Rounded Rectangle 8"/>
          <p:cNvSpPr/>
          <p:nvPr/>
        </p:nvSpPr>
        <p:spPr>
          <a:xfrm>
            <a:off x="3369342" y="2218555"/>
            <a:ext cx="1420568" cy="1072027"/>
          </a:xfrm>
          <a:prstGeom prst="round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200" dirty="0">
              <a:solidFill>
                <a:schemeClr val="tx1"/>
              </a:solidFill>
            </a:endParaRPr>
          </a:p>
        </p:txBody>
      </p:sp>
      <p:sp>
        <p:nvSpPr>
          <p:cNvPr id="10" name="Rounded Rectangle 9"/>
          <p:cNvSpPr/>
          <p:nvPr/>
        </p:nvSpPr>
        <p:spPr>
          <a:xfrm>
            <a:off x="6444208" y="2210463"/>
            <a:ext cx="1296144" cy="1080120"/>
          </a:xfrm>
          <a:prstGeom prst="round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200" dirty="0" smtClean="0">
              <a:solidFill>
                <a:schemeClr val="tx1"/>
              </a:solidFill>
            </a:endParaRPr>
          </a:p>
        </p:txBody>
      </p:sp>
      <p:sp>
        <p:nvSpPr>
          <p:cNvPr id="11" name="Rounded Rectangle 10"/>
          <p:cNvSpPr/>
          <p:nvPr/>
        </p:nvSpPr>
        <p:spPr>
          <a:xfrm>
            <a:off x="4932040" y="2218555"/>
            <a:ext cx="1407284" cy="107202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200" dirty="0">
              <a:solidFill>
                <a:schemeClr val="tx1"/>
              </a:solidFill>
            </a:endParaRPr>
          </a:p>
        </p:txBody>
      </p:sp>
      <p:sp>
        <p:nvSpPr>
          <p:cNvPr id="21" name="TextBox 20"/>
          <p:cNvSpPr txBox="1"/>
          <p:nvPr/>
        </p:nvSpPr>
        <p:spPr>
          <a:xfrm>
            <a:off x="1861347" y="3310055"/>
            <a:ext cx="7109639" cy="3416320"/>
          </a:xfrm>
          <a:prstGeom prst="rect">
            <a:avLst/>
          </a:prstGeom>
          <a:noFill/>
        </p:spPr>
        <p:txBody>
          <a:bodyPr wrap="none" rtlCol="0">
            <a:spAutoFit/>
          </a:bodyPr>
          <a:lstStyle/>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endParaRPr lang="en-GB" sz="2400" dirty="0"/>
          </a:p>
        </p:txBody>
      </p:sp>
      <p:sp>
        <p:nvSpPr>
          <p:cNvPr id="12" name="TextBox 11"/>
          <p:cNvSpPr txBox="1"/>
          <p:nvPr/>
        </p:nvSpPr>
        <p:spPr>
          <a:xfrm>
            <a:off x="0" y="467380"/>
            <a:ext cx="1861347" cy="369332"/>
          </a:xfrm>
          <a:prstGeom prst="rect">
            <a:avLst/>
          </a:prstGeom>
          <a:noFill/>
          <a:ln>
            <a:solidFill>
              <a:schemeClr val="tx1"/>
            </a:solidFill>
          </a:ln>
        </p:spPr>
        <p:txBody>
          <a:bodyPr wrap="square" rtlCol="0">
            <a:spAutoFit/>
          </a:bodyPr>
          <a:lstStyle/>
          <a:p>
            <a:pPr algn="ctr"/>
            <a:r>
              <a:rPr lang="en-GB" dirty="0" smtClean="0"/>
              <a:t>QWC - Bubbles</a:t>
            </a:r>
            <a:endParaRPr lang="en-GB" dirty="0"/>
          </a:p>
        </p:txBody>
      </p:sp>
      <p:sp>
        <p:nvSpPr>
          <p:cNvPr id="15" name="Rounded Rectangle 14"/>
          <p:cNvSpPr/>
          <p:nvPr/>
        </p:nvSpPr>
        <p:spPr>
          <a:xfrm>
            <a:off x="369410" y="908720"/>
            <a:ext cx="1485515" cy="187724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smtClean="0">
                <a:solidFill>
                  <a:schemeClr val="tx1"/>
                </a:solidFill>
              </a:rPr>
              <a:t>Complex answer</a:t>
            </a:r>
            <a:endParaRPr lang="en-GB" sz="1200" dirty="0">
              <a:solidFill>
                <a:schemeClr val="tx1"/>
              </a:solidFill>
            </a:endParaRPr>
          </a:p>
          <a:p>
            <a:pPr algn="ctr"/>
            <a:endParaRPr lang="en-GB" sz="1200" dirty="0">
              <a:solidFill>
                <a:schemeClr val="tx1"/>
              </a:solidFill>
            </a:endParaRPr>
          </a:p>
          <a:p>
            <a:pPr algn="ctr"/>
            <a:r>
              <a:rPr lang="en-GB" sz="1200" dirty="0">
                <a:solidFill>
                  <a:schemeClr val="tx1"/>
                </a:solidFill>
              </a:rPr>
              <a:t>Extensive key words</a:t>
            </a:r>
          </a:p>
          <a:p>
            <a:pPr algn="ctr"/>
            <a:endParaRPr lang="en-GB" sz="1200" dirty="0">
              <a:solidFill>
                <a:schemeClr val="tx1"/>
              </a:solidFill>
            </a:endParaRPr>
          </a:p>
          <a:p>
            <a:pPr algn="ctr"/>
            <a:r>
              <a:rPr lang="en-GB" sz="1200" dirty="0">
                <a:solidFill>
                  <a:schemeClr val="tx1"/>
                </a:solidFill>
              </a:rPr>
              <a:t>Logical order</a:t>
            </a:r>
          </a:p>
          <a:p>
            <a:pPr algn="ctr"/>
            <a:endParaRPr lang="en-GB" sz="1200" dirty="0">
              <a:solidFill>
                <a:schemeClr val="tx1"/>
              </a:solidFill>
            </a:endParaRPr>
          </a:p>
          <a:p>
            <a:pPr algn="ctr"/>
            <a:r>
              <a:rPr lang="en-GB" sz="1200" dirty="0">
                <a:solidFill>
                  <a:schemeClr val="tx1"/>
                </a:solidFill>
              </a:rPr>
              <a:t>Excellent spelling, punctuation and grammar</a:t>
            </a:r>
          </a:p>
        </p:txBody>
      </p:sp>
      <p:sp>
        <p:nvSpPr>
          <p:cNvPr id="16" name="Rounded Rectangle 15"/>
          <p:cNvSpPr/>
          <p:nvPr/>
        </p:nvSpPr>
        <p:spPr>
          <a:xfrm>
            <a:off x="369409" y="2838218"/>
            <a:ext cx="1485515" cy="187724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a:solidFill>
                  <a:schemeClr val="tx1"/>
                </a:solidFill>
              </a:rPr>
              <a:t>Detailed answer</a:t>
            </a:r>
          </a:p>
          <a:p>
            <a:pPr algn="ctr"/>
            <a:endParaRPr lang="en-GB" sz="1200" dirty="0">
              <a:solidFill>
                <a:schemeClr val="tx1"/>
              </a:solidFill>
            </a:endParaRPr>
          </a:p>
          <a:p>
            <a:pPr algn="ctr"/>
            <a:r>
              <a:rPr lang="en-GB" sz="1200" dirty="0">
                <a:solidFill>
                  <a:schemeClr val="tx1"/>
                </a:solidFill>
              </a:rPr>
              <a:t>Many key words</a:t>
            </a:r>
          </a:p>
          <a:p>
            <a:pPr algn="ctr"/>
            <a:endParaRPr lang="en-GB" sz="1200" dirty="0">
              <a:solidFill>
                <a:schemeClr val="tx1"/>
              </a:solidFill>
            </a:endParaRPr>
          </a:p>
          <a:p>
            <a:pPr algn="ctr"/>
            <a:r>
              <a:rPr lang="en-GB" sz="1200" dirty="0">
                <a:solidFill>
                  <a:schemeClr val="tx1"/>
                </a:solidFill>
              </a:rPr>
              <a:t>Clear order</a:t>
            </a:r>
          </a:p>
          <a:p>
            <a:pPr algn="ctr"/>
            <a:endParaRPr lang="en-GB" sz="1200" dirty="0">
              <a:solidFill>
                <a:schemeClr val="tx1"/>
              </a:solidFill>
            </a:endParaRPr>
          </a:p>
          <a:p>
            <a:pPr algn="ctr"/>
            <a:r>
              <a:rPr lang="en-GB" sz="1200" dirty="0">
                <a:solidFill>
                  <a:schemeClr val="tx1"/>
                </a:solidFill>
              </a:rPr>
              <a:t>Good spelling, punctuation and grammar</a:t>
            </a:r>
          </a:p>
        </p:txBody>
      </p:sp>
      <p:sp>
        <p:nvSpPr>
          <p:cNvPr id="17" name="Rounded Rectangle 16"/>
          <p:cNvSpPr/>
          <p:nvPr/>
        </p:nvSpPr>
        <p:spPr>
          <a:xfrm>
            <a:off x="369408" y="4758783"/>
            <a:ext cx="1485515" cy="187724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a:solidFill>
                  <a:schemeClr val="tx1"/>
                </a:solidFill>
              </a:rPr>
              <a:t>Simple answer</a:t>
            </a:r>
          </a:p>
          <a:p>
            <a:pPr algn="ctr"/>
            <a:endParaRPr lang="en-GB" sz="1200" dirty="0">
              <a:solidFill>
                <a:schemeClr val="tx1"/>
              </a:solidFill>
            </a:endParaRPr>
          </a:p>
          <a:p>
            <a:pPr algn="ctr"/>
            <a:r>
              <a:rPr lang="en-GB" sz="1200" dirty="0">
                <a:solidFill>
                  <a:schemeClr val="tx1"/>
                </a:solidFill>
              </a:rPr>
              <a:t>Few key words</a:t>
            </a:r>
          </a:p>
          <a:p>
            <a:pPr algn="ctr"/>
            <a:endParaRPr lang="en-GB" sz="1200" dirty="0">
              <a:solidFill>
                <a:schemeClr val="tx1"/>
              </a:solidFill>
            </a:endParaRPr>
          </a:p>
          <a:p>
            <a:pPr algn="ctr"/>
            <a:r>
              <a:rPr lang="en-GB" sz="1200" dirty="0">
                <a:solidFill>
                  <a:schemeClr val="tx1"/>
                </a:solidFill>
              </a:rPr>
              <a:t>No order</a:t>
            </a:r>
          </a:p>
          <a:p>
            <a:pPr algn="ctr"/>
            <a:endParaRPr lang="en-GB" sz="1200" dirty="0">
              <a:solidFill>
                <a:schemeClr val="tx1"/>
              </a:solidFill>
            </a:endParaRPr>
          </a:p>
          <a:p>
            <a:pPr algn="ctr"/>
            <a:r>
              <a:rPr lang="en-GB" sz="1200" dirty="0">
                <a:solidFill>
                  <a:schemeClr val="tx1"/>
                </a:solidFill>
              </a:rPr>
              <a:t>Poor spelling, punctuation and grammar</a:t>
            </a:r>
          </a:p>
        </p:txBody>
      </p:sp>
      <p:pic>
        <p:nvPicPr>
          <p:cNvPr id="1026" name="Picture 2" descr="http://www.bbc.co.uk/schools/gcsebitesize/science/images/add_ocr_chem_fast-reac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8188" y="467380"/>
            <a:ext cx="1994318" cy="1245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7498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4786" y="31034"/>
            <a:ext cx="8939214" cy="1752600"/>
          </a:xfrm>
        </p:spPr>
        <p:txBody>
          <a:bodyPr>
            <a:normAutofit/>
          </a:bodyPr>
          <a:lstStyle/>
          <a:p>
            <a:pPr algn="l"/>
            <a:endParaRPr lang="en-GB" sz="1400" b="1" dirty="0"/>
          </a:p>
        </p:txBody>
      </p:sp>
      <p:graphicFrame>
        <p:nvGraphicFramePr>
          <p:cNvPr id="4" name="Table 3"/>
          <p:cNvGraphicFramePr>
            <a:graphicFrameLocks noGrp="1"/>
          </p:cNvGraphicFramePr>
          <p:nvPr>
            <p:extLst>
              <p:ext uri="{D42A27DB-BD31-4B8C-83A1-F6EECF244321}">
                <p14:modId xmlns:p14="http://schemas.microsoft.com/office/powerpoint/2010/main" val="1820710639"/>
              </p:ext>
            </p:extLst>
          </p:nvPr>
        </p:nvGraphicFramePr>
        <p:xfrm>
          <a:off x="35496" y="932988"/>
          <a:ext cx="288032" cy="5736372"/>
        </p:xfrm>
        <a:graphic>
          <a:graphicData uri="http://schemas.openxmlformats.org/drawingml/2006/table">
            <a:tbl>
              <a:tblPr firstRow="1" bandRow="1">
                <a:tableStyleId>{5940675A-B579-460E-94D1-54222C63F5DA}</a:tableStyleId>
              </a:tblPr>
              <a:tblGrid>
                <a:gridCol w="288032"/>
              </a:tblGrid>
              <a:tr h="1854450">
                <a:tc>
                  <a:txBody>
                    <a:bodyPr/>
                    <a:lstStyle/>
                    <a:p>
                      <a:r>
                        <a:rPr lang="en-GB" sz="1200" dirty="0" smtClean="0"/>
                        <a:t>Level 3 - 5to 6 marks</a:t>
                      </a:r>
                      <a:endParaRPr lang="en-GB" sz="1200" dirty="0"/>
                    </a:p>
                  </a:txBody>
                  <a:tcPr vert="vert270" anchor="ctr" anchorCtr="1"/>
                </a:tc>
              </a:tr>
              <a:tr h="19409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Level 2 – 3 to 4 marks</a:t>
                      </a:r>
                    </a:p>
                  </a:txBody>
                  <a:tcPr vert="vert270" anchor="ctr" anchorCtr="1"/>
                </a:tc>
              </a:tr>
              <a:tr h="1940961">
                <a:tc>
                  <a:txBody>
                    <a:bodyPr/>
                    <a:lstStyle/>
                    <a:p>
                      <a:r>
                        <a:rPr lang="en-GB" sz="1200" dirty="0" smtClean="0"/>
                        <a:t>Level 1 – 1 to 2 marks</a:t>
                      </a:r>
                      <a:endParaRPr lang="en-GB" sz="1200" dirty="0"/>
                    </a:p>
                  </a:txBody>
                  <a:tcPr vert="vert270" anchor="ctr" anchorCtr="1"/>
                </a:tc>
              </a:tr>
            </a:tbl>
          </a:graphicData>
        </a:graphic>
      </p:graphicFrame>
      <p:sp>
        <p:nvSpPr>
          <p:cNvPr id="5" name="Rounded Rectangle 4"/>
          <p:cNvSpPr/>
          <p:nvPr/>
        </p:nvSpPr>
        <p:spPr>
          <a:xfrm>
            <a:off x="1907704" y="404664"/>
            <a:ext cx="5832648" cy="136815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r"/>
            <a:r>
              <a:rPr lang="en-GB" sz="1400" dirty="0" smtClean="0">
                <a:solidFill>
                  <a:schemeClr val="tx1"/>
                </a:solidFill>
              </a:rPr>
              <a:t>Describe how you would investigate how a change  concentration affect the rate of reaction of the reaction between marble chips and acid. Include an equation and explain how you would ensure your results are reliable.</a:t>
            </a:r>
          </a:p>
          <a:p>
            <a:pPr algn="r"/>
            <a:r>
              <a:rPr lang="en-GB" sz="1400" dirty="0" smtClean="0">
                <a:solidFill>
                  <a:schemeClr val="tx1"/>
                </a:solidFill>
              </a:rPr>
              <a:t>6 marks</a:t>
            </a:r>
            <a:endParaRPr lang="en-GB" sz="1400" dirty="0">
              <a:solidFill>
                <a:schemeClr val="tx1"/>
              </a:solidFill>
            </a:endParaRPr>
          </a:p>
        </p:txBody>
      </p:sp>
      <p:sp>
        <p:nvSpPr>
          <p:cNvPr id="6" name="TextBox 3"/>
          <p:cNvSpPr txBox="1"/>
          <p:nvPr/>
        </p:nvSpPr>
        <p:spPr>
          <a:xfrm>
            <a:off x="7845179" y="381234"/>
            <a:ext cx="950325" cy="307777"/>
          </a:xfrm>
          <a:prstGeom prst="rect">
            <a:avLst/>
          </a:prstGeom>
          <a:noFill/>
          <a:ln>
            <a:solidFill>
              <a:schemeClr val="tx1"/>
            </a:solidFill>
          </a:ln>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400" b="1" dirty="0" smtClean="0"/>
              <a:t>Key words</a:t>
            </a:r>
          </a:p>
        </p:txBody>
      </p:sp>
      <p:sp>
        <p:nvSpPr>
          <p:cNvPr id="7" name="TextBox 5"/>
          <p:cNvSpPr txBox="1"/>
          <p:nvPr/>
        </p:nvSpPr>
        <p:spPr>
          <a:xfrm>
            <a:off x="1890421" y="1887298"/>
            <a:ext cx="5954758" cy="1477328"/>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b="1" dirty="0" smtClean="0"/>
              <a:t>Hints</a:t>
            </a:r>
          </a:p>
          <a:p>
            <a:endParaRPr lang="en-GB" dirty="0" smtClean="0"/>
          </a:p>
          <a:p>
            <a:endParaRPr lang="en-GB" dirty="0"/>
          </a:p>
          <a:p>
            <a:endParaRPr lang="en-GB" dirty="0" smtClean="0"/>
          </a:p>
          <a:p>
            <a:endParaRPr lang="en-GB" dirty="0"/>
          </a:p>
        </p:txBody>
      </p:sp>
      <p:sp>
        <p:nvSpPr>
          <p:cNvPr id="8" name="Rounded Rectangle 7"/>
          <p:cNvSpPr/>
          <p:nvPr/>
        </p:nvSpPr>
        <p:spPr>
          <a:xfrm>
            <a:off x="1929610" y="2210463"/>
            <a:ext cx="1288213" cy="1080120"/>
          </a:xfrm>
          <a:prstGeom prst="round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200" dirty="0">
              <a:solidFill>
                <a:schemeClr val="tx1"/>
              </a:solidFill>
            </a:endParaRPr>
          </a:p>
        </p:txBody>
      </p:sp>
      <p:sp>
        <p:nvSpPr>
          <p:cNvPr id="9" name="Rounded Rectangle 8"/>
          <p:cNvSpPr/>
          <p:nvPr/>
        </p:nvSpPr>
        <p:spPr>
          <a:xfrm>
            <a:off x="3369342" y="2218555"/>
            <a:ext cx="1420568" cy="1072027"/>
          </a:xfrm>
          <a:prstGeom prst="round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200" dirty="0">
              <a:solidFill>
                <a:schemeClr val="tx1"/>
              </a:solidFill>
            </a:endParaRPr>
          </a:p>
        </p:txBody>
      </p:sp>
      <p:sp>
        <p:nvSpPr>
          <p:cNvPr id="10" name="Rounded Rectangle 9"/>
          <p:cNvSpPr/>
          <p:nvPr/>
        </p:nvSpPr>
        <p:spPr>
          <a:xfrm>
            <a:off x="6444208" y="2210463"/>
            <a:ext cx="1296144" cy="1080120"/>
          </a:xfrm>
          <a:prstGeom prst="round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200" dirty="0" smtClean="0">
              <a:solidFill>
                <a:schemeClr val="tx1"/>
              </a:solidFill>
            </a:endParaRPr>
          </a:p>
        </p:txBody>
      </p:sp>
      <p:sp>
        <p:nvSpPr>
          <p:cNvPr id="11" name="Rounded Rectangle 10"/>
          <p:cNvSpPr/>
          <p:nvPr/>
        </p:nvSpPr>
        <p:spPr>
          <a:xfrm>
            <a:off x="4932040" y="2218555"/>
            <a:ext cx="1407284" cy="107202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200" dirty="0">
              <a:solidFill>
                <a:schemeClr val="tx1"/>
              </a:solidFill>
            </a:endParaRPr>
          </a:p>
        </p:txBody>
      </p:sp>
      <p:sp>
        <p:nvSpPr>
          <p:cNvPr id="21" name="TextBox 20"/>
          <p:cNvSpPr txBox="1"/>
          <p:nvPr/>
        </p:nvSpPr>
        <p:spPr>
          <a:xfrm>
            <a:off x="1861347" y="3310055"/>
            <a:ext cx="7109639" cy="3416320"/>
          </a:xfrm>
          <a:prstGeom prst="rect">
            <a:avLst/>
          </a:prstGeom>
          <a:noFill/>
        </p:spPr>
        <p:txBody>
          <a:bodyPr wrap="none" rtlCol="0">
            <a:spAutoFit/>
          </a:bodyPr>
          <a:lstStyle/>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endParaRPr lang="en-GB" sz="2400" dirty="0"/>
          </a:p>
        </p:txBody>
      </p:sp>
      <p:sp>
        <p:nvSpPr>
          <p:cNvPr id="12" name="TextBox 11"/>
          <p:cNvSpPr txBox="1"/>
          <p:nvPr/>
        </p:nvSpPr>
        <p:spPr>
          <a:xfrm>
            <a:off x="0" y="467380"/>
            <a:ext cx="1861347" cy="369332"/>
          </a:xfrm>
          <a:prstGeom prst="rect">
            <a:avLst/>
          </a:prstGeom>
          <a:noFill/>
          <a:ln>
            <a:solidFill>
              <a:schemeClr val="tx1"/>
            </a:solidFill>
          </a:ln>
        </p:spPr>
        <p:txBody>
          <a:bodyPr wrap="square" rtlCol="0">
            <a:spAutoFit/>
          </a:bodyPr>
          <a:lstStyle/>
          <a:p>
            <a:pPr algn="ctr"/>
            <a:r>
              <a:rPr lang="en-GB" dirty="0" smtClean="0"/>
              <a:t>QWC - Bubbles</a:t>
            </a:r>
            <a:endParaRPr lang="en-GB" dirty="0"/>
          </a:p>
        </p:txBody>
      </p:sp>
      <p:sp>
        <p:nvSpPr>
          <p:cNvPr id="15" name="Rounded Rectangle 14"/>
          <p:cNvSpPr/>
          <p:nvPr/>
        </p:nvSpPr>
        <p:spPr>
          <a:xfrm>
            <a:off x="369410" y="908720"/>
            <a:ext cx="1485515" cy="187724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smtClean="0">
                <a:solidFill>
                  <a:schemeClr val="tx1"/>
                </a:solidFill>
              </a:rPr>
              <a:t>Complex answer</a:t>
            </a:r>
            <a:endParaRPr lang="en-GB" sz="1200" dirty="0">
              <a:solidFill>
                <a:schemeClr val="tx1"/>
              </a:solidFill>
            </a:endParaRPr>
          </a:p>
          <a:p>
            <a:pPr algn="ctr"/>
            <a:endParaRPr lang="en-GB" sz="1200" dirty="0">
              <a:solidFill>
                <a:schemeClr val="tx1"/>
              </a:solidFill>
            </a:endParaRPr>
          </a:p>
          <a:p>
            <a:pPr algn="ctr"/>
            <a:r>
              <a:rPr lang="en-GB" sz="1200" dirty="0">
                <a:solidFill>
                  <a:schemeClr val="tx1"/>
                </a:solidFill>
              </a:rPr>
              <a:t>Extensive key words</a:t>
            </a:r>
          </a:p>
          <a:p>
            <a:pPr algn="ctr"/>
            <a:endParaRPr lang="en-GB" sz="1200" dirty="0">
              <a:solidFill>
                <a:schemeClr val="tx1"/>
              </a:solidFill>
            </a:endParaRPr>
          </a:p>
          <a:p>
            <a:pPr algn="ctr"/>
            <a:r>
              <a:rPr lang="en-GB" sz="1200" dirty="0">
                <a:solidFill>
                  <a:schemeClr val="tx1"/>
                </a:solidFill>
              </a:rPr>
              <a:t>Logical order</a:t>
            </a:r>
          </a:p>
          <a:p>
            <a:pPr algn="ctr"/>
            <a:endParaRPr lang="en-GB" sz="1200" dirty="0">
              <a:solidFill>
                <a:schemeClr val="tx1"/>
              </a:solidFill>
            </a:endParaRPr>
          </a:p>
          <a:p>
            <a:pPr algn="ctr"/>
            <a:r>
              <a:rPr lang="en-GB" sz="1200" dirty="0">
                <a:solidFill>
                  <a:schemeClr val="tx1"/>
                </a:solidFill>
              </a:rPr>
              <a:t>Excellent spelling, punctuation and grammar</a:t>
            </a:r>
          </a:p>
        </p:txBody>
      </p:sp>
      <p:sp>
        <p:nvSpPr>
          <p:cNvPr id="16" name="Rounded Rectangle 15"/>
          <p:cNvSpPr/>
          <p:nvPr/>
        </p:nvSpPr>
        <p:spPr>
          <a:xfrm>
            <a:off x="369409" y="2838218"/>
            <a:ext cx="1485515" cy="187724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a:solidFill>
                  <a:schemeClr val="tx1"/>
                </a:solidFill>
              </a:rPr>
              <a:t>Detailed answer</a:t>
            </a:r>
          </a:p>
          <a:p>
            <a:pPr algn="ctr"/>
            <a:endParaRPr lang="en-GB" sz="1200" dirty="0">
              <a:solidFill>
                <a:schemeClr val="tx1"/>
              </a:solidFill>
            </a:endParaRPr>
          </a:p>
          <a:p>
            <a:pPr algn="ctr"/>
            <a:r>
              <a:rPr lang="en-GB" sz="1200" dirty="0">
                <a:solidFill>
                  <a:schemeClr val="tx1"/>
                </a:solidFill>
              </a:rPr>
              <a:t>Many key words</a:t>
            </a:r>
          </a:p>
          <a:p>
            <a:pPr algn="ctr"/>
            <a:endParaRPr lang="en-GB" sz="1200" dirty="0">
              <a:solidFill>
                <a:schemeClr val="tx1"/>
              </a:solidFill>
            </a:endParaRPr>
          </a:p>
          <a:p>
            <a:pPr algn="ctr"/>
            <a:r>
              <a:rPr lang="en-GB" sz="1200" dirty="0">
                <a:solidFill>
                  <a:schemeClr val="tx1"/>
                </a:solidFill>
              </a:rPr>
              <a:t>Clear order</a:t>
            </a:r>
          </a:p>
          <a:p>
            <a:pPr algn="ctr"/>
            <a:endParaRPr lang="en-GB" sz="1200" dirty="0">
              <a:solidFill>
                <a:schemeClr val="tx1"/>
              </a:solidFill>
            </a:endParaRPr>
          </a:p>
          <a:p>
            <a:pPr algn="ctr"/>
            <a:r>
              <a:rPr lang="en-GB" sz="1200" dirty="0">
                <a:solidFill>
                  <a:schemeClr val="tx1"/>
                </a:solidFill>
              </a:rPr>
              <a:t>Good spelling, punctuation and grammar</a:t>
            </a:r>
          </a:p>
        </p:txBody>
      </p:sp>
      <p:sp>
        <p:nvSpPr>
          <p:cNvPr id="17" name="Rounded Rectangle 16"/>
          <p:cNvSpPr/>
          <p:nvPr/>
        </p:nvSpPr>
        <p:spPr>
          <a:xfrm>
            <a:off x="369408" y="4758783"/>
            <a:ext cx="1485515" cy="187724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a:solidFill>
                  <a:schemeClr val="tx1"/>
                </a:solidFill>
              </a:rPr>
              <a:t>Simple answer</a:t>
            </a:r>
          </a:p>
          <a:p>
            <a:pPr algn="ctr"/>
            <a:endParaRPr lang="en-GB" sz="1200" dirty="0">
              <a:solidFill>
                <a:schemeClr val="tx1"/>
              </a:solidFill>
            </a:endParaRPr>
          </a:p>
          <a:p>
            <a:pPr algn="ctr"/>
            <a:r>
              <a:rPr lang="en-GB" sz="1200" dirty="0">
                <a:solidFill>
                  <a:schemeClr val="tx1"/>
                </a:solidFill>
              </a:rPr>
              <a:t>Few key words</a:t>
            </a:r>
          </a:p>
          <a:p>
            <a:pPr algn="ctr"/>
            <a:endParaRPr lang="en-GB" sz="1200" dirty="0">
              <a:solidFill>
                <a:schemeClr val="tx1"/>
              </a:solidFill>
            </a:endParaRPr>
          </a:p>
          <a:p>
            <a:pPr algn="ctr"/>
            <a:r>
              <a:rPr lang="en-GB" sz="1200" dirty="0">
                <a:solidFill>
                  <a:schemeClr val="tx1"/>
                </a:solidFill>
              </a:rPr>
              <a:t>No order</a:t>
            </a:r>
          </a:p>
          <a:p>
            <a:pPr algn="ctr"/>
            <a:endParaRPr lang="en-GB" sz="1200" dirty="0">
              <a:solidFill>
                <a:schemeClr val="tx1"/>
              </a:solidFill>
            </a:endParaRPr>
          </a:p>
          <a:p>
            <a:pPr algn="ctr"/>
            <a:r>
              <a:rPr lang="en-GB" sz="1200" dirty="0">
                <a:solidFill>
                  <a:schemeClr val="tx1"/>
                </a:solidFill>
              </a:rPr>
              <a:t>Poor spelling, punctuation and grammar</a:t>
            </a:r>
          </a:p>
        </p:txBody>
      </p:sp>
    </p:spTree>
    <p:extLst>
      <p:ext uri="{BB962C8B-B14F-4D97-AF65-F5344CB8AC3E}">
        <p14:creationId xmlns:p14="http://schemas.microsoft.com/office/powerpoint/2010/main" val="2281653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4786" y="31034"/>
            <a:ext cx="8939214" cy="1752600"/>
          </a:xfrm>
        </p:spPr>
        <p:txBody>
          <a:bodyPr>
            <a:normAutofit/>
          </a:bodyPr>
          <a:lstStyle/>
          <a:p>
            <a:pPr algn="l"/>
            <a:endParaRPr lang="en-GB" sz="1400" b="1" dirty="0"/>
          </a:p>
        </p:txBody>
      </p:sp>
      <p:graphicFrame>
        <p:nvGraphicFramePr>
          <p:cNvPr id="4" name="Table 3"/>
          <p:cNvGraphicFramePr>
            <a:graphicFrameLocks noGrp="1"/>
          </p:cNvGraphicFramePr>
          <p:nvPr>
            <p:extLst>
              <p:ext uri="{D42A27DB-BD31-4B8C-83A1-F6EECF244321}">
                <p14:modId xmlns:p14="http://schemas.microsoft.com/office/powerpoint/2010/main" val="1533323732"/>
              </p:ext>
            </p:extLst>
          </p:nvPr>
        </p:nvGraphicFramePr>
        <p:xfrm>
          <a:off x="35496" y="932988"/>
          <a:ext cx="288032" cy="5736372"/>
        </p:xfrm>
        <a:graphic>
          <a:graphicData uri="http://schemas.openxmlformats.org/drawingml/2006/table">
            <a:tbl>
              <a:tblPr firstRow="1" bandRow="1">
                <a:tableStyleId>{5940675A-B579-460E-94D1-54222C63F5DA}</a:tableStyleId>
              </a:tblPr>
              <a:tblGrid>
                <a:gridCol w="288032"/>
              </a:tblGrid>
              <a:tr h="1854450">
                <a:tc>
                  <a:txBody>
                    <a:bodyPr/>
                    <a:lstStyle/>
                    <a:p>
                      <a:r>
                        <a:rPr lang="en-GB" sz="1200" dirty="0" smtClean="0"/>
                        <a:t>Level 3 - 5to 6 marks</a:t>
                      </a:r>
                      <a:endParaRPr lang="en-GB" sz="1200" dirty="0"/>
                    </a:p>
                  </a:txBody>
                  <a:tcPr vert="vert270" anchor="ctr" anchorCtr="1"/>
                </a:tc>
              </a:tr>
              <a:tr h="19409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Level 2 – 3 to 4 marks</a:t>
                      </a:r>
                    </a:p>
                  </a:txBody>
                  <a:tcPr vert="vert270" anchor="ctr" anchorCtr="1"/>
                </a:tc>
              </a:tr>
              <a:tr h="1940961">
                <a:tc>
                  <a:txBody>
                    <a:bodyPr/>
                    <a:lstStyle/>
                    <a:p>
                      <a:r>
                        <a:rPr lang="en-GB" sz="1200" dirty="0" smtClean="0"/>
                        <a:t>Level 1 – 1 to 2 marks</a:t>
                      </a:r>
                      <a:endParaRPr lang="en-GB" sz="1200" dirty="0"/>
                    </a:p>
                  </a:txBody>
                  <a:tcPr vert="vert270" anchor="ctr" anchorCtr="1"/>
                </a:tc>
              </a:tr>
            </a:tbl>
          </a:graphicData>
        </a:graphic>
      </p:graphicFrame>
      <p:sp>
        <p:nvSpPr>
          <p:cNvPr id="5" name="Rounded Rectangle 4"/>
          <p:cNvSpPr/>
          <p:nvPr/>
        </p:nvSpPr>
        <p:spPr>
          <a:xfrm>
            <a:off x="1907704" y="404664"/>
            <a:ext cx="5832648" cy="136815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r"/>
            <a:r>
              <a:rPr lang="en-GB" sz="1400" dirty="0" smtClean="0">
                <a:solidFill>
                  <a:schemeClr val="tx1"/>
                </a:solidFill>
              </a:rPr>
              <a:t>Magnesium metal was placed in a solution of 0.1M hydrochloric acid. The reaction produced 50cm</a:t>
            </a:r>
            <a:r>
              <a:rPr lang="en-GB" sz="1400" baseline="30000" dirty="0" smtClean="0">
                <a:solidFill>
                  <a:schemeClr val="tx1"/>
                </a:solidFill>
              </a:rPr>
              <a:t>3</a:t>
            </a:r>
            <a:r>
              <a:rPr lang="en-GB" sz="1400" dirty="0" smtClean="0">
                <a:solidFill>
                  <a:schemeClr val="tx1"/>
                </a:solidFill>
              </a:rPr>
              <a:t> of hydrogen. Would you expect the same reaction with 0.2M hydrochloric acid to be faster or slower? Explain why. </a:t>
            </a:r>
            <a:endParaRPr lang="en-GB" sz="1400" baseline="30000" dirty="0" smtClean="0">
              <a:solidFill>
                <a:schemeClr val="tx1"/>
              </a:solidFill>
            </a:endParaRPr>
          </a:p>
          <a:p>
            <a:pPr algn="r"/>
            <a:r>
              <a:rPr lang="en-GB" sz="1400" dirty="0" smtClean="0">
                <a:solidFill>
                  <a:schemeClr val="tx1"/>
                </a:solidFill>
              </a:rPr>
              <a:t>6 marks</a:t>
            </a:r>
            <a:endParaRPr lang="en-GB" sz="1400" dirty="0">
              <a:solidFill>
                <a:schemeClr val="tx1"/>
              </a:solidFill>
            </a:endParaRPr>
          </a:p>
        </p:txBody>
      </p:sp>
      <p:sp>
        <p:nvSpPr>
          <p:cNvPr id="6" name="TextBox 3"/>
          <p:cNvSpPr txBox="1"/>
          <p:nvPr/>
        </p:nvSpPr>
        <p:spPr>
          <a:xfrm>
            <a:off x="7845179" y="381234"/>
            <a:ext cx="950325" cy="307777"/>
          </a:xfrm>
          <a:prstGeom prst="rect">
            <a:avLst/>
          </a:prstGeom>
          <a:noFill/>
          <a:ln>
            <a:solidFill>
              <a:schemeClr val="tx1"/>
            </a:solidFill>
          </a:ln>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400" b="1" dirty="0" smtClean="0"/>
              <a:t>Key words</a:t>
            </a:r>
          </a:p>
        </p:txBody>
      </p:sp>
      <p:sp>
        <p:nvSpPr>
          <p:cNvPr id="7" name="TextBox 5"/>
          <p:cNvSpPr txBox="1"/>
          <p:nvPr/>
        </p:nvSpPr>
        <p:spPr>
          <a:xfrm>
            <a:off x="1890421" y="1887298"/>
            <a:ext cx="5954758" cy="1477328"/>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b="1" dirty="0" smtClean="0"/>
              <a:t>Hints</a:t>
            </a:r>
          </a:p>
          <a:p>
            <a:endParaRPr lang="en-GB" dirty="0" smtClean="0"/>
          </a:p>
          <a:p>
            <a:endParaRPr lang="en-GB" dirty="0"/>
          </a:p>
          <a:p>
            <a:endParaRPr lang="en-GB" dirty="0" smtClean="0"/>
          </a:p>
          <a:p>
            <a:endParaRPr lang="en-GB" dirty="0"/>
          </a:p>
        </p:txBody>
      </p:sp>
      <p:sp>
        <p:nvSpPr>
          <p:cNvPr id="8" name="Rounded Rectangle 7"/>
          <p:cNvSpPr/>
          <p:nvPr/>
        </p:nvSpPr>
        <p:spPr>
          <a:xfrm>
            <a:off x="1929610" y="2210463"/>
            <a:ext cx="1288213" cy="1080120"/>
          </a:xfrm>
          <a:prstGeom prst="round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200" dirty="0">
              <a:solidFill>
                <a:schemeClr val="tx1"/>
              </a:solidFill>
            </a:endParaRPr>
          </a:p>
        </p:txBody>
      </p:sp>
      <p:sp>
        <p:nvSpPr>
          <p:cNvPr id="9" name="Rounded Rectangle 8"/>
          <p:cNvSpPr/>
          <p:nvPr/>
        </p:nvSpPr>
        <p:spPr>
          <a:xfrm>
            <a:off x="3369342" y="2218555"/>
            <a:ext cx="1420568" cy="1072027"/>
          </a:xfrm>
          <a:prstGeom prst="round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200" dirty="0">
              <a:solidFill>
                <a:schemeClr val="tx1"/>
              </a:solidFill>
            </a:endParaRPr>
          </a:p>
        </p:txBody>
      </p:sp>
      <p:sp>
        <p:nvSpPr>
          <p:cNvPr id="10" name="Rounded Rectangle 9"/>
          <p:cNvSpPr/>
          <p:nvPr/>
        </p:nvSpPr>
        <p:spPr>
          <a:xfrm>
            <a:off x="6444208" y="2210463"/>
            <a:ext cx="1296144" cy="1080120"/>
          </a:xfrm>
          <a:prstGeom prst="round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200" dirty="0" smtClean="0">
              <a:solidFill>
                <a:schemeClr val="tx1"/>
              </a:solidFill>
            </a:endParaRPr>
          </a:p>
        </p:txBody>
      </p:sp>
      <p:sp>
        <p:nvSpPr>
          <p:cNvPr id="11" name="Rounded Rectangle 10"/>
          <p:cNvSpPr/>
          <p:nvPr/>
        </p:nvSpPr>
        <p:spPr>
          <a:xfrm>
            <a:off x="4932040" y="2218555"/>
            <a:ext cx="1407284" cy="107202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200" dirty="0">
              <a:solidFill>
                <a:schemeClr val="tx1"/>
              </a:solidFill>
            </a:endParaRPr>
          </a:p>
        </p:txBody>
      </p:sp>
      <p:sp>
        <p:nvSpPr>
          <p:cNvPr id="21" name="TextBox 20"/>
          <p:cNvSpPr txBox="1"/>
          <p:nvPr/>
        </p:nvSpPr>
        <p:spPr>
          <a:xfrm>
            <a:off x="1861347" y="3310055"/>
            <a:ext cx="7109639" cy="3416320"/>
          </a:xfrm>
          <a:prstGeom prst="rect">
            <a:avLst/>
          </a:prstGeom>
          <a:noFill/>
        </p:spPr>
        <p:txBody>
          <a:bodyPr wrap="none" rtlCol="0">
            <a:spAutoFit/>
          </a:bodyPr>
          <a:lstStyle/>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endParaRPr lang="en-GB" sz="2400" dirty="0"/>
          </a:p>
        </p:txBody>
      </p:sp>
      <p:sp>
        <p:nvSpPr>
          <p:cNvPr id="12" name="TextBox 11"/>
          <p:cNvSpPr txBox="1"/>
          <p:nvPr/>
        </p:nvSpPr>
        <p:spPr>
          <a:xfrm>
            <a:off x="0" y="467380"/>
            <a:ext cx="1861347" cy="369332"/>
          </a:xfrm>
          <a:prstGeom prst="rect">
            <a:avLst/>
          </a:prstGeom>
          <a:noFill/>
          <a:ln>
            <a:solidFill>
              <a:schemeClr val="tx1"/>
            </a:solidFill>
          </a:ln>
        </p:spPr>
        <p:txBody>
          <a:bodyPr wrap="square" rtlCol="0">
            <a:spAutoFit/>
          </a:bodyPr>
          <a:lstStyle/>
          <a:p>
            <a:pPr algn="ctr"/>
            <a:r>
              <a:rPr lang="en-GB" dirty="0" smtClean="0"/>
              <a:t>QWC - Bubbles</a:t>
            </a:r>
            <a:endParaRPr lang="en-GB" dirty="0"/>
          </a:p>
        </p:txBody>
      </p:sp>
      <p:sp>
        <p:nvSpPr>
          <p:cNvPr id="15" name="Rounded Rectangle 14"/>
          <p:cNvSpPr/>
          <p:nvPr/>
        </p:nvSpPr>
        <p:spPr>
          <a:xfrm>
            <a:off x="369410" y="908720"/>
            <a:ext cx="1485515" cy="187724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smtClean="0">
                <a:solidFill>
                  <a:schemeClr val="tx1"/>
                </a:solidFill>
              </a:rPr>
              <a:t>Complex answer</a:t>
            </a:r>
            <a:endParaRPr lang="en-GB" sz="1200" dirty="0">
              <a:solidFill>
                <a:schemeClr val="tx1"/>
              </a:solidFill>
            </a:endParaRPr>
          </a:p>
          <a:p>
            <a:pPr algn="ctr"/>
            <a:endParaRPr lang="en-GB" sz="1200" dirty="0">
              <a:solidFill>
                <a:schemeClr val="tx1"/>
              </a:solidFill>
            </a:endParaRPr>
          </a:p>
          <a:p>
            <a:pPr algn="ctr"/>
            <a:r>
              <a:rPr lang="en-GB" sz="1200" dirty="0">
                <a:solidFill>
                  <a:schemeClr val="tx1"/>
                </a:solidFill>
              </a:rPr>
              <a:t>Extensive key words</a:t>
            </a:r>
          </a:p>
          <a:p>
            <a:pPr algn="ctr"/>
            <a:endParaRPr lang="en-GB" sz="1200" dirty="0">
              <a:solidFill>
                <a:schemeClr val="tx1"/>
              </a:solidFill>
            </a:endParaRPr>
          </a:p>
          <a:p>
            <a:pPr algn="ctr"/>
            <a:r>
              <a:rPr lang="en-GB" sz="1200" dirty="0">
                <a:solidFill>
                  <a:schemeClr val="tx1"/>
                </a:solidFill>
              </a:rPr>
              <a:t>Logical order</a:t>
            </a:r>
          </a:p>
          <a:p>
            <a:pPr algn="ctr"/>
            <a:endParaRPr lang="en-GB" sz="1200" dirty="0">
              <a:solidFill>
                <a:schemeClr val="tx1"/>
              </a:solidFill>
            </a:endParaRPr>
          </a:p>
          <a:p>
            <a:pPr algn="ctr"/>
            <a:r>
              <a:rPr lang="en-GB" sz="1200" dirty="0">
                <a:solidFill>
                  <a:schemeClr val="tx1"/>
                </a:solidFill>
              </a:rPr>
              <a:t>Excellent spelling, punctuation and grammar</a:t>
            </a:r>
          </a:p>
        </p:txBody>
      </p:sp>
      <p:sp>
        <p:nvSpPr>
          <p:cNvPr id="16" name="Rounded Rectangle 15"/>
          <p:cNvSpPr/>
          <p:nvPr/>
        </p:nvSpPr>
        <p:spPr>
          <a:xfrm>
            <a:off x="369409" y="2838218"/>
            <a:ext cx="1485515" cy="187724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a:solidFill>
                  <a:schemeClr val="tx1"/>
                </a:solidFill>
              </a:rPr>
              <a:t>Detailed answer</a:t>
            </a:r>
          </a:p>
          <a:p>
            <a:pPr algn="ctr"/>
            <a:endParaRPr lang="en-GB" sz="1200" dirty="0">
              <a:solidFill>
                <a:schemeClr val="tx1"/>
              </a:solidFill>
            </a:endParaRPr>
          </a:p>
          <a:p>
            <a:pPr algn="ctr"/>
            <a:r>
              <a:rPr lang="en-GB" sz="1200" dirty="0">
                <a:solidFill>
                  <a:schemeClr val="tx1"/>
                </a:solidFill>
              </a:rPr>
              <a:t>Many key words</a:t>
            </a:r>
          </a:p>
          <a:p>
            <a:pPr algn="ctr"/>
            <a:endParaRPr lang="en-GB" sz="1200" dirty="0">
              <a:solidFill>
                <a:schemeClr val="tx1"/>
              </a:solidFill>
            </a:endParaRPr>
          </a:p>
          <a:p>
            <a:pPr algn="ctr"/>
            <a:r>
              <a:rPr lang="en-GB" sz="1200" dirty="0">
                <a:solidFill>
                  <a:schemeClr val="tx1"/>
                </a:solidFill>
              </a:rPr>
              <a:t>Clear order</a:t>
            </a:r>
          </a:p>
          <a:p>
            <a:pPr algn="ctr"/>
            <a:endParaRPr lang="en-GB" sz="1200" dirty="0">
              <a:solidFill>
                <a:schemeClr val="tx1"/>
              </a:solidFill>
            </a:endParaRPr>
          </a:p>
          <a:p>
            <a:pPr algn="ctr"/>
            <a:r>
              <a:rPr lang="en-GB" sz="1200" dirty="0">
                <a:solidFill>
                  <a:schemeClr val="tx1"/>
                </a:solidFill>
              </a:rPr>
              <a:t>Good spelling, punctuation and grammar</a:t>
            </a:r>
          </a:p>
        </p:txBody>
      </p:sp>
      <p:sp>
        <p:nvSpPr>
          <p:cNvPr id="17" name="Rounded Rectangle 16"/>
          <p:cNvSpPr/>
          <p:nvPr/>
        </p:nvSpPr>
        <p:spPr>
          <a:xfrm>
            <a:off x="369408" y="4758783"/>
            <a:ext cx="1485515" cy="187724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a:solidFill>
                  <a:schemeClr val="tx1"/>
                </a:solidFill>
              </a:rPr>
              <a:t>Simple answer</a:t>
            </a:r>
          </a:p>
          <a:p>
            <a:pPr algn="ctr"/>
            <a:endParaRPr lang="en-GB" sz="1200" dirty="0">
              <a:solidFill>
                <a:schemeClr val="tx1"/>
              </a:solidFill>
            </a:endParaRPr>
          </a:p>
          <a:p>
            <a:pPr algn="ctr"/>
            <a:r>
              <a:rPr lang="en-GB" sz="1200" dirty="0">
                <a:solidFill>
                  <a:schemeClr val="tx1"/>
                </a:solidFill>
              </a:rPr>
              <a:t>Few key words</a:t>
            </a:r>
          </a:p>
          <a:p>
            <a:pPr algn="ctr"/>
            <a:endParaRPr lang="en-GB" sz="1200" dirty="0">
              <a:solidFill>
                <a:schemeClr val="tx1"/>
              </a:solidFill>
            </a:endParaRPr>
          </a:p>
          <a:p>
            <a:pPr algn="ctr"/>
            <a:r>
              <a:rPr lang="en-GB" sz="1200" dirty="0">
                <a:solidFill>
                  <a:schemeClr val="tx1"/>
                </a:solidFill>
              </a:rPr>
              <a:t>No order</a:t>
            </a:r>
          </a:p>
          <a:p>
            <a:pPr algn="ctr"/>
            <a:endParaRPr lang="en-GB" sz="1200" dirty="0">
              <a:solidFill>
                <a:schemeClr val="tx1"/>
              </a:solidFill>
            </a:endParaRPr>
          </a:p>
          <a:p>
            <a:pPr algn="ctr"/>
            <a:r>
              <a:rPr lang="en-GB" sz="1200" dirty="0">
                <a:solidFill>
                  <a:schemeClr val="tx1"/>
                </a:solidFill>
              </a:rPr>
              <a:t>Poor spelling, punctuation and grammar</a:t>
            </a:r>
          </a:p>
        </p:txBody>
      </p:sp>
    </p:spTree>
    <p:extLst>
      <p:ext uri="{BB962C8B-B14F-4D97-AF65-F5344CB8AC3E}">
        <p14:creationId xmlns:p14="http://schemas.microsoft.com/office/powerpoint/2010/main" val="3125355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Cloud Callout 42"/>
          <p:cNvSpPr/>
          <p:nvPr/>
        </p:nvSpPr>
        <p:spPr>
          <a:xfrm>
            <a:off x="467544" y="5126704"/>
            <a:ext cx="2457755" cy="1515354"/>
          </a:xfrm>
          <a:prstGeom prst="cloudCallout">
            <a:avLst>
              <a:gd name="adj1" fmla="val 79620"/>
              <a:gd name="adj2" fmla="val 2900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More KEY WORDS</a:t>
            </a:r>
            <a:r>
              <a:rPr lang="en-GB" sz="1400" dirty="0" smtClean="0">
                <a:solidFill>
                  <a:schemeClr val="tx1"/>
                </a:solidFill>
              </a:rPr>
              <a:t>!</a:t>
            </a:r>
            <a:endParaRPr lang="en-GB" sz="1400" dirty="0">
              <a:solidFill>
                <a:schemeClr val="tx1"/>
              </a:solidFill>
            </a:endParaRPr>
          </a:p>
        </p:txBody>
      </p:sp>
      <p:sp>
        <p:nvSpPr>
          <p:cNvPr id="2" name="Title 1"/>
          <p:cNvSpPr>
            <a:spLocks noGrp="1"/>
          </p:cNvSpPr>
          <p:nvPr>
            <p:ph type="title"/>
          </p:nvPr>
        </p:nvSpPr>
        <p:spPr>
          <a:xfrm>
            <a:off x="457200" y="195943"/>
            <a:ext cx="8229600" cy="490066"/>
          </a:xfrm>
        </p:spPr>
        <p:txBody>
          <a:bodyPr>
            <a:normAutofit fontScale="90000"/>
          </a:bodyPr>
          <a:lstStyle/>
          <a:p>
            <a:r>
              <a:rPr lang="en-GB" sz="3300" b="1" dirty="0" smtClean="0"/>
              <a:t>Check your answer...</a:t>
            </a:r>
            <a:endParaRPr lang="en-GB" dirty="0"/>
          </a:p>
        </p:txBody>
      </p:sp>
      <p:sp>
        <p:nvSpPr>
          <p:cNvPr id="7" name="AutoShape 4"/>
          <p:cNvSpPr>
            <a:spLocks noChangeArrowheads="1"/>
          </p:cNvSpPr>
          <p:nvPr/>
        </p:nvSpPr>
        <p:spPr bwMode="auto">
          <a:xfrm>
            <a:off x="3725792" y="764704"/>
            <a:ext cx="1343025" cy="720849"/>
          </a:xfrm>
          <a:prstGeom prst="roundRect">
            <a:avLst>
              <a:gd name="adj" fmla="val 16667"/>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gn="ctr">
              <a:lnSpc>
                <a:spcPct val="115000"/>
              </a:lnSpc>
              <a:spcAft>
                <a:spcPts val="1000"/>
              </a:spcAft>
            </a:pPr>
            <a:r>
              <a:rPr lang="en-GB" sz="1100" b="1" dirty="0">
                <a:effectLst/>
                <a:latin typeface="Calibri"/>
                <a:ea typeface="Times New Roman"/>
                <a:cs typeface="Times New Roman"/>
              </a:rPr>
              <a:t>Level </a:t>
            </a:r>
            <a:r>
              <a:rPr lang="en-GB" sz="1100" b="1" dirty="0" smtClean="0">
                <a:effectLst/>
                <a:latin typeface="Calibri"/>
                <a:ea typeface="Times New Roman"/>
                <a:cs typeface="Times New Roman"/>
              </a:rPr>
              <a:t>3</a:t>
            </a:r>
          </a:p>
          <a:p>
            <a:pPr algn="ctr">
              <a:lnSpc>
                <a:spcPct val="115000"/>
              </a:lnSpc>
              <a:spcAft>
                <a:spcPts val="1000"/>
              </a:spcAft>
            </a:pPr>
            <a:r>
              <a:rPr lang="en-GB" sz="1100" b="1" dirty="0" smtClean="0">
                <a:latin typeface="Calibri"/>
                <a:ea typeface="Times New Roman"/>
                <a:cs typeface="Times New Roman"/>
              </a:rPr>
              <a:t>5-6 marks</a:t>
            </a:r>
            <a:endParaRPr lang="en-GB" sz="1100" b="1" dirty="0">
              <a:effectLst/>
              <a:latin typeface="Calibri"/>
              <a:ea typeface="Times New Roman"/>
              <a:cs typeface="Times New Roman"/>
            </a:endParaRPr>
          </a:p>
        </p:txBody>
      </p:sp>
      <p:sp>
        <p:nvSpPr>
          <p:cNvPr id="9" name="Oval 8"/>
          <p:cNvSpPr>
            <a:spLocks noChangeArrowheads="1"/>
          </p:cNvSpPr>
          <p:nvPr/>
        </p:nvSpPr>
        <p:spPr bwMode="auto">
          <a:xfrm>
            <a:off x="5554453" y="5550941"/>
            <a:ext cx="3317725" cy="122872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marL="342900" lvl="0" indent="-342900">
              <a:lnSpc>
                <a:spcPct val="115000"/>
              </a:lnSpc>
              <a:spcAft>
                <a:spcPts val="0"/>
              </a:spcAft>
              <a:buFont typeface="+mj-lt"/>
              <a:buAutoNum type="arabicPeriod"/>
            </a:pPr>
            <a:r>
              <a:rPr lang="en-GB" sz="1100" b="1" dirty="0">
                <a:effectLst/>
                <a:latin typeface="Calibri"/>
                <a:ea typeface="Times New Roman"/>
                <a:cs typeface="Times New Roman"/>
              </a:rPr>
              <a:t>Have you used any of the key words?</a:t>
            </a:r>
          </a:p>
          <a:p>
            <a:pPr marL="342900" lvl="0" indent="-342900">
              <a:lnSpc>
                <a:spcPct val="115000"/>
              </a:lnSpc>
              <a:spcAft>
                <a:spcPts val="1000"/>
              </a:spcAft>
              <a:buFont typeface="+mj-lt"/>
              <a:buAutoNum type="arabicPeriod"/>
            </a:pPr>
            <a:r>
              <a:rPr lang="en-GB" sz="1100" b="1" dirty="0" smtClean="0">
                <a:effectLst/>
                <a:latin typeface="Calibri"/>
                <a:ea typeface="Times New Roman"/>
                <a:cs typeface="Times New Roman"/>
              </a:rPr>
              <a:t>Have you made some key points?</a:t>
            </a:r>
            <a:endParaRPr lang="en-GB" sz="1100" b="1" dirty="0">
              <a:effectLst/>
              <a:latin typeface="Calibri"/>
              <a:ea typeface="Times New Roman"/>
              <a:cs typeface="Times New Roman"/>
            </a:endParaRPr>
          </a:p>
        </p:txBody>
      </p:sp>
      <p:cxnSp>
        <p:nvCxnSpPr>
          <p:cNvPr id="10" name="AutoShape 26"/>
          <p:cNvCxnSpPr>
            <a:cxnSpLocks noChangeShapeType="1"/>
          </p:cNvCxnSpPr>
          <p:nvPr/>
        </p:nvCxnSpPr>
        <p:spPr bwMode="auto">
          <a:xfrm flipH="1">
            <a:off x="4726764" y="6165304"/>
            <a:ext cx="82769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1" name="AutoShape 27"/>
          <p:cNvSpPr>
            <a:spLocks noChangeArrowheads="1"/>
          </p:cNvSpPr>
          <p:nvPr/>
        </p:nvSpPr>
        <p:spPr bwMode="auto">
          <a:xfrm>
            <a:off x="3755213" y="5884381"/>
            <a:ext cx="971550" cy="662942"/>
          </a:xfrm>
          <a:prstGeom prst="roundRect">
            <a:avLst>
              <a:gd name="adj" fmla="val 16667"/>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gn="ctr">
              <a:lnSpc>
                <a:spcPct val="115000"/>
              </a:lnSpc>
              <a:spcAft>
                <a:spcPts val="1000"/>
              </a:spcAft>
            </a:pPr>
            <a:r>
              <a:rPr lang="en-GB" sz="1100" b="1" dirty="0">
                <a:effectLst/>
                <a:latin typeface="Calibri"/>
                <a:ea typeface="Times New Roman"/>
                <a:cs typeface="Times New Roman"/>
              </a:rPr>
              <a:t>Level </a:t>
            </a:r>
            <a:r>
              <a:rPr lang="en-GB" sz="1100" b="1" dirty="0" smtClean="0">
                <a:effectLst/>
                <a:latin typeface="Calibri"/>
                <a:ea typeface="Times New Roman"/>
                <a:cs typeface="Times New Roman"/>
              </a:rPr>
              <a:t>0</a:t>
            </a:r>
          </a:p>
          <a:p>
            <a:pPr algn="ctr">
              <a:lnSpc>
                <a:spcPct val="115000"/>
              </a:lnSpc>
              <a:spcAft>
                <a:spcPts val="1000"/>
              </a:spcAft>
            </a:pPr>
            <a:r>
              <a:rPr lang="en-GB" sz="1100" b="1" dirty="0" smtClean="0">
                <a:latin typeface="Calibri"/>
                <a:ea typeface="Times New Roman"/>
                <a:cs typeface="Times New Roman"/>
              </a:rPr>
              <a:t>0 marks</a:t>
            </a:r>
            <a:endParaRPr lang="en-GB" sz="1100" b="1" dirty="0">
              <a:effectLst/>
              <a:latin typeface="Calibri"/>
              <a:ea typeface="Times New Roman"/>
              <a:cs typeface="Times New Roman"/>
            </a:endParaRPr>
          </a:p>
        </p:txBody>
      </p:sp>
      <p:sp>
        <p:nvSpPr>
          <p:cNvPr id="12" name="Text Box 28"/>
          <p:cNvSpPr txBox="1">
            <a:spLocks noChangeArrowheads="1"/>
          </p:cNvSpPr>
          <p:nvPr/>
        </p:nvSpPr>
        <p:spPr bwMode="auto">
          <a:xfrm>
            <a:off x="4951991" y="5777467"/>
            <a:ext cx="390525" cy="257175"/>
          </a:xfrm>
          <a:prstGeom prst="rect">
            <a:avLst/>
          </a:prstGeom>
          <a:solidFill>
            <a:srgbClr val="FFFFFF"/>
          </a:solidFill>
          <a:ln w="9525">
            <a:solidFill>
              <a:schemeClr val="bg1">
                <a:lumMod val="100000"/>
                <a:lumOff val="0"/>
              </a:schemeClr>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100" dirty="0">
                <a:effectLst/>
                <a:latin typeface="Calibri"/>
                <a:ea typeface="Times New Roman"/>
                <a:cs typeface="Times New Roman"/>
              </a:rPr>
              <a:t>No</a:t>
            </a:r>
          </a:p>
        </p:txBody>
      </p:sp>
      <p:cxnSp>
        <p:nvCxnSpPr>
          <p:cNvPr id="13" name="AutoShape 29"/>
          <p:cNvCxnSpPr>
            <a:cxnSpLocks noChangeShapeType="1"/>
          </p:cNvCxnSpPr>
          <p:nvPr/>
        </p:nvCxnSpPr>
        <p:spPr bwMode="auto">
          <a:xfrm flipH="1" flipV="1">
            <a:off x="7144247" y="5281614"/>
            <a:ext cx="1" cy="226526"/>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4" name="Text Box 30"/>
          <p:cNvSpPr txBox="1">
            <a:spLocks noChangeArrowheads="1"/>
          </p:cNvSpPr>
          <p:nvPr/>
        </p:nvSpPr>
        <p:spPr bwMode="auto">
          <a:xfrm>
            <a:off x="7791501" y="5322429"/>
            <a:ext cx="390525" cy="257175"/>
          </a:xfrm>
          <a:prstGeom prst="rect">
            <a:avLst/>
          </a:prstGeom>
          <a:solidFill>
            <a:srgbClr val="FFFFFF"/>
          </a:solidFill>
          <a:ln w="9525">
            <a:solidFill>
              <a:schemeClr val="bg1">
                <a:lumMod val="100000"/>
                <a:lumOff val="0"/>
              </a:schemeClr>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100" dirty="0">
                <a:effectLst/>
                <a:latin typeface="Calibri"/>
                <a:ea typeface="Times New Roman"/>
                <a:cs typeface="Times New Roman"/>
              </a:rPr>
              <a:t>Yes</a:t>
            </a:r>
          </a:p>
          <a:p>
            <a:pPr>
              <a:lnSpc>
                <a:spcPct val="115000"/>
              </a:lnSpc>
              <a:spcAft>
                <a:spcPts val="1000"/>
              </a:spcAft>
            </a:pPr>
            <a:r>
              <a:rPr lang="en-GB" sz="1100" dirty="0">
                <a:effectLst/>
                <a:latin typeface="Calibri"/>
                <a:ea typeface="Times New Roman"/>
                <a:cs typeface="Times New Roman"/>
              </a:rPr>
              <a:t> </a:t>
            </a:r>
          </a:p>
        </p:txBody>
      </p:sp>
      <p:sp>
        <p:nvSpPr>
          <p:cNvPr id="15" name="Oval 14"/>
          <p:cNvSpPr>
            <a:spLocks noChangeArrowheads="1"/>
          </p:cNvSpPr>
          <p:nvPr/>
        </p:nvSpPr>
        <p:spPr bwMode="auto">
          <a:xfrm>
            <a:off x="5537779" y="3731754"/>
            <a:ext cx="3334400" cy="159067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marL="342900" lvl="0" indent="-342900">
              <a:lnSpc>
                <a:spcPct val="115000"/>
              </a:lnSpc>
              <a:spcAft>
                <a:spcPts val="0"/>
              </a:spcAft>
              <a:buFont typeface="+mj-lt"/>
              <a:buAutoNum type="arabicPeriod"/>
            </a:pPr>
            <a:r>
              <a:rPr lang="en-GB" sz="1100" b="1" dirty="0">
                <a:effectLst/>
                <a:latin typeface="Calibri"/>
                <a:ea typeface="Times New Roman"/>
                <a:cs typeface="Times New Roman"/>
              </a:rPr>
              <a:t>Have you used lots of the key words</a:t>
            </a:r>
            <a:r>
              <a:rPr lang="en-GB" sz="1100" b="1" dirty="0" smtClean="0">
                <a:effectLst/>
                <a:latin typeface="Calibri"/>
                <a:ea typeface="Times New Roman"/>
                <a:cs typeface="Times New Roman"/>
              </a:rPr>
              <a:t>?</a:t>
            </a:r>
          </a:p>
          <a:p>
            <a:pPr marL="342900" lvl="0" indent="-342900">
              <a:lnSpc>
                <a:spcPct val="115000"/>
              </a:lnSpc>
              <a:spcAft>
                <a:spcPts val="0"/>
              </a:spcAft>
              <a:buFont typeface="+mj-lt"/>
              <a:buAutoNum type="arabicPeriod"/>
            </a:pPr>
            <a:r>
              <a:rPr lang="en-GB" sz="1100" b="1" dirty="0" smtClean="0">
                <a:latin typeface="Calibri"/>
                <a:ea typeface="Times New Roman"/>
                <a:cs typeface="Times New Roman"/>
              </a:rPr>
              <a:t>Have you fully described any of the key points?</a:t>
            </a:r>
          </a:p>
          <a:p>
            <a:pPr marL="342900" lvl="0" indent="-342900">
              <a:lnSpc>
                <a:spcPct val="115000"/>
              </a:lnSpc>
              <a:spcAft>
                <a:spcPts val="0"/>
              </a:spcAft>
              <a:buFont typeface="+mj-lt"/>
              <a:buAutoNum type="arabicPeriod"/>
            </a:pPr>
            <a:r>
              <a:rPr lang="en-GB" sz="1100" b="1" dirty="0" smtClean="0">
                <a:effectLst/>
                <a:latin typeface="Calibri"/>
                <a:ea typeface="Times New Roman"/>
                <a:cs typeface="Times New Roman"/>
              </a:rPr>
              <a:t>Is </a:t>
            </a:r>
            <a:r>
              <a:rPr lang="en-GB" sz="1100" b="1" dirty="0">
                <a:effectLst/>
                <a:latin typeface="Calibri"/>
                <a:ea typeface="Times New Roman"/>
                <a:cs typeface="Times New Roman"/>
              </a:rPr>
              <a:t>there a logical order?</a:t>
            </a:r>
          </a:p>
        </p:txBody>
      </p:sp>
      <p:cxnSp>
        <p:nvCxnSpPr>
          <p:cNvPr id="16" name="AutoShape 12"/>
          <p:cNvCxnSpPr>
            <a:cxnSpLocks noChangeShapeType="1"/>
          </p:cNvCxnSpPr>
          <p:nvPr/>
        </p:nvCxnSpPr>
        <p:spPr bwMode="auto">
          <a:xfrm flipH="1">
            <a:off x="4641040" y="4906713"/>
            <a:ext cx="896739"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7" name="AutoShape 13"/>
          <p:cNvSpPr>
            <a:spLocks noChangeArrowheads="1"/>
          </p:cNvSpPr>
          <p:nvPr/>
        </p:nvSpPr>
        <p:spPr bwMode="auto">
          <a:xfrm>
            <a:off x="3755213" y="4482850"/>
            <a:ext cx="914400" cy="713944"/>
          </a:xfrm>
          <a:prstGeom prst="roundRect">
            <a:avLst>
              <a:gd name="adj" fmla="val 16667"/>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gn="ctr">
              <a:lnSpc>
                <a:spcPct val="115000"/>
              </a:lnSpc>
              <a:spcAft>
                <a:spcPts val="1000"/>
              </a:spcAft>
            </a:pPr>
            <a:r>
              <a:rPr lang="en-GB" sz="1100" b="1" dirty="0">
                <a:effectLst/>
                <a:latin typeface="Calibri"/>
                <a:ea typeface="Times New Roman"/>
                <a:cs typeface="Times New Roman"/>
              </a:rPr>
              <a:t>Level </a:t>
            </a:r>
            <a:r>
              <a:rPr lang="en-GB" sz="1100" b="1" dirty="0" smtClean="0">
                <a:effectLst/>
                <a:latin typeface="Calibri"/>
                <a:ea typeface="Times New Roman"/>
                <a:cs typeface="Times New Roman"/>
              </a:rPr>
              <a:t>1</a:t>
            </a:r>
          </a:p>
          <a:p>
            <a:pPr algn="ctr">
              <a:lnSpc>
                <a:spcPct val="115000"/>
              </a:lnSpc>
              <a:spcAft>
                <a:spcPts val="1000"/>
              </a:spcAft>
            </a:pPr>
            <a:r>
              <a:rPr lang="en-GB" sz="1100" b="1" dirty="0" smtClean="0">
                <a:latin typeface="Calibri"/>
                <a:ea typeface="Times New Roman"/>
                <a:cs typeface="Times New Roman"/>
              </a:rPr>
              <a:t>1-2 marks</a:t>
            </a:r>
            <a:endParaRPr lang="en-GB" sz="1100" b="1" dirty="0">
              <a:effectLst/>
              <a:latin typeface="Calibri"/>
              <a:ea typeface="Times New Roman"/>
              <a:cs typeface="Times New Roman"/>
            </a:endParaRPr>
          </a:p>
        </p:txBody>
      </p:sp>
      <p:sp>
        <p:nvSpPr>
          <p:cNvPr id="18" name="Text Box 14"/>
          <p:cNvSpPr txBox="1">
            <a:spLocks noChangeArrowheads="1"/>
          </p:cNvSpPr>
          <p:nvPr/>
        </p:nvSpPr>
        <p:spPr bwMode="auto">
          <a:xfrm>
            <a:off x="4909508" y="4520950"/>
            <a:ext cx="390525" cy="257175"/>
          </a:xfrm>
          <a:prstGeom prst="rect">
            <a:avLst/>
          </a:prstGeom>
          <a:solidFill>
            <a:srgbClr val="FFFFFF"/>
          </a:solidFill>
          <a:ln w="9525">
            <a:solidFill>
              <a:schemeClr val="bg1">
                <a:lumMod val="100000"/>
                <a:lumOff val="0"/>
              </a:schemeClr>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100" dirty="0">
                <a:effectLst/>
                <a:latin typeface="Calibri"/>
                <a:ea typeface="Times New Roman"/>
                <a:cs typeface="Times New Roman"/>
              </a:rPr>
              <a:t>No</a:t>
            </a:r>
          </a:p>
        </p:txBody>
      </p:sp>
      <p:cxnSp>
        <p:nvCxnSpPr>
          <p:cNvPr id="19" name="AutoShape 15"/>
          <p:cNvCxnSpPr>
            <a:cxnSpLocks noChangeShapeType="1"/>
          </p:cNvCxnSpPr>
          <p:nvPr/>
        </p:nvCxnSpPr>
        <p:spPr bwMode="auto">
          <a:xfrm flipH="1" flipV="1">
            <a:off x="6931876" y="3076688"/>
            <a:ext cx="19571" cy="655066"/>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0" name="Text Box 16"/>
          <p:cNvSpPr txBox="1">
            <a:spLocks noChangeArrowheads="1"/>
          </p:cNvSpPr>
          <p:nvPr/>
        </p:nvSpPr>
        <p:spPr bwMode="auto">
          <a:xfrm>
            <a:off x="7303423" y="3193269"/>
            <a:ext cx="390525" cy="257175"/>
          </a:xfrm>
          <a:prstGeom prst="rect">
            <a:avLst/>
          </a:prstGeom>
          <a:solidFill>
            <a:srgbClr val="FFFFFF"/>
          </a:solidFill>
          <a:ln w="9525">
            <a:solidFill>
              <a:schemeClr val="bg1">
                <a:lumMod val="100000"/>
                <a:lumOff val="0"/>
              </a:schemeClr>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100" dirty="0">
                <a:effectLst/>
                <a:latin typeface="Calibri"/>
                <a:ea typeface="Times New Roman"/>
                <a:cs typeface="Times New Roman"/>
              </a:rPr>
              <a:t>Yes</a:t>
            </a:r>
          </a:p>
          <a:p>
            <a:pPr>
              <a:lnSpc>
                <a:spcPct val="115000"/>
              </a:lnSpc>
              <a:spcAft>
                <a:spcPts val="1000"/>
              </a:spcAft>
            </a:pPr>
            <a:r>
              <a:rPr lang="en-GB" sz="1100" dirty="0">
                <a:effectLst/>
                <a:latin typeface="Calibri"/>
                <a:ea typeface="Times New Roman"/>
                <a:cs typeface="Times New Roman"/>
              </a:rPr>
              <a:t> </a:t>
            </a:r>
          </a:p>
        </p:txBody>
      </p:sp>
      <p:sp>
        <p:nvSpPr>
          <p:cNvPr id="21" name="Oval 20"/>
          <p:cNvSpPr>
            <a:spLocks noChangeArrowheads="1"/>
          </p:cNvSpPr>
          <p:nvPr/>
        </p:nvSpPr>
        <p:spPr bwMode="auto">
          <a:xfrm>
            <a:off x="5421241" y="1219931"/>
            <a:ext cx="3450937" cy="1856756"/>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marL="342900" lvl="0" indent="-342900">
              <a:lnSpc>
                <a:spcPct val="115000"/>
              </a:lnSpc>
              <a:spcAft>
                <a:spcPts val="0"/>
              </a:spcAft>
              <a:buFont typeface="+mj-lt"/>
              <a:buAutoNum type="arabicPeriod"/>
            </a:pPr>
            <a:r>
              <a:rPr lang="en-GB" sz="1100" b="1" dirty="0">
                <a:effectLst/>
                <a:latin typeface="Calibri"/>
                <a:ea typeface="Times New Roman"/>
                <a:cs typeface="Times New Roman"/>
              </a:rPr>
              <a:t>Have you used all the key words </a:t>
            </a:r>
            <a:r>
              <a:rPr lang="en-GB" sz="1100" b="1" dirty="0" smtClean="0">
                <a:effectLst/>
                <a:latin typeface="Calibri"/>
                <a:ea typeface="Times New Roman"/>
                <a:cs typeface="Times New Roman"/>
              </a:rPr>
              <a:t>correctly?</a:t>
            </a:r>
            <a:endParaRPr lang="en-GB" sz="1100" b="1" dirty="0">
              <a:effectLst/>
              <a:latin typeface="Calibri"/>
              <a:ea typeface="Times New Roman"/>
              <a:cs typeface="Times New Roman"/>
            </a:endParaRPr>
          </a:p>
          <a:p>
            <a:pPr marL="342900" lvl="0" indent="-342900">
              <a:lnSpc>
                <a:spcPct val="115000"/>
              </a:lnSpc>
              <a:spcAft>
                <a:spcPts val="0"/>
              </a:spcAft>
              <a:buFont typeface="+mj-lt"/>
              <a:buAutoNum type="arabicPeriod"/>
            </a:pPr>
            <a:r>
              <a:rPr lang="en-GB" sz="1100" b="1" dirty="0">
                <a:effectLst/>
                <a:latin typeface="Calibri"/>
                <a:ea typeface="Times New Roman"/>
                <a:cs typeface="Times New Roman"/>
              </a:rPr>
              <a:t>Have you justified your conclusion using correct science?</a:t>
            </a:r>
          </a:p>
          <a:p>
            <a:pPr marL="342900" lvl="0" indent="-342900">
              <a:lnSpc>
                <a:spcPct val="115000"/>
              </a:lnSpc>
              <a:spcAft>
                <a:spcPts val="1000"/>
              </a:spcAft>
              <a:buFont typeface="+mj-lt"/>
              <a:buAutoNum type="arabicPeriod"/>
            </a:pPr>
            <a:r>
              <a:rPr lang="en-GB" sz="1100" b="1" dirty="0">
                <a:effectLst/>
                <a:latin typeface="Calibri"/>
                <a:ea typeface="Times New Roman"/>
                <a:cs typeface="Times New Roman"/>
              </a:rPr>
              <a:t>Is your spelling faultless and your report logical</a:t>
            </a:r>
            <a:r>
              <a:rPr lang="en-GB" sz="1100" dirty="0">
                <a:effectLst/>
                <a:latin typeface="Calibri"/>
                <a:ea typeface="Times New Roman"/>
                <a:cs typeface="Times New Roman"/>
              </a:rPr>
              <a:t>?</a:t>
            </a:r>
          </a:p>
        </p:txBody>
      </p:sp>
      <p:cxnSp>
        <p:nvCxnSpPr>
          <p:cNvPr id="22" name="AutoShape 19"/>
          <p:cNvCxnSpPr>
            <a:cxnSpLocks noChangeShapeType="1"/>
          </p:cNvCxnSpPr>
          <p:nvPr/>
        </p:nvCxnSpPr>
        <p:spPr bwMode="auto">
          <a:xfrm flipH="1">
            <a:off x="5068816" y="2713397"/>
            <a:ext cx="70485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3" name="AutoShape 20"/>
          <p:cNvSpPr>
            <a:spLocks noChangeArrowheads="1"/>
          </p:cNvSpPr>
          <p:nvPr/>
        </p:nvSpPr>
        <p:spPr bwMode="auto">
          <a:xfrm>
            <a:off x="3725791" y="2323236"/>
            <a:ext cx="1343025" cy="756468"/>
          </a:xfrm>
          <a:prstGeom prst="roundRect">
            <a:avLst>
              <a:gd name="adj" fmla="val 16667"/>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lgn="ctr">
              <a:lnSpc>
                <a:spcPct val="115000"/>
              </a:lnSpc>
              <a:spcAft>
                <a:spcPts val="1000"/>
              </a:spcAft>
            </a:pPr>
            <a:r>
              <a:rPr lang="en-GB" sz="1100" b="1" dirty="0">
                <a:effectLst/>
                <a:latin typeface="Calibri"/>
                <a:ea typeface="Times New Roman"/>
                <a:cs typeface="Times New Roman"/>
              </a:rPr>
              <a:t>Level </a:t>
            </a:r>
            <a:r>
              <a:rPr lang="en-GB" sz="1100" b="1" dirty="0" smtClean="0">
                <a:effectLst/>
                <a:latin typeface="Calibri"/>
                <a:ea typeface="Times New Roman"/>
                <a:cs typeface="Times New Roman"/>
              </a:rPr>
              <a:t>2</a:t>
            </a:r>
          </a:p>
          <a:p>
            <a:pPr algn="ctr">
              <a:lnSpc>
                <a:spcPct val="115000"/>
              </a:lnSpc>
              <a:spcAft>
                <a:spcPts val="1000"/>
              </a:spcAft>
            </a:pPr>
            <a:r>
              <a:rPr lang="en-GB" sz="1100" b="1" dirty="0" smtClean="0">
                <a:latin typeface="Calibri"/>
                <a:ea typeface="Times New Roman"/>
                <a:cs typeface="Times New Roman"/>
              </a:rPr>
              <a:t>3-4 marks</a:t>
            </a:r>
            <a:endParaRPr lang="en-GB" sz="1100" b="1" dirty="0">
              <a:effectLst/>
              <a:latin typeface="Calibri"/>
              <a:ea typeface="Times New Roman"/>
              <a:cs typeface="Times New Roman"/>
            </a:endParaRPr>
          </a:p>
        </p:txBody>
      </p:sp>
      <p:sp>
        <p:nvSpPr>
          <p:cNvPr id="24" name="Text Box 21"/>
          <p:cNvSpPr txBox="1">
            <a:spLocks noChangeArrowheads="1"/>
          </p:cNvSpPr>
          <p:nvPr/>
        </p:nvSpPr>
        <p:spPr bwMode="auto">
          <a:xfrm>
            <a:off x="5147254" y="2444295"/>
            <a:ext cx="390525" cy="257175"/>
          </a:xfrm>
          <a:prstGeom prst="rect">
            <a:avLst/>
          </a:prstGeom>
          <a:solidFill>
            <a:srgbClr val="FFFFFF"/>
          </a:solidFill>
          <a:ln w="9525">
            <a:solidFill>
              <a:schemeClr val="bg1">
                <a:lumMod val="100000"/>
                <a:lumOff val="0"/>
              </a:schemeClr>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100" dirty="0">
                <a:effectLst/>
                <a:latin typeface="Calibri"/>
                <a:ea typeface="Times New Roman"/>
                <a:cs typeface="Times New Roman"/>
              </a:rPr>
              <a:t>No</a:t>
            </a:r>
          </a:p>
        </p:txBody>
      </p:sp>
      <p:cxnSp>
        <p:nvCxnSpPr>
          <p:cNvPr id="25" name="AutoShape 22"/>
          <p:cNvCxnSpPr>
            <a:cxnSpLocks noChangeShapeType="1"/>
          </p:cNvCxnSpPr>
          <p:nvPr/>
        </p:nvCxnSpPr>
        <p:spPr bwMode="auto">
          <a:xfrm flipH="1" flipV="1">
            <a:off x="5092120" y="1433673"/>
            <a:ext cx="329121" cy="555167"/>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6" name="Text Box 23"/>
          <p:cNvSpPr txBox="1">
            <a:spLocks noChangeArrowheads="1"/>
          </p:cNvSpPr>
          <p:nvPr/>
        </p:nvSpPr>
        <p:spPr bwMode="auto">
          <a:xfrm>
            <a:off x="5163929" y="1305085"/>
            <a:ext cx="390525" cy="257175"/>
          </a:xfrm>
          <a:prstGeom prst="rect">
            <a:avLst/>
          </a:prstGeom>
          <a:solidFill>
            <a:srgbClr val="FFFFFF"/>
          </a:solidFill>
          <a:ln w="9525">
            <a:solidFill>
              <a:schemeClr val="bg1">
                <a:lumMod val="100000"/>
                <a:lumOff val="0"/>
              </a:schemeClr>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en-GB" sz="1100" dirty="0">
                <a:effectLst/>
                <a:latin typeface="Calibri"/>
                <a:ea typeface="Times New Roman"/>
                <a:cs typeface="Times New Roman"/>
              </a:rPr>
              <a:t>Yes</a:t>
            </a:r>
          </a:p>
          <a:p>
            <a:pPr>
              <a:lnSpc>
                <a:spcPct val="115000"/>
              </a:lnSpc>
              <a:spcAft>
                <a:spcPts val="1000"/>
              </a:spcAft>
            </a:pPr>
            <a:r>
              <a:rPr lang="en-GB" sz="1100" dirty="0">
                <a:effectLst/>
                <a:latin typeface="Calibri"/>
                <a:ea typeface="Times New Roman"/>
                <a:cs typeface="Times New Roman"/>
              </a:rPr>
              <a:t> </a:t>
            </a:r>
          </a:p>
        </p:txBody>
      </p:sp>
      <p:sp>
        <p:nvSpPr>
          <p:cNvPr id="27" name="Rectangle 2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52" name="Cloud Callout 51"/>
          <p:cNvSpPr/>
          <p:nvPr/>
        </p:nvSpPr>
        <p:spPr>
          <a:xfrm>
            <a:off x="179512" y="3079704"/>
            <a:ext cx="3312367" cy="1657282"/>
          </a:xfrm>
          <a:prstGeom prst="cloudCallout">
            <a:avLst>
              <a:gd name="adj1" fmla="val 54878"/>
              <a:gd name="adj2" fmla="val 5486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smtClean="0">
              <a:solidFill>
                <a:schemeClr val="tx1"/>
              </a:solidFill>
            </a:endParaRPr>
          </a:p>
          <a:p>
            <a:pPr algn="ctr"/>
            <a:r>
              <a:rPr lang="en-GB" sz="1400" b="1" dirty="0" smtClean="0">
                <a:solidFill>
                  <a:schemeClr val="tx1"/>
                </a:solidFill>
              </a:rPr>
              <a:t>More KEY WORDS?</a:t>
            </a:r>
          </a:p>
          <a:p>
            <a:pPr algn="ctr"/>
            <a:endParaRPr lang="en-GB" sz="1400" b="1" dirty="0">
              <a:solidFill>
                <a:schemeClr val="tx1"/>
              </a:solidFill>
            </a:endParaRPr>
          </a:p>
          <a:p>
            <a:pPr algn="ctr"/>
            <a:r>
              <a:rPr lang="en-GB" sz="1400" b="1" dirty="0" smtClean="0">
                <a:solidFill>
                  <a:schemeClr val="tx1"/>
                </a:solidFill>
              </a:rPr>
              <a:t>Check the ORDER?</a:t>
            </a:r>
            <a:endParaRPr lang="en-GB" sz="1400" b="1" dirty="0">
              <a:solidFill>
                <a:schemeClr val="tx1"/>
              </a:solidFill>
            </a:endParaRPr>
          </a:p>
        </p:txBody>
      </p:sp>
      <p:sp>
        <p:nvSpPr>
          <p:cNvPr id="53" name="Cloud Callout 52"/>
          <p:cNvSpPr/>
          <p:nvPr/>
        </p:nvSpPr>
        <p:spPr>
          <a:xfrm>
            <a:off x="155211" y="881990"/>
            <a:ext cx="3312367" cy="1657282"/>
          </a:xfrm>
          <a:prstGeom prst="cloudCallout">
            <a:avLst>
              <a:gd name="adj1" fmla="val 54878"/>
              <a:gd name="adj2" fmla="val 5486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smtClean="0">
              <a:solidFill>
                <a:schemeClr val="tx1"/>
              </a:solidFill>
            </a:endParaRPr>
          </a:p>
          <a:p>
            <a:pPr algn="ctr"/>
            <a:r>
              <a:rPr lang="en-GB" sz="1400" b="1" dirty="0" smtClean="0">
                <a:solidFill>
                  <a:schemeClr val="tx1"/>
                </a:solidFill>
              </a:rPr>
              <a:t>Think more SCIENCE!</a:t>
            </a:r>
          </a:p>
          <a:p>
            <a:pPr algn="ctr"/>
            <a:endParaRPr lang="en-GB" sz="1400" b="1" dirty="0">
              <a:solidFill>
                <a:schemeClr val="tx1"/>
              </a:solidFill>
            </a:endParaRPr>
          </a:p>
          <a:p>
            <a:pPr algn="ctr"/>
            <a:r>
              <a:rPr lang="en-GB" sz="1400" b="1" dirty="0" smtClean="0">
                <a:solidFill>
                  <a:schemeClr val="tx1"/>
                </a:solidFill>
              </a:rPr>
              <a:t>More DETAIL!</a:t>
            </a:r>
          </a:p>
          <a:p>
            <a:pPr algn="ctr"/>
            <a:endParaRPr lang="en-GB" sz="1400" b="1" dirty="0">
              <a:solidFill>
                <a:schemeClr val="tx1"/>
              </a:solidFill>
            </a:endParaRPr>
          </a:p>
          <a:p>
            <a:pPr algn="ctr"/>
            <a:r>
              <a:rPr lang="en-GB" sz="1400" b="1" dirty="0" smtClean="0">
                <a:solidFill>
                  <a:schemeClr val="tx1"/>
                </a:solidFill>
              </a:rPr>
              <a:t>Check your SPELLING!</a:t>
            </a:r>
          </a:p>
          <a:p>
            <a:pPr algn="ctr"/>
            <a:endParaRPr lang="en-GB" sz="1400" dirty="0" smtClean="0">
              <a:solidFill>
                <a:schemeClr val="tx1"/>
              </a:solidFill>
            </a:endParaRPr>
          </a:p>
        </p:txBody>
      </p:sp>
    </p:spTree>
    <p:extLst>
      <p:ext uri="{BB962C8B-B14F-4D97-AF65-F5344CB8AC3E}">
        <p14:creationId xmlns:p14="http://schemas.microsoft.com/office/powerpoint/2010/main" val="3920084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4786" y="31034"/>
            <a:ext cx="8939214" cy="1752600"/>
          </a:xfrm>
        </p:spPr>
        <p:txBody>
          <a:bodyPr>
            <a:normAutofit/>
          </a:bodyPr>
          <a:lstStyle/>
          <a:p>
            <a:pPr algn="l"/>
            <a:endParaRPr lang="en-GB" sz="1400" b="1" dirty="0"/>
          </a:p>
        </p:txBody>
      </p:sp>
      <p:graphicFrame>
        <p:nvGraphicFramePr>
          <p:cNvPr id="4" name="Table 3"/>
          <p:cNvGraphicFramePr>
            <a:graphicFrameLocks noGrp="1"/>
          </p:cNvGraphicFramePr>
          <p:nvPr>
            <p:extLst>
              <p:ext uri="{D42A27DB-BD31-4B8C-83A1-F6EECF244321}">
                <p14:modId xmlns:p14="http://schemas.microsoft.com/office/powerpoint/2010/main" val="2655854383"/>
              </p:ext>
            </p:extLst>
          </p:nvPr>
        </p:nvGraphicFramePr>
        <p:xfrm>
          <a:off x="35496" y="932988"/>
          <a:ext cx="288032" cy="5736372"/>
        </p:xfrm>
        <a:graphic>
          <a:graphicData uri="http://schemas.openxmlformats.org/drawingml/2006/table">
            <a:tbl>
              <a:tblPr firstRow="1" bandRow="1">
                <a:tableStyleId>{5940675A-B579-460E-94D1-54222C63F5DA}</a:tableStyleId>
              </a:tblPr>
              <a:tblGrid>
                <a:gridCol w="288032"/>
              </a:tblGrid>
              <a:tr h="1854450">
                <a:tc>
                  <a:txBody>
                    <a:bodyPr/>
                    <a:lstStyle/>
                    <a:p>
                      <a:r>
                        <a:rPr lang="en-GB" sz="1200" dirty="0" smtClean="0"/>
                        <a:t>Level 3 - 5to 6 marks</a:t>
                      </a:r>
                      <a:endParaRPr lang="en-GB" sz="1200" dirty="0"/>
                    </a:p>
                  </a:txBody>
                  <a:tcPr vert="vert270" anchor="ctr" anchorCtr="1"/>
                </a:tc>
              </a:tr>
              <a:tr h="19409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Level 2 – 3 to 4 marks</a:t>
                      </a:r>
                    </a:p>
                  </a:txBody>
                  <a:tcPr vert="vert270" anchor="ctr" anchorCtr="1"/>
                </a:tc>
              </a:tr>
              <a:tr h="1940961">
                <a:tc>
                  <a:txBody>
                    <a:bodyPr/>
                    <a:lstStyle/>
                    <a:p>
                      <a:r>
                        <a:rPr lang="en-GB" sz="1200" dirty="0" smtClean="0"/>
                        <a:t>Level 1 – 1 to 2 marks</a:t>
                      </a:r>
                      <a:endParaRPr lang="en-GB" sz="1200" dirty="0"/>
                    </a:p>
                  </a:txBody>
                  <a:tcPr vert="vert270" anchor="ctr" anchorCtr="1"/>
                </a:tc>
              </a:tr>
            </a:tbl>
          </a:graphicData>
        </a:graphic>
      </p:graphicFrame>
      <p:sp>
        <p:nvSpPr>
          <p:cNvPr id="5" name="Rounded Rectangle 4"/>
          <p:cNvSpPr/>
          <p:nvPr/>
        </p:nvSpPr>
        <p:spPr>
          <a:xfrm>
            <a:off x="1907704" y="404664"/>
            <a:ext cx="5832648" cy="136815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1400" dirty="0" smtClean="0">
                <a:solidFill>
                  <a:schemeClr val="tx1"/>
                </a:solidFill>
              </a:rPr>
              <a:t>Explain the term neutralisation, include a word equation for the reaction between sodium hydroxide and sulphuric acid. </a:t>
            </a:r>
          </a:p>
          <a:p>
            <a:pPr algn="r"/>
            <a:r>
              <a:rPr lang="en-GB" sz="1400" dirty="0" smtClean="0">
                <a:solidFill>
                  <a:schemeClr val="tx1"/>
                </a:solidFill>
              </a:rPr>
              <a:t>6 marks</a:t>
            </a:r>
            <a:endParaRPr lang="en-GB" sz="1400" dirty="0">
              <a:solidFill>
                <a:schemeClr val="tx1"/>
              </a:solidFill>
            </a:endParaRPr>
          </a:p>
        </p:txBody>
      </p:sp>
      <p:sp>
        <p:nvSpPr>
          <p:cNvPr id="6" name="TextBox 3"/>
          <p:cNvSpPr txBox="1"/>
          <p:nvPr/>
        </p:nvSpPr>
        <p:spPr>
          <a:xfrm>
            <a:off x="7845179" y="381234"/>
            <a:ext cx="950325" cy="1815882"/>
          </a:xfrm>
          <a:prstGeom prst="rect">
            <a:avLst/>
          </a:prstGeom>
          <a:noFill/>
          <a:ln>
            <a:solidFill>
              <a:schemeClr val="tx1"/>
            </a:solidFill>
          </a:ln>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400" b="1" dirty="0" smtClean="0"/>
              <a:t>Key words</a:t>
            </a:r>
          </a:p>
          <a:p>
            <a:r>
              <a:rPr lang="en-GB" sz="1400" dirty="0" smtClean="0"/>
              <a:t>Hydroxide</a:t>
            </a:r>
          </a:p>
          <a:p>
            <a:r>
              <a:rPr lang="en-GB" sz="1400" dirty="0" smtClean="0"/>
              <a:t>Hydrogen</a:t>
            </a:r>
          </a:p>
          <a:p>
            <a:r>
              <a:rPr lang="en-GB" sz="1400" dirty="0" smtClean="0"/>
              <a:t>Ions</a:t>
            </a:r>
          </a:p>
          <a:p>
            <a:r>
              <a:rPr lang="en-GB" sz="1400" dirty="0" smtClean="0"/>
              <a:t>Neutralise</a:t>
            </a:r>
          </a:p>
          <a:p>
            <a:r>
              <a:rPr lang="en-GB" sz="1400" dirty="0" smtClean="0"/>
              <a:t>Acid</a:t>
            </a:r>
          </a:p>
          <a:p>
            <a:r>
              <a:rPr lang="en-GB" sz="1400" dirty="0" smtClean="0"/>
              <a:t>Alkali</a:t>
            </a:r>
          </a:p>
          <a:p>
            <a:r>
              <a:rPr lang="en-GB" sz="1400" dirty="0" smtClean="0"/>
              <a:t>Aqueous </a:t>
            </a:r>
          </a:p>
        </p:txBody>
      </p:sp>
      <p:sp>
        <p:nvSpPr>
          <p:cNvPr id="7" name="TextBox 5"/>
          <p:cNvSpPr txBox="1"/>
          <p:nvPr/>
        </p:nvSpPr>
        <p:spPr>
          <a:xfrm>
            <a:off x="1890421" y="1887298"/>
            <a:ext cx="5954758" cy="1477328"/>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b="1" dirty="0" smtClean="0"/>
              <a:t>Hints</a:t>
            </a:r>
          </a:p>
          <a:p>
            <a:endParaRPr lang="en-GB" dirty="0" smtClean="0"/>
          </a:p>
          <a:p>
            <a:endParaRPr lang="en-GB" dirty="0"/>
          </a:p>
          <a:p>
            <a:endParaRPr lang="en-GB" dirty="0" smtClean="0"/>
          </a:p>
          <a:p>
            <a:endParaRPr lang="en-GB" dirty="0"/>
          </a:p>
        </p:txBody>
      </p:sp>
      <p:sp>
        <p:nvSpPr>
          <p:cNvPr id="8" name="Rounded Rectangle 7"/>
          <p:cNvSpPr/>
          <p:nvPr/>
        </p:nvSpPr>
        <p:spPr>
          <a:xfrm>
            <a:off x="1929610" y="2210463"/>
            <a:ext cx="1288213" cy="1080120"/>
          </a:xfrm>
          <a:prstGeom prst="round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smtClean="0">
                <a:solidFill>
                  <a:schemeClr val="tx1"/>
                </a:solidFill>
              </a:rPr>
              <a:t>Write a word equation.</a:t>
            </a:r>
            <a:endParaRPr lang="en-GB" sz="1200" dirty="0">
              <a:solidFill>
                <a:schemeClr val="tx1"/>
              </a:solidFill>
            </a:endParaRPr>
          </a:p>
        </p:txBody>
      </p:sp>
      <p:sp>
        <p:nvSpPr>
          <p:cNvPr id="9" name="Rounded Rectangle 8"/>
          <p:cNvSpPr/>
          <p:nvPr/>
        </p:nvSpPr>
        <p:spPr>
          <a:xfrm>
            <a:off x="3369342" y="2218555"/>
            <a:ext cx="1420568" cy="1072027"/>
          </a:xfrm>
          <a:prstGeom prst="round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smtClean="0">
                <a:solidFill>
                  <a:schemeClr val="tx1"/>
                </a:solidFill>
              </a:rPr>
              <a:t>Explain which ions are present in an acidic solution</a:t>
            </a:r>
            <a:endParaRPr lang="en-GB" sz="1200" dirty="0">
              <a:solidFill>
                <a:schemeClr val="tx1"/>
              </a:solidFill>
            </a:endParaRPr>
          </a:p>
        </p:txBody>
      </p:sp>
      <p:sp>
        <p:nvSpPr>
          <p:cNvPr id="10" name="Rounded Rectangle 9"/>
          <p:cNvSpPr/>
          <p:nvPr/>
        </p:nvSpPr>
        <p:spPr>
          <a:xfrm>
            <a:off x="6444208" y="2210463"/>
            <a:ext cx="1296144" cy="1080120"/>
          </a:xfrm>
          <a:prstGeom prst="round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smtClean="0">
                <a:solidFill>
                  <a:schemeClr val="tx1"/>
                </a:solidFill>
              </a:rPr>
              <a:t>Explain the products produced</a:t>
            </a:r>
          </a:p>
        </p:txBody>
      </p:sp>
      <p:sp>
        <p:nvSpPr>
          <p:cNvPr id="11" name="Rounded Rectangle 10"/>
          <p:cNvSpPr/>
          <p:nvPr/>
        </p:nvSpPr>
        <p:spPr>
          <a:xfrm>
            <a:off x="4932040" y="2218555"/>
            <a:ext cx="1407284" cy="107202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a:solidFill>
                  <a:schemeClr val="tx1"/>
                </a:solidFill>
              </a:rPr>
              <a:t>Explain which ions are present in an </a:t>
            </a:r>
            <a:r>
              <a:rPr lang="en-GB" sz="1200" dirty="0" smtClean="0">
                <a:solidFill>
                  <a:schemeClr val="tx1"/>
                </a:solidFill>
              </a:rPr>
              <a:t>alkaline solution</a:t>
            </a:r>
            <a:endParaRPr lang="en-GB" sz="1200" dirty="0">
              <a:solidFill>
                <a:schemeClr val="tx1"/>
              </a:solidFill>
            </a:endParaRPr>
          </a:p>
        </p:txBody>
      </p:sp>
      <p:sp>
        <p:nvSpPr>
          <p:cNvPr id="21" name="TextBox 20"/>
          <p:cNvSpPr txBox="1"/>
          <p:nvPr/>
        </p:nvSpPr>
        <p:spPr>
          <a:xfrm>
            <a:off x="1861347" y="3310055"/>
            <a:ext cx="7109639" cy="3416320"/>
          </a:xfrm>
          <a:prstGeom prst="rect">
            <a:avLst/>
          </a:prstGeom>
          <a:noFill/>
        </p:spPr>
        <p:txBody>
          <a:bodyPr wrap="none" rtlCol="0">
            <a:spAutoFit/>
          </a:bodyPr>
          <a:lstStyle/>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endParaRPr lang="en-GB" sz="2400" dirty="0"/>
          </a:p>
        </p:txBody>
      </p:sp>
      <p:sp>
        <p:nvSpPr>
          <p:cNvPr id="12" name="TextBox 11"/>
          <p:cNvSpPr txBox="1"/>
          <p:nvPr/>
        </p:nvSpPr>
        <p:spPr>
          <a:xfrm>
            <a:off x="0" y="467380"/>
            <a:ext cx="1861347" cy="369332"/>
          </a:xfrm>
          <a:prstGeom prst="rect">
            <a:avLst/>
          </a:prstGeom>
          <a:noFill/>
          <a:ln>
            <a:solidFill>
              <a:schemeClr val="tx1"/>
            </a:solidFill>
          </a:ln>
        </p:spPr>
        <p:txBody>
          <a:bodyPr wrap="square" rtlCol="0">
            <a:spAutoFit/>
          </a:bodyPr>
          <a:lstStyle/>
          <a:p>
            <a:pPr algn="ctr"/>
            <a:r>
              <a:rPr lang="en-GB" dirty="0" smtClean="0"/>
              <a:t>QWC - Bubbles</a:t>
            </a:r>
            <a:endParaRPr lang="en-GB" dirty="0"/>
          </a:p>
        </p:txBody>
      </p:sp>
      <p:sp>
        <p:nvSpPr>
          <p:cNvPr id="15" name="Rounded Rectangle 14"/>
          <p:cNvSpPr/>
          <p:nvPr/>
        </p:nvSpPr>
        <p:spPr>
          <a:xfrm>
            <a:off x="369410" y="908720"/>
            <a:ext cx="1485515" cy="187724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smtClean="0">
                <a:solidFill>
                  <a:schemeClr val="tx1"/>
                </a:solidFill>
              </a:rPr>
              <a:t>Complex answer</a:t>
            </a:r>
            <a:endParaRPr lang="en-GB" sz="1200" dirty="0">
              <a:solidFill>
                <a:schemeClr val="tx1"/>
              </a:solidFill>
            </a:endParaRPr>
          </a:p>
          <a:p>
            <a:pPr algn="ctr"/>
            <a:endParaRPr lang="en-GB" sz="1200" dirty="0">
              <a:solidFill>
                <a:schemeClr val="tx1"/>
              </a:solidFill>
            </a:endParaRPr>
          </a:p>
          <a:p>
            <a:pPr algn="ctr"/>
            <a:r>
              <a:rPr lang="en-GB" sz="1200" dirty="0">
                <a:solidFill>
                  <a:schemeClr val="tx1"/>
                </a:solidFill>
              </a:rPr>
              <a:t>Extensive key words</a:t>
            </a:r>
          </a:p>
          <a:p>
            <a:pPr algn="ctr"/>
            <a:endParaRPr lang="en-GB" sz="1200" dirty="0">
              <a:solidFill>
                <a:schemeClr val="tx1"/>
              </a:solidFill>
            </a:endParaRPr>
          </a:p>
          <a:p>
            <a:pPr algn="ctr"/>
            <a:r>
              <a:rPr lang="en-GB" sz="1200" dirty="0">
                <a:solidFill>
                  <a:schemeClr val="tx1"/>
                </a:solidFill>
              </a:rPr>
              <a:t>Logical order</a:t>
            </a:r>
          </a:p>
          <a:p>
            <a:pPr algn="ctr"/>
            <a:endParaRPr lang="en-GB" sz="1200" dirty="0">
              <a:solidFill>
                <a:schemeClr val="tx1"/>
              </a:solidFill>
            </a:endParaRPr>
          </a:p>
          <a:p>
            <a:pPr algn="ctr"/>
            <a:r>
              <a:rPr lang="en-GB" sz="1200" dirty="0">
                <a:solidFill>
                  <a:schemeClr val="tx1"/>
                </a:solidFill>
              </a:rPr>
              <a:t>Excellent spelling, punctuation and grammar</a:t>
            </a:r>
          </a:p>
        </p:txBody>
      </p:sp>
      <p:sp>
        <p:nvSpPr>
          <p:cNvPr id="16" name="Rounded Rectangle 15"/>
          <p:cNvSpPr/>
          <p:nvPr/>
        </p:nvSpPr>
        <p:spPr>
          <a:xfrm>
            <a:off x="369409" y="2838218"/>
            <a:ext cx="1485515" cy="187724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a:solidFill>
                  <a:schemeClr val="tx1"/>
                </a:solidFill>
              </a:rPr>
              <a:t>Detailed answer</a:t>
            </a:r>
          </a:p>
          <a:p>
            <a:pPr algn="ctr"/>
            <a:endParaRPr lang="en-GB" sz="1200" dirty="0">
              <a:solidFill>
                <a:schemeClr val="tx1"/>
              </a:solidFill>
            </a:endParaRPr>
          </a:p>
          <a:p>
            <a:pPr algn="ctr"/>
            <a:r>
              <a:rPr lang="en-GB" sz="1200" dirty="0">
                <a:solidFill>
                  <a:schemeClr val="tx1"/>
                </a:solidFill>
              </a:rPr>
              <a:t>Many key words</a:t>
            </a:r>
          </a:p>
          <a:p>
            <a:pPr algn="ctr"/>
            <a:endParaRPr lang="en-GB" sz="1200" dirty="0">
              <a:solidFill>
                <a:schemeClr val="tx1"/>
              </a:solidFill>
            </a:endParaRPr>
          </a:p>
          <a:p>
            <a:pPr algn="ctr"/>
            <a:r>
              <a:rPr lang="en-GB" sz="1200" dirty="0">
                <a:solidFill>
                  <a:schemeClr val="tx1"/>
                </a:solidFill>
              </a:rPr>
              <a:t>Clear order</a:t>
            </a:r>
          </a:p>
          <a:p>
            <a:pPr algn="ctr"/>
            <a:endParaRPr lang="en-GB" sz="1200" dirty="0">
              <a:solidFill>
                <a:schemeClr val="tx1"/>
              </a:solidFill>
            </a:endParaRPr>
          </a:p>
          <a:p>
            <a:pPr algn="ctr"/>
            <a:r>
              <a:rPr lang="en-GB" sz="1200" dirty="0">
                <a:solidFill>
                  <a:schemeClr val="tx1"/>
                </a:solidFill>
              </a:rPr>
              <a:t>Good spelling, punctuation and grammar</a:t>
            </a:r>
          </a:p>
        </p:txBody>
      </p:sp>
      <p:sp>
        <p:nvSpPr>
          <p:cNvPr id="17" name="Rounded Rectangle 16"/>
          <p:cNvSpPr/>
          <p:nvPr/>
        </p:nvSpPr>
        <p:spPr>
          <a:xfrm>
            <a:off x="369408" y="4758783"/>
            <a:ext cx="1485515" cy="187724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a:solidFill>
                  <a:schemeClr val="tx1"/>
                </a:solidFill>
              </a:rPr>
              <a:t>Simple answer</a:t>
            </a:r>
          </a:p>
          <a:p>
            <a:pPr algn="ctr"/>
            <a:endParaRPr lang="en-GB" sz="1200" dirty="0">
              <a:solidFill>
                <a:schemeClr val="tx1"/>
              </a:solidFill>
            </a:endParaRPr>
          </a:p>
          <a:p>
            <a:pPr algn="ctr"/>
            <a:r>
              <a:rPr lang="en-GB" sz="1200" dirty="0">
                <a:solidFill>
                  <a:schemeClr val="tx1"/>
                </a:solidFill>
              </a:rPr>
              <a:t>Few key words</a:t>
            </a:r>
          </a:p>
          <a:p>
            <a:pPr algn="ctr"/>
            <a:endParaRPr lang="en-GB" sz="1200" dirty="0">
              <a:solidFill>
                <a:schemeClr val="tx1"/>
              </a:solidFill>
            </a:endParaRPr>
          </a:p>
          <a:p>
            <a:pPr algn="ctr"/>
            <a:r>
              <a:rPr lang="en-GB" sz="1200" dirty="0">
                <a:solidFill>
                  <a:schemeClr val="tx1"/>
                </a:solidFill>
              </a:rPr>
              <a:t>No order</a:t>
            </a:r>
          </a:p>
          <a:p>
            <a:pPr algn="ctr"/>
            <a:endParaRPr lang="en-GB" sz="1200" dirty="0">
              <a:solidFill>
                <a:schemeClr val="tx1"/>
              </a:solidFill>
            </a:endParaRPr>
          </a:p>
          <a:p>
            <a:pPr algn="ctr"/>
            <a:r>
              <a:rPr lang="en-GB" sz="1200" dirty="0">
                <a:solidFill>
                  <a:schemeClr val="tx1"/>
                </a:solidFill>
              </a:rPr>
              <a:t>Poor spelling, punctuation and grammar</a:t>
            </a:r>
          </a:p>
        </p:txBody>
      </p:sp>
    </p:spTree>
    <p:extLst>
      <p:ext uri="{BB962C8B-B14F-4D97-AF65-F5344CB8AC3E}">
        <p14:creationId xmlns:p14="http://schemas.microsoft.com/office/powerpoint/2010/main" val="2818078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30460762"/>
              </p:ext>
            </p:extLst>
          </p:nvPr>
        </p:nvGraphicFramePr>
        <p:xfrm>
          <a:off x="469167" y="901256"/>
          <a:ext cx="8229600" cy="4382111"/>
        </p:xfrm>
        <a:graphic>
          <a:graphicData uri="http://schemas.openxmlformats.org/drawingml/2006/table">
            <a:tbl>
              <a:tblPr firstRow="1" bandRow="1">
                <a:tableStyleId>{5C22544A-7EE6-4342-B048-85BDC9FD1C3A}</a:tableStyleId>
              </a:tblPr>
              <a:tblGrid>
                <a:gridCol w="1368152"/>
                <a:gridCol w="1296144"/>
                <a:gridCol w="3507904"/>
                <a:gridCol w="2057400"/>
              </a:tblGrid>
              <a:tr h="541631">
                <a:tc>
                  <a:txBody>
                    <a:bodyPr/>
                    <a:lstStyle/>
                    <a:p>
                      <a:r>
                        <a:rPr lang="en-GB" dirty="0" smtClean="0">
                          <a:solidFill>
                            <a:schemeClr val="tx1"/>
                          </a:solidFill>
                        </a:rPr>
                        <a:t>Acid</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smtClean="0">
                          <a:solidFill>
                            <a:schemeClr val="tx1"/>
                          </a:solidFill>
                        </a:rPr>
                        <a:t>Alkali/Base</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smtClean="0">
                          <a:solidFill>
                            <a:schemeClr val="tx1"/>
                          </a:solidFill>
                        </a:rPr>
                        <a:t>Salt</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smtClean="0">
                          <a:solidFill>
                            <a:schemeClr val="tx1"/>
                          </a:solidFill>
                        </a:rPr>
                        <a:t>Other products</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1631">
                <a:tc>
                  <a:txBody>
                    <a:bodyPr/>
                    <a:lstStyle/>
                    <a:p>
                      <a:r>
                        <a:rPr lang="en-GB" dirty="0" smtClean="0"/>
                        <a:t>Hydrochloric acid</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smtClean="0"/>
                        <a:t>Sodium hydroxide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1631">
                <a:tc>
                  <a:txBody>
                    <a:bodyPr/>
                    <a:lstStyle/>
                    <a:p>
                      <a:r>
                        <a:rPr lang="en-GB" dirty="0" smtClean="0"/>
                        <a:t>Sulphuric</a:t>
                      </a:r>
                      <a:r>
                        <a:rPr lang="en-GB" baseline="0" dirty="0" smtClean="0"/>
                        <a:t> acid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smtClean="0"/>
                        <a:t>Potassium hydroxide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1631">
                <a:tc>
                  <a:txBody>
                    <a:bodyPr/>
                    <a:lstStyle/>
                    <a:p>
                      <a:r>
                        <a:rPr lang="en-GB" dirty="0" smtClean="0"/>
                        <a:t>Nitric </a:t>
                      </a:r>
                    </a:p>
                    <a:p>
                      <a:r>
                        <a:rPr lang="en-GB" dirty="0" smtClean="0"/>
                        <a:t>Acid</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smtClean="0"/>
                        <a:t>Calcium hydroxide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1631">
                <a:tc>
                  <a:txBody>
                    <a:bodyPr/>
                    <a:lstStyle/>
                    <a:p>
                      <a:r>
                        <a:rPr lang="en-GB" dirty="0" smtClean="0"/>
                        <a:t>Tartaric</a:t>
                      </a:r>
                      <a:r>
                        <a:rPr lang="en-GB" baseline="0" dirty="0" smtClean="0"/>
                        <a:t> </a:t>
                      </a:r>
                    </a:p>
                    <a:p>
                      <a:r>
                        <a:rPr lang="en-GB" baseline="0" dirty="0" smtClean="0"/>
                        <a:t>Acid</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smtClean="0"/>
                        <a:t>Aluminium oxide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1631">
                <a:tc>
                  <a:txBody>
                    <a:bodyPr/>
                    <a:lstStyle/>
                    <a:p>
                      <a:r>
                        <a:rPr lang="en-GB" dirty="0" err="1" smtClean="0"/>
                        <a:t>Ethanoic</a:t>
                      </a:r>
                      <a:r>
                        <a:rPr lang="en-GB" baseline="0" dirty="0" smtClean="0"/>
                        <a:t> acid</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smtClean="0"/>
                        <a:t>Copper</a:t>
                      </a:r>
                      <a:r>
                        <a:rPr lang="en-GB" baseline="0" dirty="0" smtClean="0"/>
                        <a:t> oxide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1631">
                <a:tc>
                  <a:txBody>
                    <a:bodyPr/>
                    <a:lstStyle/>
                    <a:p>
                      <a:r>
                        <a:rPr lang="en-GB" dirty="0" smtClean="0"/>
                        <a:t>Citric </a:t>
                      </a:r>
                    </a:p>
                    <a:p>
                      <a:r>
                        <a:rPr lang="en-GB" dirty="0" smtClean="0"/>
                        <a:t>acid</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smtClean="0"/>
                        <a:t>Sodium carbonate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TextBox 5"/>
          <p:cNvSpPr txBox="1"/>
          <p:nvPr/>
        </p:nvSpPr>
        <p:spPr>
          <a:xfrm>
            <a:off x="467544" y="225514"/>
            <a:ext cx="6535572" cy="646331"/>
          </a:xfrm>
          <a:prstGeom prst="rect">
            <a:avLst/>
          </a:prstGeom>
          <a:noFill/>
        </p:spPr>
        <p:txBody>
          <a:bodyPr wrap="none" rtlCol="0">
            <a:spAutoFit/>
          </a:bodyPr>
          <a:lstStyle/>
          <a:p>
            <a:r>
              <a:rPr lang="en-GB" b="1" dirty="0" smtClean="0"/>
              <a:t>Name the salt when you have the following acids and alkali/bases.</a:t>
            </a:r>
          </a:p>
          <a:p>
            <a:r>
              <a:rPr lang="en-GB" dirty="0" smtClean="0"/>
              <a:t>Consider the other products which could be made too.</a:t>
            </a:r>
          </a:p>
        </p:txBody>
      </p:sp>
      <p:sp>
        <p:nvSpPr>
          <p:cNvPr id="7" name="TextBox 6"/>
          <p:cNvSpPr txBox="1"/>
          <p:nvPr/>
        </p:nvSpPr>
        <p:spPr>
          <a:xfrm>
            <a:off x="539552" y="5445224"/>
            <a:ext cx="4161011" cy="1200329"/>
          </a:xfrm>
          <a:prstGeom prst="rect">
            <a:avLst/>
          </a:prstGeom>
          <a:noFill/>
        </p:spPr>
        <p:txBody>
          <a:bodyPr wrap="none" rtlCol="0">
            <a:spAutoFit/>
          </a:bodyPr>
          <a:lstStyle/>
          <a:p>
            <a:r>
              <a:rPr lang="en-GB" dirty="0" smtClean="0"/>
              <a:t>Complete the following generic equations.</a:t>
            </a:r>
          </a:p>
          <a:p>
            <a:r>
              <a:rPr lang="en-GB" dirty="0" smtClean="0"/>
              <a:t>Acid + Alkali </a:t>
            </a:r>
            <a:r>
              <a:rPr lang="en-GB" dirty="0" smtClean="0">
                <a:sym typeface="Wingdings" pitchFamily="2" charset="2"/>
              </a:rPr>
              <a:t></a:t>
            </a:r>
          </a:p>
          <a:p>
            <a:r>
              <a:rPr lang="en-GB" dirty="0" smtClean="0">
                <a:sym typeface="Wingdings" pitchFamily="2" charset="2"/>
              </a:rPr>
              <a:t>Acid + metal hydroxide </a:t>
            </a:r>
          </a:p>
          <a:p>
            <a:r>
              <a:rPr lang="en-GB" dirty="0" smtClean="0">
                <a:sym typeface="Wingdings" pitchFamily="2" charset="2"/>
              </a:rPr>
              <a:t>Acid + carbonate  </a:t>
            </a:r>
            <a:endParaRPr lang="en-GB" dirty="0"/>
          </a:p>
        </p:txBody>
      </p:sp>
    </p:spTree>
    <p:extLst>
      <p:ext uri="{BB962C8B-B14F-4D97-AF65-F5344CB8AC3E}">
        <p14:creationId xmlns:p14="http://schemas.microsoft.com/office/powerpoint/2010/main" val="2915514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634082"/>
          </a:xfrm>
        </p:spPr>
        <p:txBody>
          <a:bodyPr>
            <a:noAutofit/>
          </a:bodyPr>
          <a:lstStyle/>
          <a:p>
            <a:pPr algn="l"/>
            <a:r>
              <a:rPr lang="en-GB" sz="2000" b="1" dirty="0" smtClean="0"/>
              <a:t>Write balanced symbol equations for the following reactions.</a:t>
            </a:r>
            <a:br>
              <a:rPr lang="en-GB" sz="2000" b="1" dirty="0" smtClean="0"/>
            </a:br>
            <a:endParaRPr lang="en-GB" sz="2000" b="1" dirty="0"/>
          </a:p>
        </p:txBody>
      </p:sp>
      <p:graphicFrame>
        <p:nvGraphicFramePr>
          <p:cNvPr id="4" name="Table 3"/>
          <p:cNvGraphicFramePr>
            <a:graphicFrameLocks noGrp="1"/>
          </p:cNvGraphicFramePr>
          <p:nvPr>
            <p:extLst>
              <p:ext uri="{D42A27DB-BD31-4B8C-83A1-F6EECF244321}">
                <p14:modId xmlns:p14="http://schemas.microsoft.com/office/powerpoint/2010/main" val="3147845815"/>
              </p:ext>
            </p:extLst>
          </p:nvPr>
        </p:nvGraphicFramePr>
        <p:xfrm>
          <a:off x="467544" y="836712"/>
          <a:ext cx="8280920" cy="5688634"/>
        </p:xfrm>
        <a:graphic>
          <a:graphicData uri="http://schemas.openxmlformats.org/drawingml/2006/table">
            <a:tbl>
              <a:tblPr firstRow="1" bandRow="1">
                <a:tableStyleId>{5C22544A-7EE6-4342-B048-85BDC9FD1C3A}</a:tableStyleId>
              </a:tblPr>
              <a:tblGrid>
                <a:gridCol w="8280920"/>
              </a:tblGrid>
              <a:tr h="406331">
                <a:tc>
                  <a:txBody>
                    <a:bodyPr/>
                    <a:lstStyle/>
                    <a:p>
                      <a:r>
                        <a:rPr lang="en-GB" b="1" dirty="0" smtClean="0">
                          <a:solidFill>
                            <a:schemeClr val="tx1"/>
                          </a:solidFill>
                        </a:rPr>
                        <a:t>Sulphuric</a:t>
                      </a:r>
                      <a:r>
                        <a:rPr lang="en-GB" b="1" baseline="0" dirty="0" smtClean="0">
                          <a:solidFill>
                            <a:schemeClr val="tx1"/>
                          </a:solidFill>
                        </a:rPr>
                        <a:t> acid + copper oxide</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331">
                <a:tc>
                  <a:txBody>
                    <a:bodyPr/>
                    <a:lstStyle/>
                    <a:p>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331">
                <a:tc>
                  <a:txBody>
                    <a:bodyPr/>
                    <a:lstStyle/>
                    <a:p>
                      <a:r>
                        <a:rPr lang="en-GB" b="1" dirty="0" smtClean="0"/>
                        <a:t>Nitric acid + magnesium oxide</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331">
                <a:tc>
                  <a:txBody>
                    <a:bodyPr/>
                    <a:lstStyle/>
                    <a:p>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331">
                <a:tc>
                  <a:txBody>
                    <a:bodyPr/>
                    <a:lstStyle/>
                    <a:p>
                      <a:r>
                        <a:rPr lang="en-GB" b="1" dirty="0" smtClean="0"/>
                        <a:t>Sulphuric</a:t>
                      </a:r>
                      <a:r>
                        <a:rPr lang="en-GB" b="1" baseline="0" dirty="0" smtClean="0"/>
                        <a:t> acid + sodium hydroxide</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331">
                <a:tc>
                  <a:txBody>
                    <a:bodyPr/>
                    <a:lstStyle/>
                    <a:p>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331">
                <a:tc>
                  <a:txBody>
                    <a:bodyPr/>
                    <a:lstStyle/>
                    <a:p>
                      <a:r>
                        <a:rPr lang="en-GB" b="1" dirty="0" smtClean="0"/>
                        <a:t>Sulphuric</a:t>
                      </a:r>
                      <a:r>
                        <a:rPr lang="en-GB" b="1" baseline="0" dirty="0" smtClean="0"/>
                        <a:t> acid + calcium carbonate</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331">
                <a:tc>
                  <a:txBody>
                    <a:bodyPr/>
                    <a:lstStyle/>
                    <a:p>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331">
                <a:tc>
                  <a:txBody>
                    <a:bodyPr/>
                    <a:lstStyle/>
                    <a:p>
                      <a:r>
                        <a:rPr lang="en-GB" b="1" dirty="0" smtClean="0"/>
                        <a:t>Nitric</a:t>
                      </a:r>
                      <a:r>
                        <a:rPr lang="en-GB" b="1" baseline="0" dirty="0" smtClean="0"/>
                        <a:t> acid + magnesium carbonate</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331">
                <a:tc>
                  <a:txBody>
                    <a:bodyPr/>
                    <a:lstStyle/>
                    <a:p>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331">
                <a:tc>
                  <a:txBody>
                    <a:bodyPr/>
                    <a:lstStyle/>
                    <a:p>
                      <a:r>
                        <a:rPr lang="en-GB" b="1" dirty="0" smtClean="0"/>
                        <a:t>Hydrochloric</a:t>
                      </a:r>
                      <a:r>
                        <a:rPr lang="en-GB" b="1" baseline="0" dirty="0" smtClean="0"/>
                        <a:t> acid + lead oxide</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331">
                <a:tc>
                  <a:txBody>
                    <a:bodyPr/>
                    <a:lstStyle/>
                    <a:p>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331">
                <a:tc>
                  <a:txBody>
                    <a:bodyPr/>
                    <a:lstStyle/>
                    <a:p>
                      <a:r>
                        <a:rPr lang="en-GB" b="1" dirty="0" smtClean="0"/>
                        <a:t>Nitric acid +</a:t>
                      </a:r>
                      <a:r>
                        <a:rPr lang="en-GB" b="1" baseline="0" dirty="0" smtClean="0"/>
                        <a:t> copper hydroxide</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331">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25547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4786" y="31034"/>
            <a:ext cx="8939214" cy="1752600"/>
          </a:xfrm>
        </p:spPr>
        <p:txBody>
          <a:bodyPr>
            <a:normAutofit/>
          </a:bodyPr>
          <a:lstStyle/>
          <a:p>
            <a:pPr algn="l"/>
            <a:endParaRPr lang="en-GB" sz="1400" b="1" dirty="0"/>
          </a:p>
        </p:txBody>
      </p:sp>
      <p:graphicFrame>
        <p:nvGraphicFramePr>
          <p:cNvPr id="4" name="Table 3"/>
          <p:cNvGraphicFramePr>
            <a:graphicFrameLocks noGrp="1"/>
          </p:cNvGraphicFramePr>
          <p:nvPr>
            <p:extLst>
              <p:ext uri="{D42A27DB-BD31-4B8C-83A1-F6EECF244321}">
                <p14:modId xmlns:p14="http://schemas.microsoft.com/office/powerpoint/2010/main" val="524027299"/>
              </p:ext>
            </p:extLst>
          </p:nvPr>
        </p:nvGraphicFramePr>
        <p:xfrm>
          <a:off x="35496" y="932988"/>
          <a:ext cx="288032" cy="5736372"/>
        </p:xfrm>
        <a:graphic>
          <a:graphicData uri="http://schemas.openxmlformats.org/drawingml/2006/table">
            <a:tbl>
              <a:tblPr firstRow="1" bandRow="1">
                <a:tableStyleId>{5940675A-B579-460E-94D1-54222C63F5DA}</a:tableStyleId>
              </a:tblPr>
              <a:tblGrid>
                <a:gridCol w="288032"/>
              </a:tblGrid>
              <a:tr h="1854450">
                <a:tc>
                  <a:txBody>
                    <a:bodyPr/>
                    <a:lstStyle/>
                    <a:p>
                      <a:r>
                        <a:rPr lang="en-GB" sz="1200" dirty="0" smtClean="0"/>
                        <a:t>Level 3 - 5to 6 marks</a:t>
                      </a:r>
                      <a:endParaRPr lang="en-GB" sz="1200" dirty="0"/>
                    </a:p>
                  </a:txBody>
                  <a:tcPr vert="vert270" anchor="ctr" anchorCtr="1"/>
                </a:tc>
              </a:tr>
              <a:tr h="19409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Level 2 – 3 to 4 marks</a:t>
                      </a:r>
                    </a:p>
                  </a:txBody>
                  <a:tcPr vert="vert270" anchor="ctr" anchorCtr="1"/>
                </a:tc>
              </a:tr>
              <a:tr h="1940961">
                <a:tc>
                  <a:txBody>
                    <a:bodyPr/>
                    <a:lstStyle/>
                    <a:p>
                      <a:r>
                        <a:rPr lang="en-GB" sz="1200" dirty="0" smtClean="0"/>
                        <a:t>Level 1 – 1 to 2 marks</a:t>
                      </a:r>
                      <a:endParaRPr lang="en-GB" sz="1200" dirty="0"/>
                    </a:p>
                  </a:txBody>
                  <a:tcPr vert="vert270" anchor="ctr" anchorCtr="1"/>
                </a:tc>
              </a:tr>
            </a:tbl>
          </a:graphicData>
        </a:graphic>
      </p:graphicFrame>
      <p:sp>
        <p:nvSpPr>
          <p:cNvPr id="5" name="Rounded Rectangle 4"/>
          <p:cNvSpPr/>
          <p:nvPr/>
        </p:nvSpPr>
        <p:spPr>
          <a:xfrm>
            <a:off x="1907704" y="404664"/>
            <a:ext cx="5832648" cy="136815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r"/>
            <a:r>
              <a:rPr lang="en-GB" sz="1400" dirty="0" smtClean="0">
                <a:solidFill>
                  <a:schemeClr val="tx1"/>
                </a:solidFill>
              </a:rPr>
              <a:t>The chemical industry is a very important industry. There are some key stages in chemical synthesis. Explain the main stages in chemical synthesis.</a:t>
            </a:r>
          </a:p>
          <a:p>
            <a:pPr algn="r"/>
            <a:r>
              <a:rPr lang="en-GB" sz="1400" dirty="0" smtClean="0">
                <a:solidFill>
                  <a:schemeClr val="tx1"/>
                </a:solidFill>
              </a:rPr>
              <a:t>6 marks</a:t>
            </a:r>
            <a:endParaRPr lang="en-GB" sz="1400" dirty="0">
              <a:solidFill>
                <a:schemeClr val="tx1"/>
              </a:solidFill>
            </a:endParaRPr>
          </a:p>
        </p:txBody>
      </p:sp>
      <p:sp>
        <p:nvSpPr>
          <p:cNvPr id="6" name="TextBox 3"/>
          <p:cNvSpPr txBox="1"/>
          <p:nvPr/>
        </p:nvSpPr>
        <p:spPr>
          <a:xfrm>
            <a:off x="7845179" y="381234"/>
            <a:ext cx="1122808" cy="3754874"/>
          </a:xfrm>
          <a:prstGeom prst="rect">
            <a:avLst/>
          </a:prstGeom>
          <a:noFill/>
          <a:ln>
            <a:solidFill>
              <a:schemeClr val="tx1"/>
            </a:solidFill>
          </a:ln>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400" b="1" dirty="0" smtClean="0"/>
              <a:t>Key words</a:t>
            </a:r>
          </a:p>
          <a:p>
            <a:r>
              <a:rPr lang="en-GB" sz="1400" dirty="0" smtClean="0"/>
              <a:t>Reaction</a:t>
            </a:r>
          </a:p>
          <a:p>
            <a:r>
              <a:rPr lang="en-GB" sz="1400" dirty="0" smtClean="0"/>
              <a:t>Risk</a:t>
            </a:r>
          </a:p>
          <a:p>
            <a:r>
              <a:rPr lang="en-GB" sz="1400" dirty="0" smtClean="0"/>
              <a:t>Hazards</a:t>
            </a:r>
          </a:p>
          <a:p>
            <a:r>
              <a:rPr lang="en-GB" sz="1400" dirty="0" smtClean="0"/>
              <a:t>Quantities </a:t>
            </a:r>
          </a:p>
          <a:p>
            <a:r>
              <a:rPr lang="en-GB" sz="1400" dirty="0" smtClean="0"/>
              <a:t>Reactants</a:t>
            </a:r>
          </a:p>
          <a:p>
            <a:r>
              <a:rPr lang="en-GB" sz="1400" dirty="0" smtClean="0"/>
              <a:t>Cost</a:t>
            </a:r>
          </a:p>
          <a:p>
            <a:r>
              <a:rPr lang="en-GB" sz="1400" dirty="0" smtClean="0"/>
              <a:t>Apparatus</a:t>
            </a:r>
          </a:p>
          <a:p>
            <a:r>
              <a:rPr lang="en-GB" sz="1400" dirty="0" smtClean="0"/>
              <a:t>Conditions</a:t>
            </a:r>
          </a:p>
          <a:p>
            <a:r>
              <a:rPr lang="en-GB" sz="1400" dirty="0" smtClean="0"/>
              <a:t>Size </a:t>
            </a:r>
          </a:p>
          <a:p>
            <a:r>
              <a:rPr lang="en-GB" sz="1400" dirty="0" smtClean="0"/>
              <a:t>Temperature</a:t>
            </a:r>
          </a:p>
          <a:p>
            <a:r>
              <a:rPr lang="en-GB" sz="1400" dirty="0" smtClean="0"/>
              <a:t>Pressure</a:t>
            </a:r>
          </a:p>
          <a:p>
            <a:r>
              <a:rPr lang="en-GB" sz="1400" dirty="0" smtClean="0"/>
              <a:t>Catalyst</a:t>
            </a:r>
          </a:p>
          <a:p>
            <a:r>
              <a:rPr lang="en-GB" sz="1400" dirty="0" smtClean="0"/>
              <a:t>Isolation</a:t>
            </a:r>
          </a:p>
          <a:p>
            <a:r>
              <a:rPr lang="en-GB" sz="1400" dirty="0" smtClean="0"/>
              <a:t>Purification</a:t>
            </a:r>
          </a:p>
          <a:p>
            <a:r>
              <a:rPr lang="en-GB" sz="1400" dirty="0" smtClean="0"/>
              <a:t>Yield</a:t>
            </a:r>
          </a:p>
          <a:p>
            <a:r>
              <a:rPr lang="en-GB" sz="1400" dirty="0" smtClean="0"/>
              <a:t>purity</a:t>
            </a:r>
          </a:p>
        </p:txBody>
      </p:sp>
      <p:sp>
        <p:nvSpPr>
          <p:cNvPr id="7" name="TextBox 5"/>
          <p:cNvSpPr txBox="1"/>
          <p:nvPr/>
        </p:nvSpPr>
        <p:spPr>
          <a:xfrm>
            <a:off x="1890421" y="1887298"/>
            <a:ext cx="5954758" cy="1477328"/>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b="1" dirty="0" smtClean="0"/>
              <a:t>Hints</a:t>
            </a:r>
          </a:p>
          <a:p>
            <a:endParaRPr lang="en-GB" dirty="0" smtClean="0"/>
          </a:p>
          <a:p>
            <a:endParaRPr lang="en-GB" dirty="0"/>
          </a:p>
          <a:p>
            <a:endParaRPr lang="en-GB" dirty="0" smtClean="0"/>
          </a:p>
          <a:p>
            <a:endParaRPr lang="en-GB" dirty="0"/>
          </a:p>
        </p:txBody>
      </p:sp>
      <p:sp>
        <p:nvSpPr>
          <p:cNvPr id="8" name="Rounded Rectangle 7"/>
          <p:cNvSpPr/>
          <p:nvPr/>
        </p:nvSpPr>
        <p:spPr>
          <a:xfrm>
            <a:off x="1929610" y="2210463"/>
            <a:ext cx="1288213" cy="1080120"/>
          </a:xfrm>
          <a:prstGeom prst="round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200" dirty="0">
              <a:solidFill>
                <a:schemeClr val="tx1"/>
              </a:solidFill>
            </a:endParaRPr>
          </a:p>
        </p:txBody>
      </p:sp>
      <p:sp>
        <p:nvSpPr>
          <p:cNvPr id="9" name="Rounded Rectangle 8"/>
          <p:cNvSpPr/>
          <p:nvPr/>
        </p:nvSpPr>
        <p:spPr>
          <a:xfrm>
            <a:off x="3369342" y="2218555"/>
            <a:ext cx="1420568" cy="1072027"/>
          </a:xfrm>
          <a:prstGeom prst="round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200" dirty="0">
              <a:solidFill>
                <a:schemeClr val="tx1"/>
              </a:solidFill>
            </a:endParaRPr>
          </a:p>
        </p:txBody>
      </p:sp>
      <p:sp>
        <p:nvSpPr>
          <p:cNvPr id="10" name="Rounded Rectangle 9"/>
          <p:cNvSpPr/>
          <p:nvPr/>
        </p:nvSpPr>
        <p:spPr>
          <a:xfrm>
            <a:off x="6444208" y="2210463"/>
            <a:ext cx="1296144" cy="1080120"/>
          </a:xfrm>
          <a:prstGeom prst="round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200" dirty="0" smtClean="0">
              <a:solidFill>
                <a:schemeClr val="tx1"/>
              </a:solidFill>
            </a:endParaRPr>
          </a:p>
        </p:txBody>
      </p:sp>
      <p:sp>
        <p:nvSpPr>
          <p:cNvPr id="11" name="Rounded Rectangle 10"/>
          <p:cNvSpPr/>
          <p:nvPr/>
        </p:nvSpPr>
        <p:spPr>
          <a:xfrm>
            <a:off x="4932040" y="2218555"/>
            <a:ext cx="1407284" cy="107202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200" dirty="0">
              <a:solidFill>
                <a:schemeClr val="tx1"/>
              </a:solidFill>
            </a:endParaRPr>
          </a:p>
        </p:txBody>
      </p:sp>
      <p:sp>
        <p:nvSpPr>
          <p:cNvPr id="21" name="TextBox 20"/>
          <p:cNvSpPr txBox="1"/>
          <p:nvPr/>
        </p:nvSpPr>
        <p:spPr>
          <a:xfrm>
            <a:off x="1861347" y="3310055"/>
            <a:ext cx="7109639" cy="3416320"/>
          </a:xfrm>
          <a:prstGeom prst="rect">
            <a:avLst/>
          </a:prstGeom>
          <a:noFill/>
        </p:spPr>
        <p:txBody>
          <a:bodyPr wrap="none" rtlCol="0">
            <a:spAutoFit/>
          </a:bodyPr>
          <a:lstStyle/>
          <a:p>
            <a:r>
              <a:rPr lang="en-GB" sz="2400" dirty="0" smtClean="0"/>
              <a:t>______________________________________</a:t>
            </a:r>
          </a:p>
          <a:p>
            <a:r>
              <a:rPr lang="en-GB" sz="2400" dirty="0" smtClean="0"/>
              <a:t>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endParaRPr lang="en-GB" sz="2400" dirty="0"/>
          </a:p>
        </p:txBody>
      </p:sp>
      <p:sp>
        <p:nvSpPr>
          <p:cNvPr id="12" name="TextBox 11"/>
          <p:cNvSpPr txBox="1"/>
          <p:nvPr/>
        </p:nvSpPr>
        <p:spPr>
          <a:xfrm>
            <a:off x="0" y="467380"/>
            <a:ext cx="1861347" cy="369332"/>
          </a:xfrm>
          <a:prstGeom prst="rect">
            <a:avLst/>
          </a:prstGeom>
          <a:noFill/>
          <a:ln>
            <a:solidFill>
              <a:schemeClr val="tx1"/>
            </a:solidFill>
          </a:ln>
        </p:spPr>
        <p:txBody>
          <a:bodyPr wrap="square" rtlCol="0">
            <a:spAutoFit/>
          </a:bodyPr>
          <a:lstStyle/>
          <a:p>
            <a:pPr algn="ctr"/>
            <a:r>
              <a:rPr lang="en-GB" dirty="0" smtClean="0"/>
              <a:t>QWC - Bubbles</a:t>
            </a:r>
            <a:endParaRPr lang="en-GB" dirty="0"/>
          </a:p>
        </p:txBody>
      </p:sp>
      <p:sp>
        <p:nvSpPr>
          <p:cNvPr id="15" name="Rounded Rectangle 14"/>
          <p:cNvSpPr/>
          <p:nvPr/>
        </p:nvSpPr>
        <p:spPr>
          <a:xfrm>
            <a:off x="369410" y="908720"/>
            <a:ext cx="1485515" cy="187724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smtClean="0">
                <a:solidFill>
                  <a:schemeClr val="tx1"/>
                </a:solidFill>
              </a:rPr>
              <a:t>Complex answer</a:t>
            </a:r>
            <a:endParaRPr lang="en-GB" sz="1200" dirty="0">
              <a:solidFill>
                <a:schemeClr val="tx1"/>
              </a:solidFill>
            </a:endParaRPr>
          </a:p>
          <a:p>
            <a:pPr algn="ctr"/>
            <a:endParaRPr lang="en-GB" sz="1200" dirty="0">
              <a:solidFill>
                <a:schemeClr val="tx1"/>
              </a:solidFill>
            </a:endParaRPr>
          </a:p>
          <a:p>
            <a:pPr algn="ctr"/>
            <a:r>
              <a:rPr lang="en-GB" sz="1200" dirty="0">
                <a:solidFill>
                  <a:schemeClr val="tx1"/>
                </a:solidFill>
              </a:rPr>
              <a:t>Extensive key words</a:t>
            </a:r>
          </a:p>
          <a:p>
            <a:pPr algn="ctr"/>
            <a:endParaRPr lang="en-GB" sz="1200" dirty="0">
              <a:solidFill>
                <a:schemeClr val="tx1"/>
              </a:solidFill>
            </a:endParaRPr>
          </a:p>
          <a:p>
            <a:pPr algn="ctr"/>
            <a:r>
              <a:rPr lang="en-GB" sz="1200" dirty="0">
                <a:solidFill>
                  <a:schemeClr val="tx1"/>
                </a:solidFill>
              </a:rPr>
              <a:t>Logical order</a:t>
            </a:r>
          </a:p>
          <a:p>
            <a:pPr algn="ctr"/>
            <a:endParaRPr lang="en-GB" sz="1200" dirty="0">
              <a:solidFill>
                <a:schemeClr val="tx1"/>
              </a:solidFill>
            </a:endParaRPr>
          </a:p>
          <a:p>
            <a:pPr algn="ctr"/>
            <a:r>
              <a:rPr lang="en-GB" sz="1200" dirty="0">
                <a:solidFill>
                  <a:schemeClr val="tx1"/>
                </a:solidFill>
              </a:rPr>
              <a:t>Excellent spelling, punctuation and grammar</a:t>
            </a:r>
          </a:p>
        </p:txBody>
      </p:sp>
      <p:sp>
        <p:nvSpPr>
          <p:cNvPr id="16" name="Rounded Rectangle 15"/>
          <p:cNvSpPr/>
          <p:nvPr/>
        </p:nvSpPr>
        <p:spPr>
          <a:xfrm>
            <a:off x="369409" y="2838218"/>
            <a:ext cx="1485515" cy="187724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a:solidFill>
                  <a:schemeClr val="tx1"/>
                </a:solidFill>
              </a:rPr>
              <a:t>Detailed answer</a:t>
            </a:r>
          </a:p>
          <a:p>
            <a:pPr algn="ctr"/>
            <a:endParaRPr lang="en-GB" sz="1200" dirty="0">
              <a:solidFill>
                <a:schemeClr val="tx1"/>
              </a:solidFill>
            </a:endParaRPr>
          </a:p>
          <a:p>
            <a:pPr algn="ctr"/>
            <a:r>
              <a:rPr lang="en-GB" sz="1200" dirty="0">
                <a:solidFill>
                  <a:schemeClr val="tx1"/>
                </a:solidFill>
              </a:rPr>
              <a:t>Many key words</a:t>
            </a:r>
          </a:p>
          <a:p>
            <a:pPr algn="ctr"/>
            <a:endParaRPr lang="en-GB" sz="1200" dirty="0">
              <a:solidFill>
                <a:schemeClr val="tx1"/>
              </a:solidFill>
            </a:endParaRPr>
          </a:p>
          <a:p>
            <a:pPr algn="ctr"/>
            <a:r>
              <a:rPr lang="en-GB" sz="1200" dirty="0">
                <a:solidFill>
                  <a:schemeClr val="tx1"/>
                </a:solidFill>
              </a:rPr>
              <a:t>Clear order</a:t>
            </a:r>
          </a:p>
          <a:p>
            <a:pPr algn="ctr"/>
            <a:endParaRPr lang="en-GB" sz="1200" dirty="0">
              <a:solidFill>
                <a:schemeClr val="tx1"/>
              </a:solidFill>
            </a:endParaRPr>
          </a:p>
          <a:p>
            <a:pPr algn="ctr"/>
            <a:r>
              <a:rPr lang="en-GB" sz="1200" dirty="0">
                <a:solidFill>
                  <a:schemeClr val="tx1"/>
                </a:solidFill>
              </a:rPr>
              <a:t>Good spelling, punctuation and grammar</a:t>
            </a:r>
          </a:p>
        </p:txBody>
      </p:sp>
      <p:sp>
        <p:nvSpPr>
          <p:cNvPr id="17" name="Rounded Rectangle 16"/>
          <p:cNvSpPr/>
          <p:nvPr/>
        </p:nvSpPr>
        <p:spPr>
          <a:xfrm>
            <a:off x="369408" y="4758783"/>
            <a:ext cx="1485515" cy="187724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a:solidFill>
                  <a:schemeClr val="tx1"/>
                </a:solidFill>
              </a:rPr>
              <a:t>Simple answer</a:t>
            </a:r>
          </a:p>
          <a:p>
            <a:pPr algn="ctr"/>
            <a:endParaRPr lang="en-GB" sz="1200" dirty="0">
              <a:solidFill>
                <a:schemeClr val="tx1"/>
              </a:solidFill>
            </a:endParaRPr>
          </a:p>
          <a:p>
            <a:pPr algn="ctr"/>
            <a:r>
              <a:rPr lang="en-GB" sz="1200" dirty="0">
                <a:solidFill>
                  <a:schemeClr val="tx1"/>
                </a:solidFill>
              </a:rPr>
              <a:t>Few key words</a:t>
            </a:r>
          </a:p>
          <a:p>
            <a:pPr algn="ctr"/>
            <a:endParaRPr lang="en-GB" sz="1200" dirty="0">
              <a:solidFill>
                <a:schemeClr val="tx1"/>
              </a:solidFill>
            </a:endParaRPr>
          </a:p>
          <a:p>
            <a:pPr algn="ctr"/>
            <a:r>
              <a:rPr lang="en-GB" sz="1200" dirty="0">
                <a:solidFill>
                  <a:schemeClr val="tx1"/>
                </a:solidFill>
              </a:rPr>
              <a:t>No order</a:t>
            </a:r>
          </a:p>
          <a:p>
            <a:pPr algn="ctr"/>
            <a:endParaRPr lang="en-GB" sz="1200" dirty="0">
              <a:solidFill>
                <a:schemeClr val="tx1"/>
              </a:solidFill>
            </a:endParaRPr>
          </a:p>
          <a:p>
            <a:pPr algn="ctr"/>
            <a:r>
              <a:rPr lang="en-GB" sz="1200" dirty="0">
                <a:solidFill>
                  <a:schemeClr val="tx1"/>
                </a:solidFill>
              </a:rPr>
              <a:t>Poor spelling, punctuation and grammar</a:t>
            </a:r>
          </a:p>
        </p:txBody>
      </p:sp>
    </p:spTree>
    <p:extLst>
      <p:ext uri="{BB962C8B-B14F-4D97-AF65-F5344CB8AC3E}">
        <p14:creationId xmlns:p14="http://schemas.microsoft.com/office/powerpoint/2010/main" val="3488503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4786" y="31034"/>
            <a:ext cx="8939214" cy="1752600"/>
          </a:xfrm>
        </p:spPr>
        <p:txBody>
          <a:bodyPr>
            <a:normAutofit/>
          </a:bodyPr>
          <a:lstStyle/>
          <a:p>
            <a:pPr algn="l"/>
            <a:endParaRPr lang="en-GB" sz="1400" b="1" dirty="0"/>
          </a:p>
        </p:txBody>
      </p:sp>
      <p:graphicFrame>
        <p:nvGraphicFramePr>
          <p:cNvPr id="4" name="Table 3"/>
          <p:cNvGraphicFramePr>
            <a:graphicFrameLocks noGrp="1"/>
          </p:cNvGraphicFramePr>
          <p:nvPr>
            <p:extLst>
              <p:ext uri="{D42A27DB-BD31-4B8C-83A1-F6EECF244321}">
                <p14:modId xmlns:p14="http://schemas.microsoft.com/office/powerpoint/2010/main" val="3495355543"/>
              </p:ext>
            </p:extLst>
          </p:nvPr>
        </p:nvGraphicFramePr>
        <p:xfrm>
          <a:off x="35496" y="932988"/>
          <a:ext cx="288032" cy="5736372"/>
        </p:xfrm>
        <a:graphic>
          <a:graphicData uri="http://schemas.openxmlformats.org/drawingml/2006/table">
            <a:tbl>
              <a:tblPr firstRow="1" bandRow="1">
                <a:tableStyleId>{5940675A-B579-460E-94D1-54222C63F5DA}</a:tableStyleId>
              </a:tblPr>
              <a:tblGrid>
                <a:gridCol w="288032"/>
              </a:tblGrid>
              <a:tr h="1854450">
                <a:tc>
                  <a:txBody>
                    <a:bodyPr/>
                    <a:lstStyle/>
                    <a:p>
                      <a:r>
                        <a:rPr lang="en-GB" sz="1200" dirty="0" smtClean="0"/>
                        <a:t>Level 3 - 5to 6 marks</a:t>
                      </a:r>
                      <a:endParaRPr lang="en-GB" sz="1200" dirty="0"/>
                    </a:p>
                  </a:txBody>
                  <a:tcPr vert="vert270" anchor="ctr" anchorCtr="1"/>
                </a:tc>
              </a:tr>
              <a:tr h="19409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Level 2 – 3 to 4 marks</a:t>
                      </a:r>
                    </a:p>
                  </a:txBody>
                  <a:tcPr vert="vert270" anchor="ctr" anchorCtr="1"/>
                </a:tc>
              </a:tr>
              <a:tr h="1940961">
                <a:tc>
                  <a:txBody>
                    <a:bodyPr/>
                    <a:lstStyle/>
                    <a:p>
                      <a:r>
                        <a:rPr lang="en-GB" sz="1200" dirty="0" smtClean="0"/>
                        <a:t>Level 1 – 1 to 2 marks</a:t>
                      </a:r>
                      <a:endParaRPr lang="en-GB" sz="1200" dirty="0"/>
                    </a:p>
                  </a:txBody>
                  <a:tcPr vert="vert270" anchor="ctr" anchorCtr="1"/>
                </a:tc>
              </a:tr>
            </a:tbl>
          </a:graphicData>
        </a:graphic>
      </p:graphicFrame>
      <p:sp>
        <p:nvSpPr>
          <p:cNvPr id="5" name="Rounded Rectangle 4"/>
          <p:cNvSpPr/>
          <p:nvPr/>
        </p:nvSpPr>
        <p:spPr>
          <a:xfrm>
            <a:off x="1907704" y="404664"/>
            <a:ext cx="5832648" cy="136815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r"/>
            <a:r>
              <a:rPr lang="en-GB" sz="1400" dirty="0" smtClean="0">
                <a:solidFill>
                  <a:schemeClr val="tx1"/>
                </a:solidFill>
              </a:rPr>
              <a:t>What mass of magnesium is needed to produce 100g of magnesium oxide?</a:t>
            </a:r>
          </a:p>
          <a:p>
            <a:pPr algn="r"/>
            <a:r>
              <a:rPr lang="en-GB" sz="1400" dirty="0" smtClean="0">
                <a:solidFill>
                  <a:schemeClr val="tx1"/>
                </a:solidFill>
              </a:rPr>
              <a:t>6 marks</a:t>
            </a:r>
            <a:endParaRPr lang="en-GB" sz="1400" dirty="0">
              <a:solidFill>
                <a:schemeClr val="tx1"/>
              </a:solidFill>
            </a:endParaRPr>
          </a:p>
        </p:txBody>
      </p:sp>
      <p:sp>
        <p:nvSpPr>
          <p:cNvPr id="6" name="TextBox 3"/>
          <p:cNvSpPr txBox="1"/>
          <p:nvPr/>
        </p:nvSpPr>
        <p:spPr>
          <a:xfrm>
            <a:off x="7845179" y="381234"/>
            <a:ext cx="950325" cy="3108543"/>
          </a:xfrm>
          <a:prstGeom prst="rect">
            <a:avLst/>
          </a:prstGeom>
          <a:noFill/>
          <a:ln>
            <a:solidFill>
              <a:schemeClr val="tx1"/>
            </a:solidFill>
          </a:ln>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400" b="1" dirty="0" smtClean="0"/>
              <a:t>Key words</a:t>
            </a:r>
          </a:p>
          <a:p>
            <a:endParaRPr lang="en-GB" sz="1400" b="1" dirty="0"/>
          </a:p>
          <a:p>
            <a:endParaRPr lang="en-GB" sz="1400" b="1" dirty="0" smtClean="0"/>
          </a:p>
          <a:p>
            <a:endParaRPr lang="en-GB" sz="1400" b="1" dirty="0"/>
          </a:p>
          <a:p>
            <a:endParaRPr lang="en-GB" sz="1400" b="1" dirty="0" smtClean="0"/>
          </a:p>
          <a:p>
            <a:endParaRPr lang="en-GB" sz="1400" b="1" dirty="0"/>
          </a:p>
          <a:p>
            <a:endParaRPr lang="en-GB" sz="1400" b="1" dirty="0" smtClean="0"/>
          </a:p>
          <a:p>
            <a:endParaRPr lang="en-GB" sz="1400" b="1" dirty="0"/>
          </a:p>
          <a:p>
            <a:endParaRPr lang="en-GB" sz="1400" b="1" dirty="0" smtClean="0"/>
          </a:p>
          <a:p>
            <a:endParaRPr lang="en-GB" sz="1400" b="1" dirty="0"/>
          </a:p>
          <a:p>
            <a:endParaRPr lang="en-GB" sz="1400" b="1" dirty="0" smtClean="0"/>
          </a:p>
          <a:p>
            <a:endParaRPr lang="en-GB" sz="1400" b="1" dirty="0"/>
          </a:p>
          <a:p>
            <a:endParaRPr lang="en-GB" sz="1400" b="1" dirty="0"/>
          </a:p>
          <a:p>
            <a:endParaRPr lang="en-GB" sz="1400" b="1" dirty="0" smtClean="0"/>
          </a:p>
        </p:txBody>
      </p:sp>
      <p:sp>
        <p:nvSpPr>
          <p:cNvPr id="7" name="TextBox 5"/>
          <p:cNvSpPr txBox="1"/>
          <p:nvPr/>
        </p:nvSpPr>
        <p:spPr>
          <a:xfrm>
            <a:off x="1890421" y="1887298"/>
            <a:ext cx="5954758" cy="1477328"/>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b="1" dirty="0" smtClean="0"/>
              <a:t>Hints</a:t>
            </a:r>
          </a:p>
          <a:p>
            <a:endParaRPr lang="en-GB" dirty="0" smtClean="0"/>
          </a:p>
          <a:p>
            <a:endParaRPr lang="en-GB" dirty="0"/>
          </a:p>
          <a:p>
            <a:endParaRPr lang="en-GB" dirty="0" smtClean="0"/>
          </a:p>
          <a:p>
            <a:endParaRPr lang="en-GB" dirty="0"/>
          </a:p>
        </p:txBody>
      </p:sp>
      <p:sp>
        <p:nvSpPr>
          <p:cNvPr id="8" name="Rounded Rectangle 7"/>
          <p:cNvSpPr/>
          <p:nvPr/>
        </p:nvSpPr>
        <p:spPr>
          <a:xfrm>
            <a:off x="1929610" y="2210463"/>
            <a:ext cx="1288213" cy="1080120"/>
          </a:xfrm>
          <a:prstGeom prst="round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smtClean="0">
                <a:solidFill>
                  <a:schemeClr val="tx1"/>
                </a:solidFill>
              </a:rPr>
              <a:t>Write out a balanced equation.</a:t>
            </a:r>
            <a:endParaRPr lang="en-GB" sz="1200" dirty="0">
              <a:solidFill>
                <a:schemeClr val="tx1"/>
              </a:solidFill>
            </a:endParaRPr>
          </a:p>
        </p:txBody>
      </p:sp>
      <p:sp>
        <p:nvSpPr>
          <p:cNvPr id="9" name="Rounded Rectangle 8"/>
          <p:cNvSpPr/>
          <p:nvPr/>
        </p:nvSpPr>
        <p:spPr>
          <a:xfrm>
            <a:off x="3369342" y="2218555"/>
            <a:ext cx="1420568" cy="1072027"/>
          </a:xfrm>
          <a:prstGeom prst="round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smtClean="0">
                <a:solidFill>
                  <a:schemeClr val="tx1"/>
                </a:solidFill>
              </a:rPr>
              <a:t>Work </a:t>
            </a:r>
            <a:r>
              <a:rPr lang="en-GB" sz="1200" dirty="0">
                <a:solidFill>
                  <a:schemeClr val="tx1"/>
                </a:solidFill>
              </a:rPr>
              <a:t>out relative formula masses. </a:t>
            </a:r>
          </a:p>
        </p:txBody>
      </p:sp>
      <p:sp>
        <p:nvSpPr>
          <p:cNvPr id="10" name="Rounded Rectangle 9"/>
          <p:cNvSpPr/>
          <p:nvPr/>
        </p:nvSpPr>
        <p:spPr>
          <a:xfrm>
            <a:off x="6444208" y="2210463"/>
            <a:ext cx="1296144" cy="1080120"/>
          </a:xfrm>
          <a:prstGeom prst="round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200" dirty="0" smtClean="0">
              <a:solidFill>
                <a:schemeClr val="tx1"/>
              </a:solidFill>
            </a:endParaRPr>
          </a:p>
        </p:txBody>
      </p:sp>
      <p:sp>
        <p:nvSpPr>
          <p:cNvPr id="11" name="Rounded Rectangle 10"/>
          <p:cNvSpPr/>
          <p:nvPr/>
        </p:nvSpPr>
        <p:spPr>
          <a:xfrm>
            <a:off x="4932040" y="2218555"/>
            <a:ext cx="1407284" cy="107202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smtClean="0">
                <a:solidFill>
                  <a:schemeClr val="tx1"/>
                </a:solidFill>
              </a:rPr>
              <a:t>Show ALL of your working</a:t>
            </a:r>
            <a:endParaRPr lang="en-GB" sz="1200" dirty="0">
              <a:solidFill>
                <a:schemeClr val="tx1"/>
              </a:solidFill>
            </a:endParaRPr>
          </a:p>
        </p:txBody>
      </p:sp>
      <p:sp>
        <p:nvSpPr>
          <p:cNvPr id="21" name="TextBox 20"/>
          <p:cNvSpPr txBox="1"/>
          <p:nvPr/>
        </p:nvSpPr>
        <p:spPr>
          <a:xfrm>
            <a:off x="1861347" y="3310055"/>
            <a:ext cx="7109639" cy="3416320"/>
          </a:xfrm>
          <a:prstGeom prst="rect">
            <a:avLst/>
          </a:prstGeom>
          <a:noFill/>
        </p:spPr>
        <p:txBody>
          <a:bodyPr wrap="none" rtlCol="0">
            <a:spAutoFit/>
          </a:bodyPr>
          <a:lstStyle/>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endParaRPr lang="en-GB" sz="2400" dirty="0"/>
          </a:p>
        </p:txBody>
      </p:sp>
      <p:sp>
        <p:nvSpPr>
          <p:cNvPr id="12" name="TextBox 11"/>
          <p:cNvSpPr txBox="1"/>
          <p:nvPr/>
        </p:nvSpPr>
        <p:spPr>
          <a:xfrm>
            <a:off x="0" y="467380"/>
            <a:ext cx="1861347" cy="369332"/>
          </a:xfrm>
          <a:prstGeom prst="rect">
            <a:avLst/>
          </a:prstGeom>
          <a:noFill/>
          <a:ln>
            <a:solidFill>
              <a:schemeClr val="tx1"/>
            </a:solidFill>
          </a:ln>
        </p:spPr>
        <p:txBody>
          <a:bodyPr wrap="square" rtlCol="0">
            <a:spAutoFit/>
          </a:bodyPr>
          <a:lstStyle/>
          <a:p>
            <a:pPr algn="ctr"/>
            <a:r>
              <a:rPr lang="en-GB" dirty="0" smtClean="0"/>
              <a:t>QWC - Bubbles</a:t>
            </a:r>
            <a:endParaRPr lang="en-GB" dirty="0"/>
          </a:p>
        </p:txBody>
      </p:sp>
      <p:sp>
        <p:nvSpPr>
          <p:cNvPr id="15" name="Rounded Rectangle 14"/>
          <p:cNvSpPr/>
          <p:nvPr/>
        </p:nvSpPr>
        <p:spPr>
          <a:xfrm>
            <a:off x="369410" y="908720"/>
            <a:ext cx="1485515" cy="187724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smtClean="0">
                <a:solidFill>
                  <a:schemeClr val="tx1"/>
                </a:solidFill>
              </a:rPr>
              <a:t>Complex answer</a:t>
            </a:r>
            <a:endParaRPr lang="en-GB" sz="1200" dirty="0">
              <a:solidFill>
                <a:schemeClr val="tx1"/>
              </a:solidFill>
            </a:endParaRPr>
          </a:p>
          <a:p>
            <a:pPr algn="ctr"/>
            <a:endParaRPr lang="en-GB" sz="1200" dirty="0">
              <a:solidFill>
                <a:schemeClr val="tx1"/>
              </a:solidFill>
            </a:endParaRPr>
          </a:p>
          <a:p>
            <a:pPr algn="ctr"/>
            <a:r>
              <a:rPr lang="en-GB" sz="1200" dirty="0">
                <a:solidFill>
                  <a:schemeClr val="tx1"/>
                </a:solidFill>
              </a:rPr>
              <a:t>Extensive key words</a:t>
            </a:r>
          </a:p>
          <a:p>
            <a:pPr algn="ctr"/>
            <a:endParaRPr lang="en-GB" sz="1200" dirty="0">
              <a:solidFill>
                <a:schemeClr val="tx1"/>
              </a:solidFill>
            </a:endParaRPr>
          </a:p>
          <a:p>
            <a:pPr algn="ctr"/>
            <a:r>
              <a:rPr lang="en-GB" sz="1200" dirty="0">
                <a:solidFill>
                  <a:schemeClr val="tx1"/>
                </a:solidFill>
              </a:rPr>
              <a:t>Logical order</a:t>
            </a:r>
          </a:p>
          <a:p>
            <a:pPr algn="ctr"/>
            <a:endParaRPr lang="en-GB" sz="1200" dirty="0">
              <a:solidFill>
                <a:schemeClr val="tx1"/>
              </a:solidFill>
            </a:endParaRPr>
          </a:p>
          <a:p>
            <a:pPr algn="ctr"/>
            <a:r>
              <a:rPr lang="en-GB" sz="1200" dirty="0">
                <a:solidFill>
                  <a:schemeClr val="tx1"/>
                </a:solidFill>
              </a:rPr>
              <a:t>Excellent spelling, punctuation and grammar</a:t>
            </a:r>
          </a:p>
        </p:txBody>
      </p:sp>
      <p:sp>
        <p:nvSpPr>
          <p:cNvPr id="16" name="Rounded Rectangle 15"/>
          <p:cNvSpPr/>
          <p:nvPr/>
        </p:nvSpPr>
        <p:spPr>
          <a:xfrm>
            <a:off x="369409" y="2838218"/>
            <a:ext cx="1485515" cy="187724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a:solidFill>
                  <a:schemeClr val="tx1"/>
                </a:solidFill>
              </a:rPr>
              <a:t>Detailed answer</a:t>
            </a:r>
          </a:p>
          <a:p>
            <a:pPr algn="ctr"/>
            <a:endParaRPr lang="en-GB" sz="1200" dirty="0">
              <a:solidFill>
                <a:schemeClr val="tx1"/>
              </a:solidFill>
            </a:endParaRPr>
          </a:p>
          <a:p>
            <a:pPr algn="ctr"/>
            <a:r>
              <a:rPr lang="en-GB" sz="1200" dirty="0">
                <a:solidFill>
                  <a:schemeClr val="tx1"/>
                </a:solidFill>
              </a:rPr>
              <a:t>Many key words</a:t>
            </a:r>
          </a:p>
          <a:p>
            <a:pPr algn="ctr"/>
            <a:endParaRPr lang="en-GB" sz="1200" dirty="0">
              <a:solidFill>
                <a:schemeClr val="tx1"/>
              </a:solidFill>
            </a:endParaRPr>
          </a:p>
          <a:p>
            <a:pPr algn="ctr"/>
            <a:r>
              <a:rPr lang="en-GB" sz="1200" dirty="0">
                <a:solidFill>
                  <a:schemeClr val="tx1"/>
                </a:solidFill>
              </a:rPr>
              <a:t>Clear order</a:t>
            </a:r>
          </a:p>
          <a:p>
            <a:pPr algn="ctr"/>
            <a:endParaRPr lang="en-GB" sz="1200" dirty="0">
              <a:solidFill>
                <a:schemeClr val="tx1"/>
              </a:solidFill>
            </a:endParaRPr>
          </a:p>
          <a:p>
            <a:pPr algn="ctr"/>
            <a:r>
              <a:rPr lang="en-GB" sz="1200" dirty="0">
                <a:solidFill>
                  <a:schemeClr val="tx1"/>
                </a:solidFill>
              </a:rPr>
              <a:t>Good spelling, punctuation and grammar</a:t>
            </a:r>
          </a:p>
        </p:txBody>
      </p:sp>
      <p:sp>
        <p:nvSpPr>
          <p:cNvPr id="17" name="Rounded Rectangle 16"/>
          <p:cNvSpPr/>
          <p:nvPr/>
        </p:nvSpPr>
        <p:spPr>
          <a:xfrm>
            <a:off x="369408" y="4758783"/>
            <a:ext cx="1485515" cy="187724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a:solidFill>
                  <a:schemeClr val="tx1"/>
                </a:solidFill>
              </a:rPr>
              <a:t>Simple answer</a:t>
            </a:r>
          </a:p>
          <a:p>
            <a:pPr algn="ctr"/>
            <a:endParaRPr lang="en-GB" sz="1200" dirty="0">
              <a:solidFill>
                <a:schemeClr val="tx1"/>
              </a:solidFill>
            </a:endParaRPr>
          </a:p>
          <a:p>
            <a:pPr algn="ctr"/>
            <a:r>
              <a:rPr lang="en-GB" sz="1200" dirty="0">
                <a:solidFill>
                  <a:schemeClr val="tx1"/>
                </a:solidFill>
              </a:rPr>
              <a:t>Few key words</a:t>
            </a:r>
          </a:p>
          <a:p>
            <a:pPr algn="ctr"/>
            <a:endParaRPr lang="en-GB" sz="1200" dirty="0">
              <a:solidFill>
                <a:schemeClr val="tx1"/>
              </a:solidFill>
            </a:endParaRPr>
          </a:p>
          <a:p>
            <a:pPr algn="ctr"/>
            <a:r>
              <a:rPr lang="en-GB" sz="1200" dirty="0">
                <a:solidFill>
                  <a:schemeClr val="tx1"/>
                </a:solidFill>
              </a:rPr>
              <a:t>No order</a:t>
            </a:r>
          </a:p>
          <a:p>
            <a:pPr algn="ctr"/>
            <a:endParaRPr lang="en-GB" sz="1200" dirty="0">
              <a:solidFill>
                <a:schemeClr val="tx1"/>
              </a:solidFill>
            </a:endParaRPr>
          </a:p>
          <a:p>
            <a:pPr algn="ctr"/>
            <a:r>
              <a:rPr lang="en-GB" sz="1200" dirty="0">
                <a:solidFill>
                  <a:schemeClr val="tx1"/>
                </a:solidFill>
              </a:rPr>
              <a:t>Poor spelling, punctuation and grammar</a:t>
            </a:r>
          </a:p>
        </p:txBody>
      </p:sp>
    </p:spTree>
    <p:extLst>
      <p:ext uri="{BB962C8B-B14F-4D97-AF65-F5344CB8AC3E}">
        <p14:creationId xmlns:p14="http://schemas.microsoft.com/office/powerpoint/2010/main" val="1088563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4786" y="31034"/>
            <a:ext cx="8939214" cy="1752600"/>
          </a:xfrm>
        </p:spPr>
        <p:txBody>
          <a:bodyPr>
            <a:normAutofit/>
          </a:bodyPr>
          <a:lstStyle/>
          <a:p>
            <a:pPr algn="l"/>
            <a:endParaRPr lang="en-GB" sz="1400" b="1" dirty="0"/>
          </a:p>
        </p:txBody>
      </p:sp>
      <p:graphicFrame>
        <p:nvGraphicFramePr>
          <p:cNvPr id="4" name="Table 3"/>
          <p:cNvGraphicFramePr>
            <a:graphicFrameLocks noGrp="1"/>
          </p:cNvGraphicFramePr>
          <p:nvPr>
            <p:extLst>
              <p:ext uri="{D42A27DB-BD31-4B8C-83A1-F6EECF244321}">
                <p14:modId xmlns:p14="http://schemas.microsoft.com/office/powerpoint/2010/main" val="953859756"/>
              </p:ext>
            </p:extLst>
          </p:nvPr>
        </p:nvGraphicFramePr>
        <p:xfrm>
          <a:off x="35496" y="932988"/>
          <a:ext cx="288032" cy="5736372"/>
        </p:xfrm>
        <a:graphic>
          <a:graphicData uri="http://schemas.openxmlformats.org/drawingml/2006/table">
            <a:tbl>
              <a:tblPr firstRow="1" bandRow="1">
                <a:tableStyleId>{5940675A-B579-460E-94D1-54222C63F5DA}</a:tableStyleId>
              </a:tblPr>
              <a:tblGrid>
                <a:gridCol w="288032"/>
              </a:tblGrid>
              <a:tr h="1854450">
                <a:tc>
                  <a:txBody>
                    <a:bodyPr/>
                    <a:lstStyle/>
                    <a:p>
                      <a:r>
                        <a:rPr lang="en-GB" sz="1200" dirty="0" smtClean="0"/>
                        <a:t>Level 3 - 5to 6 marks</a:t>
                      </a:r>
                      <a:endParaRPr lang="en-GB" sz="1200" dirty="0"/>
                    </a:p>
                  </a:txBody>
                  <a:tcPr vert="vert270" anchor="ctr" anchorCtr="1"/>
                </a:tc>
              </a:tr>
              <a:tr h="19409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Level 2 – 3 to 4 marks</a:t>
                      </a:r>
                    </a:p>
                  </a:txBody>
                  <a:tcPr vert="vert270" anchor="ctr" anchorCtr="1"/>
                </a:tc>
              </a:tr>
              <a:tr h="1940961">
                <a:tc>
                  <a:txBody>
                    <a:bodyPr/>
                    <a:lstStyle/>
                    <a:p>
                      <a:r>
                        <a:rPr lang="en-GB" sz="1200" dirty="0" smtClean="0"/>
                        <a:t>Level 1 – 1 to 2 marks</a:t>
                      </a:r>
                      <a:endParaRPr lang="en-GB" sz="1200" dirty="0"/>
                    </a:p>
                  </a:txBody>
                  <a:tcPr vert="vert270" anchor="ctr" anchorCtr="1"/>
                </a:tc>
              </a:tr>
            </a:tbl>
          </a:graphicData>
        </a:graphic>
      </p:graphicFrame>
      <p:sp>
        <p:nvSpPr>
          <p:cNvPr id="5" name="Rounded Rectangle 4"/>
          <p:cNvSpPr/>
          <p:nvPr/>
        </p:nvSpPr>
        <p:spPr>
          <a:xfrm>
            <a:off x="1907704" y="404664"/>
            <a:ext cx="5832648" cy="136815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1400" dirty="0" smtClean="0">
                <a:solidFill>
                  <a:schemeClr val="tx1"/>
                </a:solidFill>
              </a:rPr>
              <a:t>What is the percentage yield if 8 tonnes of methanol produces 14.7 tonnes of </a:t>
            </a:r>
            <a:r>
              <a:rPr lang="en-GB" sz="1400" dirty="0" err="1" smtClean="0">
                <a:solidFill>
                  <a:schemeClr val="tx1"/>
                </a:solidFill>
              </a:rPr>
              <a:t>ethanoic</a:t>
            </a:r>
            <a:r>
              <a:rPr lang="en-GB" sz="1400" dirty="0" smtClean="0">
                <a:solidFill>
                  <a:schemeClr val="tx1"/>
                </a:solidFill>
              </a:rPr>
              <a:t> acid?</a:t>
            </a:r>
          </a:p>
          <a:p>
            <a:pPr algn="r"/>
            <a:r>
              <a:rPr lang="en-GB" sz="1400" dirty="0" smtClean="0">
                <a:solidFill>
                  <a:schemeClr val="tx1"/>
                </a:solidFill>
              </a:rPr>
              <a:t>6 marks</a:t>
            </a:r>
            <a:endParaRPr lang="en-GB" sz="1400" dirty="0">
              <a:solidFill>
                <a:schemeClr val="tx1"/>
              </a:solidFill>
            </a:endParaRPr>
          </a:p>
        </p:txBody>
      </p:sp>
      <p:sp>
        <p:nvSpPr>
          <p:cNvPr id="6" name="TextBox 3"/>
          <p:cNvSpPr txBox="1"/>
          <p:nvPr/>
        </p:nvSpPr>
        <p:spPr>
          <a:xfrm>
            <a:off x="7845179" y="381234"/>
            <a:ext cx="950325" cy="307777"/>
          </a:xfrm>
          <a:prstGeom prst="rect">
            <a:avLst/>
          </a:prstGeom>
          <a:noFill/>
          <a:ln>
            <a:solidFill>
              <a:schemeClr val="tx1"/>
            </a:solidFill>
          </a:ln>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400" b="1" dirty="0" smtClean="0"/>
              <a:t>Key words</a:t>
            </a:r>
          </a:p>
        </p:txBody>
      </p:sp>
      <p:sp>
        <p:nvSpPr>
          <p:cNvPr id="7" name="TextBox 5"/>
          <p:cNvSpPr txBox="1"/>
          <p:nvPr/>
        </p:nvSpPr>
        <p:spPr>
          <a:xfrm>
            <a:off x="1890421" y="1887298"/>
            <a:ext cx="5954758" cy="1477328"/>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b="1" dirty="0" smtClean="0"/>
              <a:t>Hints</a:t>
            </a:r>
          </a:p>
          <a:p>
            <a:endParaRPr lang="en-GB" dirty="0" smtClean="0"/>
          </a:p>
          <a:p>
            <a:endParaRPr lang="en-GB" dirty="0"/>
          </a:p>
          <a:p>
            <a:endParaRPr lang="en-GB" dirty="0" smtClean="0"/>
          </a:p>
          <a:p>
            <a:endParaRPr lang="en-GB" dirty="0"/>
          </a:p>
        </p:txBody>
      </p:sp>
      <p:sp>
        <p:nvSpPr>
          <p:cNvPr id="8" name="Rounded Rectangle 7"/>
          <p:cNvSpPr/>
          <p:nvPr/>
        </p:nvSpPr>
        <p:spPr>
          <a:xfrm>
            <a:off x="1929610" y="2210463"/>
            <a:ext cx="1490262" cy="1080120"/>
          </a:xfrm>
          <a:prstGeom prst="round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smtClean="0">
                <a:solidFill>
                  <a:schemeClr val="tx1"/>
                </a:solidFill>
              </a:rPr>
              <a:t>Write the balanced equation and work out relative formula masses..</a:t>
            </a:r>
            <a:endParaRPr lang="en-GB" sz="1200" dirty="0">
              <a:solidFill>
                <a:schemeClr val="tx1"/>
              </a:solidFill>
            </a:endParaRPr>
          </a:p>
        </p:txBody>
      </p:sp>
      <p:sp>
        <p:nvSpPr>
          <p:cNvPr id="9" name="Rounded Rectangle 8"/>
          <p:cNvSpPr/>
          <p:nvPr/>
        </p:nvSpPr>
        <p:spPr>
          <a:xfrm>
            <a:off x="3563888" y="2218555"/>
            <a:ext cx="1226022" cy="1072027"/>
          </a:xfrm>
          <a:prstGeom prst="round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smtClean="0">
                <a:solidFill>
                  <a:schemeClr val="tx1"/>
                </a:solidFill>
              </a:rPr>
              <a:t>Convert to reacting masses.</a:t>
            </a:r>
            <a:endParaRPr lang="en-GB" sz="1200" dirty="0">
              <a:solidFill>
                <a:schemeClr val="tx1"/>
              </a:solidFill>
            </a:endParaRPr>
          </a:p>
        </p:txBody>
      </p:sp>
      <p:sp>
        <p:nvSpPr>
          <p:cNvPr id="10" name="Rounded Rectangle 9"/>
          <p:cNvSpPr/>
          <p:nvPr/>
        </p:nvSpPr>
        <p:spPr>
          <a:xfrm>
            <a:off x="6444208" y="2210463"/>
            <a:ext cx="1296144" cy="1080120"/>
          </a:xfrm>
          <a:prstGeom prst="round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smtClean="0">
                <a:solidFill>
                  <a:schemeClr val="tx1"/>
                </a:solidFill>
              </a:rPr>
              <a:t>Compare theoretical to actual yield.</a:t>
            </a:r>
          </a:p>
        </p:txBody>
      </p:sp>
      <p:sp>
        <p:nvSpPr>
          <p:cNvPr id="11" name="Rounded Rectangle 10"/>
          <p:cNvSpPr/>
          <p:nvPr/>
        </p:nvSpPr>
        <p:spPr>
          <a:xfrm>
            <a:off x="4932040" y="2218555"/>
            <a:ext cx="1407284" cy="107202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smtClean="0">
                <a:solidFill>
                  <a:schemeClr val="tx1"/>
                </a:solidFill>
              </a:rPr>
              <a:t>Scale up to the units given.</a:t>
            </a:r>
            <a:endParaRPr lang="en-GB" sz="1200" dirty="0">
              <a:solidFill>
                <a:schemeClr val="tx1"/>
              </a:solidFill>
            </a:endParaRPr>
          </a:p>
        </p:txBody>
      </p:sp>
      <p:sp>
        <p:nvSpPr>
          <p:cNvPr id="21" name="TextBox 20"/>
          <p:cNvSpPr txBox="1"/>
          <p:nvPr/>
        </p:nvSpPr>
        <p:spPr>
          <a:xfrm>
            <a:off x="1861347" y="3310055"/>
            <a:ext cx="7109639" cy="3416320"/>
          </a:xfrm>
          <a:prstGeom prst="rect">
            <a:avLst/>
          </a:prstGeom>
          <a:noFill/>
        </p:spPr>
        <p:txBody>
          <a:bodyPr wrap="none" rtlCol="0">
            <a:spAutoFit/>
          </a:bodyPr>
          <a:lstStyle/>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endParaRPr lang="en-GB" sz="2400" dirty="0"/>
          </a:p>
        </p:txBody>
      </p:sp>
      <p:sp>
        <p:nvSpPr>
          <p:cNvPr id="12" name="TextBox 11"/>
          <p:cNvSpPr txBox="1"/>
          <p:nvPr/>
        </p:nvSpPr>
        <p:spPr>
          <a:xfrm>
            <a:off x="0" y="467380"/>
            <a:ext cx="1861347" cy="369332"/>
          </a:xfrm>
          <a:prstGeom prst="rect">
            <a:avLst/>
          </a:prstGeom>
          <a:noFill/>
          <a:ln>
            <a:solidFill>
              <a:schemeClr val="tx1"/>
            </a:solidFill>
          </a:ln>
        </p:spPr>
        <p:txBody>
          <a:bodyPr wrap="square" rtlCol="0">
            <a:spAutoFit/>
          </a:bodyPr>
          <a:lstStyle/>
          <a:p>
            <a:pPr algn="ctr"/>
            <a:r>
              <a:rPr lang="en-GB" dirty="0" smtClean="0"/>
              <a:t>QWC - Bubbles</a:t>
            </a:r>
            <a:endParaRPr lang="en-GB" dirty="0"/>
          </a:p>
        </p:txBody>
      </p:sp>
      <p:sp>
        <p:nvSpPr>
          <p:cNvPr id="15" name="Rounded Rectangle 14"/>
          <p:cNvSpPr/>
          <p:nvPr/>
        </p:nvSpPr>
        <p:spPr>
          <a:xfrm>
            <a:off x="369410" y="908720"/>
            <a:ext cx="1485515" cy="187724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smtClean="0">
                <a:solidFill>
                  <a:schemeClr val="tx1"/>
                </a:solidFill>
              </a:rPr>
              <a:t>Complex answer</a:t>
            </a:r>
            <a:endParaRPr lang="en-GB" sz="1200" dirty="0">
              <a:solidFill>
                <a:schemeClr val="tx1"/>
              </a:solidFill>
            </a:endParaRPr>
          </a:p>
          <a:p>
            <a:pPr algn="ctr"/>
            <a:endParaRPr lang="en-GB" sz="1200" dirty="0">
              <a:solidFill>
                <a:schemeClr val="tx1"/>
              </a:solidFill>
            </a:endParaRPr>
          </a:p>
          <a:p>
            <a:pPr algn="ctr"/>
            <a:r>
              <a:rPr lang="en-GB" sz="1200" dirty="0">
                <a:solidFill>
                  <a:schemeClr val="tx1"/>
                </a:solidFill>
              </a:rPr>
              <a:t>Extensive key words</a:t>
            </a:r>
          </a:p>
          <a:p>
            <a:pPr algn="ctr"/>
            <a:endParaRPr lang="en-GB" sz="1200" dirty="0">
              <a:solidFill>
                <a:schemeClr val="tx1"/>
              </a:solidFill>
            </a:endParaRPr>
          </a:p>
          <a:p>
            <a:pPr algn="ctr"/>
            <a:r>
              <a:rPr lang="en-GB" sz="1200" dirty="0">
                <a:solidFill>
                  <a:schemeClr val="tx1"/>
                </a:solidFill>
              </a:rPr>
              <a:t>Logical order</a:t>
            </a:r>
          </a:p>
          <a:p>
            <a:pPr algn="ctr"/>
            <a:endParaRPr lang="en-GB" sz="1200" dirty="0">
              <a:solidFill>
                <a:schemeClr val="tx1"/>
              </a:solidFill>
            </a:endParaRPr>
          </a:p>
          <a:p>
            <a:pPr algn="ctr"/>
            <a:r>
              <a:rPr lang="en-GB" sz="1200" dirty="0">
                <a:solidFill>
                  <a:schemeClr val="tx1"/>
                </a:solidFill>
              </a:rPr>
              <a:t>Excellent spelling, punctuation and grammar</a:t>
            </a:r>
          </a:p>
        </p:txBody>
      </p:sp>
      <p:sp>
        <p:nvSpPr>
          <p:cNvPr id="16" name="Rounded Rectangle 15"/>
          <p:cNvSpPr/>
          <p:nvPr/>
        </p:nvSpPr>
        <p:spPr>
          <a:xfrm>
            <a:off x="369409" y="2838218"/>
            <a:ext cx="1485515" cy="187724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a:solidFill>
                  <a:schemeClr val="tx1"/>
                </a:solidFill>
              </a:rPr>
              <a:t>Detailed answer</a:t>
            </a:r>
          </a:p>
          <a:p>
            <a:pPr algn="ctr"/>
            <a:endParaRPr lang="en-GB" sz="1200" dirty="0">
              <a:solidFill>
                <a:schemeClr val="tx1"/>
              </a:solidFill>
            </a:endParaRPr>
          </a:p>
          <a:p>
            <a:pPr algn="ctr"/>
            <a:r>
              <a:rPr lang="en-GB" sz="1200" dirty="0">
                <a:solidFill>
                  <a:schemeClr val="tx1"/>
                </a:solidFill>
              </a:rPr>
              <a:t>Many key words</a:t>
            </a:r>
          </a:p>
          <a:p>
            <a:pPr algn="ctr"/>
            <a:endParaRPr lang="en-GB" sz="1200" dirty="0">
              <a:solidFill>
                <a:schemeClr val="tx1"/>
              </a:solidFill>
            </a:endParaRPr>
          </a:p>
          <a:p>
            <a:pPr algn="ctr"/>
            <a:r>
              <a:rPr lang="en-GB" sz="1200" dirty="0">
                <a:solidFill>
                  <a:schemeClr val="tx1"/>
                </a:solidFill>
              </a:rPr>
              <a:t>Clear order</a:t>
            </a:r>
          </a:p>
          <a:p>
            <a:pPr algn="ctr"/>
            <a:endParaRPr lang="en-GB" sz="1200" dirty="0">
              <a:solidFill>
                <a:schemeClr val="tx1"/>
              </a:solidFill>
            </a:endParaRPr>
          </a:p>
          <a:p>
            <a:pPr algn="ctr"/>
            <a:r>
              <a:rPr lang="en-GB" sz="1200" dirty="0">
                <a:solidFill>
                  <a:schemeClr val="tx1"/>
                </a:solidFill>
              </a:rPr>
              <a:t>Good spelling, punctuation and grammar</a:t>
            </a:r>
          </a:p>
        </p:txBody>
      </p:sp>
      <p:sp>
        <p:nvSpPr>
          <p:cNvPr id="17" name="Rounded Rectangle 16"/>
          <p:cNvSpPr/>
          <p:nvPr/>
        </p:nvSpPr>
        <p:spPr>
          <a:xfrm>
            <a:off x="369408" y="4758783"/>
            <a:ext cx="1485515" cy="187724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a:solidFill>
                  <a:schemeClr val="tx1"/>
                </a:solidFill>
              </a:rPr>
              <a:t>Simple answer</a:t>
            </a:r>
          </a:p>
          <a:p>
            <a:pPr algn="ctr"/>
            <a:endParaRPr lang="en-GB" sz="1200" dirty="0">
              <a:solidFill>
                <a:schemeClr val="tx1"/>
              </a:solidFill>
            </a:endParaRPr>
          </a:p>
          <a:p>
            <a:pPr algn="ctr"/>
            <a:r>
              <a:rPr lang="en-GB" sz="1200" dirty="0">
                <a:solidFill>
                  <a:schemeClr val="tx1"/>
                </a:solidFill>
              </a:rPr>
              <a:t>Few key words</a:t>
            </a:r>
          </a:p>
          <a:p>
            <a:pPr algn="ctr"/>
            <a:endParaRPr lang="en-GB" sz="1200" dirty="0">
              <a:solidFill>
                <a:schemeClr val="tx1"/>
              </a:solidFill>
            </a:endParaRPr>
          </a:p>
          <a:p>
            <a:pPr algn="ctr"/>
            <a:r>
              <a:rPr lang="en-GB" sz="1200" dirty="0">
                <a:solidFill>
                  <a:schemeClr val="tx1"/>
                </a:solidFill>
              </a:rPr>
              <a:t>No order</a:t>
            </a:r>
          </a:p>
          <a:p>
            <a:pPr algn="ctr"/>
            <a:endParaRPr lang="en-GB" sz="1200" dirty="0">
              <a:solidFill>
                <a:schemeClr val="tx1"/>
              </a:solidFill>
            </a:endParaRPr>
          </a:p>
          <a:p>
            <a:pPr algn="ctr"/>
            <a:r>
              <a:rPr lang="en-GB" sz="1200" dirty="0">
                <a:solidFill>
                  <a:schemeClr val="tx1"/>
                </a:solidFill>
              </a:rPr>
              <a:t>Poor spelling, punctuation and grammar</a:t>
            </a:r>
          </a:p>
        </p:txBody>
      </p:sp>
    </p:spTree>
    <p:extLst>
      <p:ext uri="{BB962C8B-B14F-4D97-AF65-F5344CB8AC3E}">
        <p14:creationId xmlns:p14="http://schemas.microsoft.com/office/powerpoint/2010/main" val="3581503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4786" y="31034"/>
            <a:ext cx="8939214" cy="1752600"/>
          </a:xfrm>
        </p:spPr>
        <p:txBody>
          <a:bodyPr>
            <a:normAutofit/>
          </a:bodyPr>
          <a:lstStyle/>
          <a:p>
            <a:pPr algn="l"/>
            <a:endParaRPr lang="en-GB" sz="1400" b="1" dirty="0"/>
          </a:p>
        </p:txBody>
      </p:sp>
      <p:graphicFrame>
        <p:nvGraphicFramePr>
          <p:cNvPr id="4" name="Table 3"/>
          <p:cNvGraphicFramePr>
            <a:graphicFrameLocks noGrp="1"/>
          </p:cNvGraphicFramePr>
          <p:nvPr>
            <p:extLst>
              <p:ext uri="{D42A27DB-BD31-4B8C-83A1-F6EECF244321}">
                <p14:modId xmlns:p14="http://schemas.microsoft.com/office/powerpoint/2010/main" val="2900031812"/>
              </p:ext>
            </p:extLst>
          </p:nvPr>
        </p:nvGraphicFramePr>
        <p:xfrm>
          <a:off x="35496" y="932988"/>
          <a:ext cx="288032" cy="5736372"/>
        </p:xfrm>
        <a:graphic>
          <a:graphicData uri="http://schemas.openxmlformats.org/drawingml/2006/table">
            <a:tbl>
              <a:tblPr firstRow="1" bandRow="1">
                <a:tableStyleId>{5940675A-B579-460E-94D1-54222C63F5DA}</a:tableStyleId>
              </a:tblPr>
              <a:tblGrid>
                <a:gridCol w="288032"/>
              </a:tblGrid>
              <a:tr h="1854450">
                <a:tc>
                  <a:txBody>
                    <a:bodyPr/>
                    <a:lstStyle/>
                    <a:p>
                      <a:r>
                        <a:rPr lang="en-GB" sz="1200" dirty="0" smtClean="0"/>
                        <a:t>Level 3 - 5to 6 marks</a:t>
                      </a:r>
                      <a:endParaRPr lang="en-GB" sz="1200" dirty="0"/>
                    </a:p>
                  </a:txBody>
                  <a:tcPr vert="vert270" anchor="ctr" anchorCtr="1"/>
                </a:tc>
              </a:tr>
              <a:tr h="19409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Level 2 – 3 to 4 marks</a:t>
                      </a:r>
                    </a:p>
                  </a:txBody>
                  <a:tcPr vert="vert270" anchor="ctr" anchorCtr="1"/>
                </a:tc>
              </a:tr>
              <a:tr h="1940961">
                <a:tc>
                  <a:txBody>
                    <a:bodyPr/>
                    <a:lstStyle/>
                    <a:p>
                      <a:r>
                        <a:rPr lang="en-GB" sz="1200" dirty="0" smtClean="0"/>
                        <a:t>Level 1 – 1 to 2 marks</a:t>
                      </a:r>
                      <a:endParaRPr lang="en-GB" sz="1200" dirty="0"/>
                    </a:p>
                  </a:txBody>
                  <a:tcPr vert="vert270" anchor="ctr" anchorCtr="1"/>
                </a:tc>
              </a:tr>
            </a:tbl>
          </a:graphicData>
        </a:graphic>
      </p:graphicFrame>
      <p:sp>
        <p:nvSpPr>
          <p:cNvPr id="5" name="Rounded Rectangle 4"/>
          <p:cNvSpPr/>
          <p:nvPr/>
        </p:nvSpPr>
        <p:spPr>
          <a:xfrm>
            <a:off x="1907704" y="404664"/>
            <a:ext cx="5832648" cy="136815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1400" dirty="0">
                <a:solidFill>
                  <a:schemeClr val="tx1"/>
                </a:solidFill>
              </a:rPr>
              <a:t>A</a:t>
            </a:r>
            <a:r>
              <a:rPr lang="en-GB" sz="1400" dirty="0" smtClean="0">
                <a:solidFill>
                  <a:schemeClr val="tx1"/>
                </a:solidFill>
              </a:rPr>
              <a:t> product needs to be isolated from the reaction mixture, and then can be purified. Explain what happens in the key stages of purification, including… </a:t>
            </a:r>
          </a:p>
          <a:p>
            <a:pPr marL="342900" indent="-342900">
              <a:buAutoNum type="arabicPeriod"/>
            </a:pPr>
            <a:r>
              <a:rPr lang="en-GB" sz="1400" dirty="0" smtClean="0">
                <a:solidFill>
                  <a:schemeClr val="tx1"/>
                </a:solidFill>
              </a:rPr>
              <a:t>Filtration</a:t>
            </a:r>
          </a:p>
          <a:p>
            <a:pPr marL="342900" indent="-342900">
              <a:buAutoNum type="arabicPeriod"/>
            </a:pPr>
            <a:r>
              <a:rPr lang="en-GB" sz="1400" dirty="0" smtClean="0">
                <a:solidFill>
                  <a:schemeClr val="tx1"/>
                </a:solidFill>
              </a:rPr>
              <a:t>Evaporation and crystallisation</a:t>
            </a:r>
          </a:p>
          <a:p>
            <a:pPr marL="342900" indent="-342900">
              <a:buAutoNum type="arabicPeriod"/>
            </a:pPr>
            <a:r>
              <a:rPr lang="en-GB" sz="1400" dirty="0" smtClean="0">
                <a:solidFill>
                  <a:schemeClr val="tx1"/>
                </a:solidFill>
              </a:rPr>
              <a:t>Drying </a:t>
            </a:r>
          </a:p>
          <a:p>
            <a:pPr algn="r"/>
            <a:r>
              <a:rPr lang="en-GB" sz="1400" dirty="0" smtClean="0">
                <a:solidFill>
                  <a:schemeClr val="tx1"/>
                </a:solidFill>
              </a:rPr>
              <a:t>6 marks</a:t>
            </a:r>
            <a:endParaRPr lang="en-GB" sz="1400" dirty="0">
              <a:solidFill>
                <a:schemeClr val="tx1"/>
              </a:solidFill>
            </a:endParaRPr>
          </a:p>
        </p:txBody>
      </p:sp>
      <p:sp>
        <p:nvSpPr>
          <p:cNvPr id="6" name="TextBox 3"/>
          <p:cNvSpPr txBox="1"/>
          <p:nvPr/>
        </p:nvSpPr>
        <p:spPr>
          <a:xfrm>
            <a:off x="7845179" y="381234"/>
            <a:ext cx="1023101" cy="2677656"/>
          </a:xfrm>
          <a:prstGeom prst="rect">
            <a:avLst/>
          </a:prstGeom>
          <a:noFill/>
          <a:ln>
            <a:solidFill>
              <a:schemeClr val="tx1"/>
            </a:solidFill>
          </a:ln>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400" b="1" dirty="0" smtClean="0"/>
              <a:t>Key words</a:t>
            </a:r>
          </a:p>
          <a:p>
            <a:r>
              <a:rPr lang="en-GB" sz="1400" dirty="0" smtClean="0"/>
              <a:t>Insoluble</a:t>
            </a:r>
          </a:p>
          <a:p>
            <a:r>
              <a:rPr lang="en-GB" sz="1400" dirty="0" smtClean="0"/>
              <a:t>Product</a:t>
            </a:r>
          </a:p>
          <a:p>
            <a:r>
              <a:rPr lang="en-GB" sz="1400" dirty="0" smtClean="0"/>
              <a:t>Purification</a:t>
            </a:r>
          </a:p>
          <a:p>
            <a:r>
              <a:rPr lang="en-GB" sz="1400" dirty="0" smtClean="0"/>
              <a:t>Filtration</a:t>
            </a:r>
          </a:p>
          <a:p>
            <a:r>
              <a:rPr lang="en-GB" sz="1400" dirty="0" smtClean="0"/>
              <a:t>Evaporate</a:t>
            </a:r>
          </a:p>
          <a:p>
            <a:r>
              <a:rPr lang="en-GB" sz="1400" dirty="0" err="1" smtClean="0"/>
              <a:t>Impurtites</a:t>
            </a:r>
            <a:endParaRPr lang="en-GB" sz="1400" dirty="0" smtClean="0"/>
          </a:p>
          <a:p>
            <a:r>
              <a:rPr lang="en-GB" sz="1400" dirty="0" smtClean="0"/>
              <a:t>Dissolved</a:t>
            </a:r>
          </a:p>
          <a:p>
            <a:r>
              <a:rPr lang="en-GB" sz="1400" dirty="0" smtClean="0"/>
              <a:t>Crystalline</a:t>
            </a:r>
          </a:p>
          <a:p>
            <a:r>
              <a:rPr lang="en-GB" sz="1400" dirty="0" smtClean="0"/>
              <a:t>Drying</a:t>
            </a:r>
            <a:endParaRPr lang="en-GB" sz="1400" dirty="0"/>
          </a:p>
          <a:p>
            <a:r>
              <a:rPr lang="en-GB" sz="1400" dirty="0" smtClean="0"/>
              <a:t>Dehydrate</a:t>
            </a:r>
          </a:p>
          <a:p>
            <a:r>
              <a:rPr lang="en-GB" sz="1400" dirty="0" smtClean="0"/>
              <a:t>Desiccator </a:t>
            </a:r>
          </a:p>
        </p:txBody>
      </p:sp>
      <p:sp>
        <p:nvSpPr>
          <p:cNvPr id="7" name="TextBox 5"/>
          <p:cNvSpPr txBox="1"/>
          <p:nvPr/>
        </p:nvSpPr>
        <p:spPr>
          <a:xfrm>
            <a:off x="1890421" y="1887298"/>
            <a:ext cx="5954758" cy="1477328"/>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b="1" dirty="0" smtClean="0"/>
              <a:t>Hints</a:t>
            </a:r>
          </a:p>
          <a:p>
            <a:endParaRPr lang="en-GB" dirty="0" smtClean="0"/>
          </a:p>
          <a:p>
            <a:endParaRPr lang="en-GB" dirty="0"/>
          </a:p>
          <a:p>
            <a:endParaRPr lang="en-GB" dirty="0" smtClean="0"/>
          </a:p>
          <a:p>
            <a:endParaRPr lang="en-GB" dirty="0"/>
          </a:p>
        </p:txBody>
      </p:sp>
      <p:sp>
        <p:nvSpPr>
          <p:cNvPr id="8" name="Rounded Rectangle 7"/>
          <p:cNvSpPr/>
          <p:nvPr/>
        </p:nvSpPr>
        <p:spPr>
          <a:xfrm>
            <a:off x="1929610" y="2210463"/>
            <a:ext cx="1288213" cy="1080120"/>
          </a:xfrm>
          <a:prstGeom prst="round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200" dirty="0">
              <a:solidFill>
                <a:schemeClr val="tx1"/>
              </a:solidFill>
            </a:endParaRPr>
          </a:p>
        </p:txBody>
      </p:sp>
      <p:sp>
        <p:nvSpPr>
          <p:cNvPr id="9" name="Rounded Rectangle 8"/>
          <p:cNvSpPr/>
          <p:nvPr/>
        </p:nvSpPr>
        <p:spPr>
          <a:xfrm>
            <a:off x="3369342" y="2218555"/>
            <a:ext cx="1420568" cy="1072027"/>
          </a:xfrm>
          <a:prstGeom prst="round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200" dirty="0">
              <a:solidFill>
                <a:schemeClr val="tx1"/>
              </a:solidFill>
            </a:endParaRPr>
          </a:p>
        </p:txBody>
      </p:sp>
      <p:sp>
        <p:nvSpPr>
          <p:cNvPr id="10" name="Rounded Rectangle 9"/>
          <p:cNvSpPr/>
          <p:nvPr/>
        </p:nvSpPr>
        <p:spPr>
          <a:xfrm>
            <a:off x="6444208" y="2210463"/>
            <a:ext cx="1296144" cy="1080120"/>
          </a:xfrm>
          <a:prstGeom prst="round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200" dirty="0" smtClean="0">
              <a:solidFill>
                <a:schemeClr val="tx1"/>
              </a:solidFill>
            </a:endParaRPr>
          </a:p>
        </p:txBody>
      </p:sp>
      <p:sp>
        <p:nvSpPr>
          <p:cNvPr id="11" name="Rounded Rectangle 10"/>
          <p:cNvSpPr/>
          <p:nvPr/>
        </p:nvSpPr>
        <p:spPr>
          <a:xfrm>
            <a:off x="4932040" y="2218555"/>
            <a:ext cx="1407284" cy="107202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sz="1200" dirty="0">
              <a:solidFill>
                <a:schemeClr val="tx1"/>
              </a:solidFill>
            </a:endParaRPr>
          </a:p>
        </p:txBody>
      </p:sp>
      <p:sp>
        <p:nvSpPr>
          <p:cNvPr id="21" name="TextBox 20"/>
          <p:cNvSpPr txBox="1"/>
          <p:nvPr/>
        </p:nvSpPr>
        <p:spPr>
          <a:xfrm>
            <a:off x="1861347" y="3310055"/>
            <a:ext cx="7109639" cy="3416320"/>
          </a:xfrm>
          <a:prstGeom prst="rect">
            <a:avLst/>
          </a:prstGeom>
          <a:noFill/>
        </p:spPr>
        <p:txBody>
          <a:bodyPr wrap="none" rtlCol="0">
            <a:spAutoFit/>
          </a:bodyPr>
          <a:lstStyle/>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r>
              <a:rPr lang="en-GB" sz="2400" dirty="0" smtClean="0"/>
              <a:t>_____________________________________________</a:t>
            </a:r>
          </a:p>
          <a:p>
            <a:endParaRPr lang="en-GB" sz="2400" dirty="0"/>
          </a:p>
        </p:txBody>
      </p:sp>
      <p:sp>
        <p:nvSpPr>
          <p:cNvPr id="12" name="TextBox 11"/>
          <p:cNvSpPr txBox="1"/>
          <p:nvPr/>
        </p:nvSpPr>
        <p:spPr>
          <a:xfrm>
            <a:off x="0" y="467380"/>
            <a:ext cx="1861347" cy="369332"/>
          </a:xfrm>
          <a:prstGeom prst="rect">
            <a:avLst/>
          </a:prstGeom>
          <a:noFill/>
          <a:ln>
            <a:solidFill>
              <a:schemeClr val="tx1"/>
            </a:solidFill>
          </a:ln>
        </p:spPr>
        <p:txBody>
          <a:bodyPr wrap="square" rtlCol="0">
            <a:spAutoFit/>
          </a:bodyPr>
          <a:lstStyle/>
          <a:p>
            <a:pPr algn="ctr"/>
            <a:r>
              <a:rPr lang="en-GB" dirty="0" smtClean="0"/>
              <a:t>QWC - Bubbles</a:t>
            </a:r>
            <a:endParaRPr lang="en-GB" dirty="0"/>
          </a:p>
        </p:txBody>
      </p:sp>
      <p:sp>
        <p:nvSpPr>
          <p:cNvPr id="15" name="Rounded Rectangle 14"/>
          <p:cNvSpPr/>
          <p:nvPr/>
        </p:nvSpPr>
        <p:spPr>
          <a:xfrm>
            <a:off x="369410" y="908720"/>
            <a:ext cx="1485515" cy="187724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smtClean="0">
                <a:solidFill>
                  <a:schemeClr val="tx1"/>
                </a:solidFill>
              </a:rPr>
              <a:t>Complex answer</a:t>
            </a:r>
            <a:endParaRPr lang="en-GB" sz="1200" dirty="0">
              <a:solidFill>
                <a:schemeClr val="tx1"/>
              </a:solidFill>
            </a:endParaRPr>
          </a:p>
          <a:p>
            <a:pPr algn="ctr"/>
            <a:endParaRPr lang="en-GB" sz="1200" dirty="0">
              <a:solidFill>
                <a:schemeClr val="tx1"/>
              </a:solidFill>
            </a:endParaRPr>
          </a:p>
          <a:p>
            <a:pPr algn="ctr"/>
            <a:r>
              <a:rPr lang="en-GB" sz="1200" dirty="0">
                <a:solidFill>
                  <a:schemeClr val="tx1"/>
                </a:solidFill>
              </a:rPr>
              <a:t>Extensive key words</a:t>
            </a:r>
          </a:p>
          <a:p>
            <a:pPr algn="ctr"/>
            <a:endParaRPr lang="en-GB" sz="1200" dirty="0">
              <a:solidFill>
                <a:schemeClr val="tx1"/>
              </a:solidFill>
            </a:endParaRPr>
          </a:p>
          <a:p>
            <a:pPr algn="ctr"/>
            <a:r>
              <a:rPr lang="en-GB" sz="1200" dirty="0">
                <a:solidFill>
                  <a:schemeClr val="tx1"/>
                </a:solidFill>
              </a:rPr>
              <a:t>Logical order</a:t>
            </a:r>
          </a:p>
          <a:p>
            <a:pPr algn="ctr"/>
            <a:endParaRPr lang="en-GB" sz="1200" dirty="0">
              <a:solidFill>
                <a:schemeClr val="tx1"/>
              </a:solidFill>
            </a:endParaRPr>
          </a:p>
          <a:p>
            <a:pPr algn="ctr"/>
            <a:r>
              <a:rPr lang="en-GB" sz="1200" dirty="0">
                <a:solidFill>
                  <a:schemeClr val="tx1"/>
                </a:solidFill>
              </a:rPr>
              <a:t>Excellent spelling, punctuation and grammar</a:t>
            </a:r>
          </a:p>
        </p:txBody>
      </p:sp>
      <p:sp>
        <p:nvSpPr>
          <p:cNvPr id="16" name="Rounded Rectangle 15"/>
          <p:cNvSpPr/>
          <p:nvPr/>
        </p:nvSpPr>
        <p:spPr>
          <a:xfrm>
            <a:off x="369409" y="2838218"/>
            <a:ext cx="1485515" cy="187724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a:solidFill>
                  <a:schemeClr val="tx1"/>
                </a:solidFill>
              </a:rPr>
              <a:t>Detailed answer</a:t>
            </a:r>
          </a:p>
          <a:p>
            <a:pPr algn="ctr"/>
            <a:endParaRPr lang="en-GB" sz="1200" dirty="0">
              <a:solidFill>
                <a:schemeClr val="tx1"/>
              </a:solidFill>
            </a:endParaRPr>
          </a:p>
          <a:p>
            <a:pPr algn="ctr"/>
            <a:r>
              <a:rPr lang="en-GB" sz="1200" dirty="0">
                <a:solidFill>
                  <a:schemeClr val="tx1"/>
                </a:solidFill>
              </a:rPr>
              <a:t>Many key words</a:t>
            </a:r>
          </a:p>
          <a:p>
            <a:pPr algn="ctr"/>
            <a:endParaRPr lang="en-GB" sz="1200" dirty="0">
              <a:solidFill>
                <a:schemeClr val="tx1"/>
              </a:solidFill>
            </a:endParaRPr>
          </a:p>
          <a:p>
            <a:pPr algn="ctr"/>
            <a:r>
              <a:rPr lang="en-GB" sz="1200" dirty="0">
                <a:solidFill>
                  <a:schemeClr val="tx1"/>
                </a:solidFill>
              </a:rPr>
              <a:t>Clear order</a:t>
            </a:r>
          </a:p>
          <a:p>
            <a:pPr algn="ctr"/>
            <a:endParaRPr lang="en-GB" sz="1200" dirty="0">
              <a:solidFill>
                <a:schemeClr val="tx1"/>
              </a:solidFill>
            </a:endParaRPr>
          </a:p>
          <a:p>
            <a:pPr algn="ctr"/>
            <a:r>
              <a:rPr lang="en-GB" sz="1200" dirty="0">
                <a:solidFill>
                  <a:schemeClr val="tx1"/>
                </a:solidFill>
              </a:rPr>
              <a:t>Good spelling, punctuation and grammar</a:t>
            </a:r>
          </a:p>
        </p:txBody>
      </p:sp>
      <p:sp>
        <p:nvSpPr>
          <p:cNvPr id="17" name="Rounded Rectangle 16"/>
          <p:cNvSpPr/>
          <p:nvPr/>
        </p:nvSpPr>
        <p:spPr>
          <a:xfrm>
            <a:off x="369408" y="4758783"/>
            <a:ext cx="1485515" cy="187724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1200" dirty="0">
                <a:solidFill>
                  <a:schemeClr val="tx1"/>
                </a:solidFill>
              </a:rPr>
              <a:t>Simple answer</a:t>
            </a:r>
          </a:p>
          <a:p>
            <a:pPr algn="ctr"/>
            <a:endParaRPr lang="en-GB" sz="1200" dirty="0">
              <a:solidFill>
                <a:schemeClr val="tx1"/>
              </a:solidFill>
            </a:endParaRPr>
          </a:p>
          <a:p>
            <a:pPr algn="ctr"/>
            <a:r>
              <a:rPr lang="en-GB" sz="1200" dirty="0">
                <a:solidFill>
                  <a:schemeClr val="tx1"/>
                </a:solidFill>
              </a:rPr>
              <a:t>Few key words</a:t>
            </a:r>
          </a:p>
          <a:p>
            <a:pPr algn="ctr"/>
            <a:endParaRPr lang="en-GB" sz="1200" dirty="0">
              <a:solidFill>
                <a:schemeClr val="tx1"/>
              </a:solidFill>
            </a:endParaRPr>
          </a:p>
          <a:p>
            <a:pPr algn="ctr"/>
            <a:r>
              <a:rPr lang="en-GB" sz="1200" dirty="0">
                <a:solidFill>
                  <a:schemeClr val="tx1"/>
                </a:solidFill>
              </a:rPr>
              <a:t>No order</a:t>
            </a:r>
          </a:p>
          <a:p>
            <a:pPr algn="ctr"/>
            <a:endParaRPr lang="en-GB" sz="1200" dirty="0">
              <a:solidFill>
                <a:schemeClr val="tx1"/>
              </a:solidFill>
            </a:endParaRPr>
          </a:p>
          <a:p>
            <a:pPr algn="ctr"/>
            <a:r>
              <a:rPr lang="en-GB" sz="1200" dirty="0">
                <a:solidFill>
                  <a:schemeClr val="tx1"/>
                </a:solidFill>
              </a:rPr>
              <a:t>Poor spelling, punctuation and grammar</a:t>
            </a:r>
          </a:p>
        </p:txBody>
      </p:sp>
    </p:spTree>
    <p:extLst>
      <p:ext uri="{BB962C8B-B14F-4D97-AF65-F5344CB8AC3E}">
        <p14:creationId xmlns:p14="http://schemas.microsoft.com/office/powerpoint/2010/main" val="14222445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883</TotalTime>
  <Words>1594</Words>
  <Application>Microsoft Office PowerPoint</Application>
  <PresentationFormat>On-screen Show (4:3)</PresentationFormat>
  <Paragraphs>624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TIPS FOR ANSWERING LONGER ANSWER QUESTIONS </vt:lpstr>
      <vt:lpstr>Check your answer...</vt:lpstr>
      <vt:lpstr>PowerPoint Presentation</vt:lpstr>
      <vt:lpstr>PowerPoint Presentation</vt:lpstr>
      <vt:lpstr>Write balanced symbol equations for the following reactions.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Rachael Tomkins</dc:creator>
  <cp:lastModifiedBy>Michelle Meyers</cp:lastModifiedBy>
  <cp:revision>64</cp:revision>
  <dcterms:created xsi:type="dcterms:W3CDTF">2012-07-04T21:32:06Z</dcterms:created>
  <dcterms:modified xsi:type="dcterms:W3CDTF">2015-04-01T19:24:45Z</dcterms:modified>
</cp:coreProperties>
</file>