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79" r:id="rId3"/>
    <p:sldId id="257" r:id="rId4"/>
    <p:sldId id="265" r:id="rId5"/>
    <p:sldId id="258" r:id="rId6"/>
    <p:sldId id="259" r:id="rId7"/>
    <p:sldId id="282" r:id="rId8"/>
    <p:sldId id="284" r:id="rId9"/>
    <p:sldId id="283" r:id="rId10"/>
    <p:sldId id="260" r:id="rId11"/>
    <p:sldId id="261" r:id="rId12"/>
    <p:sldId id="262" r:id="rId13"/>
    <p:sldId id="263" r:id="rId14"/>
    <p:sldId id="285" r:id="rId15"/>
    <p:sldId id="286" r:id="rId16"/>
    <p:sldId id="264" r:id="rId17"/>
    <p:sldId id="266" r:id="rId18"/>
    <p:sldId id="268" r:id="rId19"/>
    <p:sldId id="269" r:id="rId20"/>
    <p:sldId id="270" r:id="rId21"/>
    <p:sldId id="271" r:id="rId22"/>
    <p:sldId id="272" r:id="rId23"/>
    <p:sldId id="274" r:id="rId24"/>
    <p:sldId id="273" r:id="rId25"/>
    <p:sldId id="275" r:id="rId26"/>
    <p:sldId id="276" r:id="rId27"/>
    <p:sldId id="277" r:id="rId28"/>
    <p:sldId id="278" r:id="rId29"/>
    <p:sldId id="280" r:id="rId30"/>
    <p:sldId id="288" r:id="rId31"/>
    <p:sldId id="281" r:id="rId32"/>
    <p:sldId id="287" r:id="rId33"/>
    <p:sldId id="290" r:id="rId34"/>
    <p:sldId id="289" r:id="rId35"/>
    <p:sldId id="292" r:id="rId36"/>
    <p:sldId id="291" r:id="rId37"/>
    <p:sldId id="300" r:id="rId38"/>
    <p:sldId id="293" r:id="rId39"/>
    <p:sldId id="294" r:id="rId40"/>
    <p:sldId id="296" r:id="rId41"/>
    <p:sldId id="297" r:id="rId42"/>
    <p:sldId id="295" r:id="rId43"/>
    <p:sldId id="298" r:id="rId44"/>
    <p:sldId id="299" r:id="rId45"/>
    <p:sldId id="301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2" r:id="rId55"/>
    <p:sldId id="310" r:id="rId56"/>
    <p:sldId id="311" r:id="rId57"/>
    <p:sldId id="313" r:id="rId58"/>
    <p:sldId id="319" r:id="rId59"/>
    <p:sldId id="314" r:id="rId60"/>
    <p:sldId id="315" r:id="rId61"/>
    <p:sldId id="316" r:id="rId62"/>
    <p:sldId id="317" r:id="rId63"/>
    <p:sldId id="320" r:id="rId64"/>
    <p:sldId id="321" r:id="rId65"/>
    <p:sldId id="318" r:id="rId66"/>
    <p:sldId id="322" r:id="rId67"/>
    <p:sldId id="324" r:id="rId68"/>
    <p:sldId id="325" r:id="rId69"/>
    <p:sldId id="326" r:id="rId70"/>
    <p:sldId id="327" r:id="rId71"/>
    <p:sldId id="328" r:id="rId72"/>
    <p:sldId id="329" r:id="rId73"/>
    <p:sldId id="331" r:id="rId74"/>
    <p:sldId id="330" r:id="rId75"/>
    <p:sldId id="333" r:id="rId76"/>
    <p:sldId id="334" r:id="rId77"/>
    <p:sldId id="335" r:id="rId78"/>
    <p:sldId id="336" r:id="rId79"/>
    <p:sldId id="323" r:id="rId80"/>
    <p:sldId id="337" r:id="rId81"/>
    <p:sldId id="340" r:id="rId82"/>
    <p:sldId id="338" r:id="rId83"/>
    <p:sldId id="339" r:id="rId84"/>
    <p:sldId id="341" r:id="rId85"/>
    <p:sldId id="343" r:id="rId86"/>
    <p:sldId id="342" r:id="rId87"/>
    <p:sldId id="345" r:id="rId88"/>
    <p:sldId id="346" r:id="rId89"/>
    <p:sldId id="344" r:id="rId90"/>
    <p:sldId id="347" r:id="rId91"/>
    <p:sldId id="348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2077" autoAdjust="0"/>
  </p:normalViewPr>
  <p:slideViewPr>
    <p:cSldViewPr snapToGrid="0" snapToObjects="1">
      <p:cViewPr>
        <p:scale>
          <a:sx n="75" d="100"/>
          <a:sy n="75" d="100"/>
        </p:scale>
        <p:origin x="-111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785A-0550-4F82-A6B3-BB67E6D1535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547D8-778E-4549-8489-3C611F12D7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7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47D8-778E-4549-8489-3C611F12D703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2CD2D-94D3-4E8B-8849-D3217AF880DF}" type="datetimeFigureOut">
              <a:rPr lang="en-US" smtClean="0"/>
              <a:pPr/>
              <a:t>6/27/2014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1DA2-315D-4CE4-B167-D337F50AB0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9.xml"/><Relationship Id="rId5" Type="http://schemas.openxmlformats.org/officeDocument/2006/relationships/slide" Target="slide50.xml"/><Relationship Id="rId4" Type="http://schemas.openxmlformats.org/officeDocument/2006/relationships/slide" Target="slide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latin typeface="Candy Round BTN" pitchFamily="34" charset="0"/>
              </a:rPr>
              <a:t>C7</a:t>
            </a:r>
            <a:br>
              <a:rPr lang="en-GB" sz="8800" b="1" dirty="0" smtClean="0">
                <a:latin typeface="Candy Round BTN" pitchFamily="34" charset="0"/>
              </a:rPr>
            </a:br>
            <a:r>
              <a:rPr lang="en-GB" sz="8800" b="1" dirty="0" smtClean="0">
                <a:latin typeface="Candy Round BTN" pitchFamily="34" charset="0"/>
              </a:rPr>
              <a:t> Further Chemistry</a:t>
            </a:r>
            <a:endParaRPr lang="en-GB" sz="8800" b="1" dirty="0">
              <a:latin typeface="Candy Round BTN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00372"/>
            <a:ext cx="8286808" cy="17526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hlinkClick r:id="rId2" action="ppaction://hlinksldjump"/>
              </a:rPr>
              <a:t>Alcohols, carboxylic acids and esters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hlinkClick r:id="rId3" action="ppaction://hlinksldjump"/>
              </a:rPr>
              <a:t>Energy changes in Chemistry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hlinkClick r:id="rId4" action="ppaction://hlinksldjump"/>
              </a:rPr>
              <a:t>Reversible reactions and </a:t>
            </a:r>
            <a:r>
              <a:rPr lang="en-GB" sz="3600" dirty="0" err="1" smtClean="0">
                <a:solidFill>
                  <a:schemeClr val="tx2"/>
                </a:solidFill>
                <a:latin typeface="Candy Round BTN" pitchFamily="34" charset="0"/>
                <a:hlinkClick r:id="rId4" action="ppaction://hlinksldjump"/>
              </a:rPr>
              <a:t>equilibria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hlinkClick r:id="rId5" action="ppaction://hlinksldjump"/>
              </a:rPr>
              <a:t>Analysis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hlinkClick r:id="rId6" action="ppaction://hlinksldjump"/>
              </a:rPr>
              <a:t>Green Chemistry</a:t>
            </a:r>
            <a:endParaRPr lang="en-GB" sz="36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The first 4 alkanes are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gases</a:t>
            </a:r>
            <a:r>
              <a:rPr lang="en-US" sz="2800" dirty="0" smtClean="0">
                <a:latin typeface="Candy Round BTN" pitchFamily="34" charset="0"/>
              </a:rPr>
              <a:t> and they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do not dissolve in water</a:t>
            </a:r>
            <a:r>
              <a:rPr lang="en-US" sz="2800" dirty="0" smtClean="0">
                <a:latin typeface="Candy Round BTN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As the hydrocarbon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chains get longer </a:t>
            </a:r>
            <a:r>
              <a:rPr lang="en-US" sz="2800" dirty="0" smtClean="0">
                <a:latin typeface="Candy Round BTN" pitchFamily="34" charset="0"/>
              </a:rPr>
              <a:t>the alkanes become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oily viscous liquids </a:t>
            </a:r>
            <a:r>
              <a:rPr lang="en-US" sz="2800" dirty="0" smtClean="0">
                <a:latin typeface="Candy Round BTN" pitchFamily="34" charset="0"/>
              </a:rPr>
              <a:t>instead of gases.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C-C and C-H bonds are </a:t>
            </a:r>
            <a:r>
              <a:rPr lang="en-US" sz="2800" dirty="0" err="1" smtClean="0">
                <a:solidFill>
                  <a:srgbClr val="FF0000"/>
                </a:solidFill>
                <a:latin typeface="Candy Round BTN" pitchFamily="34" charset="0"/>
              </a:rPr>
              <a:t>unreactive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 and strong</a:t>
            </a:r>
            <a:r>
              <a:rPr lang="en-US" sz="2800" dirty="0" smtClean="0">
                <a:latin typeface="Candy Round BTN" pitchFamily="34" charset="0"/>
              </a:rPr>
              <a:t>, so the alkanes do not react with aqueous reagents.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Aqueous reagents = chemicals dissolved in water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5257069"/>
            <a:ext cx="8715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Alkanes do not have any functional groups, they are simple hydrocarbon chains.</a:t>
            </a:r>
            <a:endParaRPr lang="en-GB" sz="2400" dirty="0">
              <a:solidFill>
                <a:srgbClr val="FF0000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8596" y="899338"/>
            <a:ext cx="2730240" cy="3866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0210" y="1240041"/>
            <a:ext cx="1654160" cy="1155222"/>
            <a:chOff x="3924136" y="1691513"/>
            <a:chExt cx="1654160" cy="1155222"/>
          </a:xfrm>
        </p:grpSpPr>
        <p:sp>
          <p:nvSpPr>
            <p:cNvPr id="11" name="TextBox 10"/>
            <p:cNvSpPr txBox="1"/>
            <p:nvPr/>
          </p:nvSpPr>
          <p:spPr>
            <a:xfrm>
              <a:off x="4350327" y="2119745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54759" y="2287511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211394" y="2287511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24136" y="2159728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8037" y="1691513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1038" y="2147455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8037" y="2585125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4430373" y="2501020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30373" y="2035640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133373" y="2284489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01231" y="2115212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9303" y="2395263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METHANOL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970779" y="34649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275211" y="3632666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1846" y="3632666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4588" y="350488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8489" y="303666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9430" y="349261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8489" y="393028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050825" y="3846175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050825" y="3380795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41765" y="3629644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09623" y="346036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GB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9456" y="4191890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ETHANOL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1400279" y="347875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704711" y="3646516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06069" y="978431"/>
            <a:ext cx="117060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ALCOHOLS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58836" y="1440640"/>
            <a:ext cx="37049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ndy Round BTN" pitchFamily="34" charset="0"/>
              </a:rPr>
              <a:t>= CH</a:t>
            </a:r>
            <a:r>
              <a:rPr lang="en-US" sz="3600" baseline="-25000" dirty="0" smtClean="0">
                <a:latin typeface="Candy Round BTN" pitchFamily="34" charset="0"/>
              </a:rPr>
              <a:t>3</a:t>
            </a:r>
            <a:r>
              <a:rPr lang="en-US" sz="3600" dirty="0" smtClean="0">
                <a:latin typeface="Candy Round BTN" pitchFamily="34" charset="0"/>
              </a:rPr>
              <a:t>OH</a:t>
            </a:r>
            <a:r>
              <a:rPr lang="en-US" sz="3600" baseline="-25000" dirty="0" smtClean="0">
                <a:latin typeface="Candy Round BTN" pitchFamily="34" charset="0"/>
              </a:rPr>
              <a:t> 	</a:t>
            </a:r>
            <a:r>
              <a:rPr lang="en-US" sz="3600" dirty="0" smtClean="0">
                <a:latin typeface="Candy Round BTN" pitchFamily="34" charset="0"/>
              </a:rPr>
              <a:t>or			</a:t>
            </a:r>
          </a:p>
          <a:p>
            <a:endParaRPr lang="en-US" sz="4400" dirty="0">
              <a:latin typeface="Candy Round BTN" pitchFamily="34" charset="0"/>
            </a:endParaRPr>
          </a:p>
          <a:p>
            <a:r>
              <a:rPr lang="en-US" sz="3600" dirty="0" smtClean="0">
                <a:latin typeface="Candy Round BTN" pitchFamily="34" charset="0"/>
              </a:rPr>
              <a:t>= C</a:t>
            </a:r>
            <a:r>
              <a:rPr lang="en-US" sz="3600" baseline="-25000" dirty="0" smtClean="0">
                <a:latin typeface="Candy Round BTN" pitchFamily="34" charset="0"/>
              </a:rPr>
              <a:t>2</a:t>
            </a:r>
            <a:r>
              <a:rPr lang="en-US" sz="3600" dirty="0" smtClean="0">
                <a:latin typeface="Candy Round BTN" pitchFamily="34" charset="0"/>
              </a:rPr>
              <a:t>H</a:t>
            </a:r>
            <a:r>
              <a:rPr lang="en-US" sz="3600" baseline="-25000" dirty="0" smtClean="0">
                <a:latin typeface="Candy Round BTN" pitchFamily="34" charset="0"/>
              </a:rPr>
              <a:t>5</a:t>
            </a:r>
            <a:r>
              <a:rPr lang="en-US" sz="3600" dirty="0" smtClean="0">
                <a:latin typeface="Candy Round BTN" pitchFamily="34" charset="0"/>
              </a:rPr>
              <a:t>OH</a:t>
            </a:r>
            <a:r>
              <a:rPr lang="en-US" sz="3600" baseline="-25000" dirty="0" smtClean="0">
                <a:latin typeface="Candy Round BTN" pitchFamily="34" charset="0"/>
              </a:rPr>
              <a:t> 	</a:t>
            </a:r>
            <a:r>
              <a:rPr lang="en-US" sz="3600" dirty="0" smtClean="0">
                <a:latin typeface="Candy Round BTN" pitchFamily="34" charset="0"/>
              </a:rPr>
              <a:t>or			</a:t>
            </a:r>
            <a:endParaRPr lang="en-GB" sz="3600" dirty="0" smtClean="0">
              <a:latin typeface="Candy Round BTN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1441833" y="305807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41833" y="39239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1494169" y="3867583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94169" y="3402203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5631757" y="1383553"/>
            <a:ext cx="928693" cy="750099"/>
            <a:chOff x="6072198" y="976295"/>
            <a:chExt cx="928693" cy="750099"/>
          </a:xfrm>
        </p:grpSpPr>
        <p:sp>
          <p:nvSpPr>
            <p:cNvPr id="55" name="Oval 54"/>
            <p:cNvSpPr/>
            <p:nvPr/>
          </p:nvSpPr>
          <p:spPr>
            <a:xfrm rot="16200000">
              <a:off x="6292466" y="1196563"/>
              <a:ext cx="273846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 rot="16200000">
              <a:off x="6566311" y="1208469"/>
              <a:ext cx="226220" cy="2143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 rot="16200000">
              <a:off x="6066245" y="1220375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 rot="16200000">
              <a:off x="6308271" y="982248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 rot="16200000">
              <a:off x="6308270" y="1506127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 rot="16200000">
              <a:off x="6780625" y="1208468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31757" y="3251664"/>
            <a:ext cx="1231978" cy="762004"/>
            <a:chOff x="6081721" y="2243133"/>
            <a:chExt cx="1231978" cy="762004"/>
          </a:xfrm>
        </p:grpSpPr>
        <p:sp>
          <p:nvSpPr>
            <p:cNvPr id="60" name="Oval 59"/>
            <p:cNvSpPr/>
            <p:nvPr/>
          </p:nvSpPr>
          <p:spPr>
            <a:xfrm rot="16200000">
              <a:off x="6301989" y="2463401"/>
              <a:ext cx="273846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 rot="16200000">
              <a:off x="6075768" y="2487213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 rot="16200000">
              <a:off x="6317794" y="2249086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6317793" y="2772965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 rot="16200000">
              <a:off x="6587741" y="2475306"/>
              <a:ext cx="273846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 rot="16200000">
              <a:off x="6861586" y="2487212"/>
              <a:ext cx="226220" cy="2143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 rot="16200000">
              <a:off x="6603546" y="2260991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 rot="16200000">
              <a:off x="6603545" y="2784870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 rot="16200000">
              <a:off x="7093433" y="2487213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631888" y="866843"/>
            <a:ext cx="229423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Chemical feedstock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Candy Round BTN" pitchFamily="34" charset="0"/>
              </a:rPr>
              <a:t>(to make other chemicals)</a:t>
            </a: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Antifreeze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Solvent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Fuel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33052" y="3716010"/>
            <a:ext cx="1993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Solvent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Fuel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Alcoholic drinks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141765" y="5257069"/>
            <a:ext cx="52365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Alcohols all have a the –OH functional group</a:t>
            </a:r>
            <a:endParaRPr lang="en-GB" sz="2400" dirty="0">
              <a:solidFill>
                <a:srgbClr val="FF0000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The alcohols are liquids and are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soluble in water</a:t>
            </a:r>
            <a:r>
              <a:rPr lang="en-US" sz="2800" dirty="0" smtClean="0">
                <a:latin typeface="Candy Round BTN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As the hydrocarbon chains the get longer the alcohols become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viscous liquids</a:t>
            </a:r>
            <a:r>
              <a:rPr lang="en-US" sz="2800" dirty="0" smtClean="0">
                <a:latin typeface="Candy Round BTN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Like in alkanes, the C-C and C-H bonds are </a:t>
            </a:r>
            <a:r>
              <a:rPr lang="en-US" sz="2800" dirty="0" err="1" smtClean="0">
                <a:latin typeface="Candy Round BTN" pitchFamily="34" charset="0"/>
              </a:rPr>
              <a:t>unreactive</a:t>
            </a:r>
            <a:r>
              <a:rPr lang="en-US" sz="2800" dirty="0" smtClean="0">
                <a:latin typeface="Candy Round BTN" pitchFamily="34" charset="0"/>
              </a:rPr>
              <a:t>, but the C-O and O-H bonds DO react with other things.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The properties of alcohols are due to the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–OH functional group</a:t>
            </a:r>
            <a:r>
              <a:rPr lang="en-US" sz="2800" dirty="0" smtClean="0">
                <a:latin typeface="Candy Round BTN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Alcohols burn in air because of their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hydrocarbon chain</a:t>
            </a:r>
            <a:r>
              <a:rPr lang="en-US" sz="2800" dirty="0" smtClean="0">
                <a:latin typeface="Candy Round BTN" pitchFamily="34" charset="0"/>
              </a:rPr>
              <a:t>.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Reaction of alcohols with air (the brandy on your </a:t>
            </a:r>
            <a:r>
              <a:rPr lang="en-US" sz="2800" dirty="0" err="1" smtClean="0">
                <a:solidFill>
                  <a:schemeClr val="tx2"/>
                </a:solidFill>
                <a:latin typeface="Candy Round BTN" pitchFamily="34" charset="0"/>
              </a:rPr>
              <a:t>christmas</a:t>
            </a:r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 pudding!)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8596" y="1648691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y Round BTN" pitchFamily="34" charset="0"/>
              </a:rPr>
              <a:t>Alcohols burn in air because of the hydrocarbon chain, just like alkanes.</a:t>
            </a:r>
          </a:p>
          <a:p>
            <a:endParaRPr lang="en-US" sz="2400" dirty="0" smtClean="0">
              <a:latin typeface="Candy Round BTN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latin typeface="Candy Round BTN" pitchFamily="34" charset="0"/>
              </a:rPr>
              <a:t>In plenty of air, alcohols burn with a clean blue flame.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5964" y="2222695"/>
            <a:ext cx="5663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ndy Round BTN" pitchFamily="34" charset="0"/>
              </a:rPr>
              <a:t>C</a:t>
            </a:r>
            <a:r>
              <a:rPr lang="en-US" sz="3200" baseline="-25000" dirty="0" smtClean="0"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H</a:t>
            </a:r>
            <a:r>
              <a:rPr lang="en-US" sz="3200" baseline="-25000" dirty="0" smtClean="0">
                <a:latin typeface="Candy Round BTN" pitchFamily="34" charset="0"/>
              </a:rPr>
              <a:t>5</a:t>
            </a:r>
            <a:r>
              <a:rPr lang="en-US" sz="3200" dirty="0" smtClean="0">
                <a:latin typeface="Candy Round BTN" pitchFamily="34" charset="0"/>
              </a:rPr>
              <a:t>OH</a:t>
            </a:r>
            <a:r>
              <a:rPr lang="en-US" sz="3200" baseline="-25000" dirty="0" smtClean="0">
                <a:latin typeface="Candy Round BTN" pitchFamily="34" charset="0"/>
              </a:rPr>
              <a:t>(l)</a:t>
            </a:r>
            <a:r>
              <a:rPr lang="en-US" sz="3200" dirty="0" smtClean="0">
                <a:latin typeface="Candy Round BTN" pitchFamily="34" charset="0"/>
              </a:rPr>
              <a:t> + </a:t>
            </a:r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</a:rPr>
              <a:t>3</a:t>
            </a:r>
            <a:r>
              <a:rPr lang="en-US" sz="3200" dirty="0" smtClean="0">
                <a:latin typeface="Candy Round BTN" pitchFamily="34" charset="0"/>
              </a:rPr>
              <a:t>O</a:t>
            </a:r>
            <a:r>
              <a:rPr lang="en-US" sz="3200" baseline="-25000" dirty="0" smtClean="0">
                <a:latin typeface="Candy Round BTN" pitchFamily="34" charset="0"/>
              </a:rPr>
              <a:t>2(s)</a:t>
            </a:r>
            <a:r>
              <a:rPr lang="en-US" sz="3200" dirty="0" smtClean="0">
                <a:latin typeface="Candy Round BTN" pitchFamily="34" charset="0"/>
              </a:rPr>
              <a:t> </a:t>
            </a:r>
            <a:r>
              <a:rPr lang="en-US" sz="32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3</a:t>
            </a:r>
            <a:r>
              <a:rPr lang="en-US" sz="3200" dirty="0" smtClean="0">
                <a:latin typeface="Candy Round BTN" pitchFamily="34" charset="0"/>
              </a:rPr>
              <a:t>H</a:t>
            </a:r>
            <a:r>
              <a:rPr lang="en-US" sz="3200" baseline="-25000" dirty="0" smtClean="0"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O</a:t>
            </a:r>
            <a:r>
              <a:rPr lang="en-US" sz="3200" baseline="-25000" dirty="0" smtClean="0">
                <a:latin typeface="Candy Round BTN" pitchFamily="34" charset="0"/>
              </a:rPr>
              <a:t>(g)</a:t>
            </a:r>
            <a:r>
              <a:rPr lang="en-US" sz="3200" dirty="0" smtClean="0">
                <a:latin typeface="Candy Round BTN" pitchFamily="34" charset="0"/>
              </a:rPr>
              <a:t> + </a:t>
            </a:r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CO</a:t>
            </a:r>
            <a:r>
              <a:rPr lang="en-US" sz="3200" baseline="-25000" dirty="0" smtClean="0">
                <a:latin typeface="Candy Round BTN" pitchFamily="34" charset="0"/>
              </a:rPr>
              <a:t>2(g)</a:t>
            </a:r>
            <a:endParaRPr lang="en-GB" sz="3200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Reaction of alcohols with metals (</a:t>
            </a:r>
            <a:r>
              <a:rPr lang="en-US" sz="2800" dirty="0" err="1" smtClean="0">
                <a:solidFill>
                  <a:schemeClr val="tx2"/>
                </a:solidFill>
                <a:latin typeface="Candy Round BTN" pitchFamily="34" charset="0"/>
              </a:rPr>
              <a:t>eg</a:t>
            </a:r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ndy Round BTN" pitchFamily="34" charset="0"/>
              </a:rPr>
              <a:t>sodium,a</a:t>
            </a:r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 group 1 alkali metal)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8596" y="1648691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y Round BTN" pitchFamily="34" charset="0"/>
              </a:rPr>
              <a:t>If a small piece of sodium is dropped into some ethanol, it reacts steadily to give off bubbles of hydrogen gas and leaves a </a:t>
            </a:r>
            <a:r>
              <a:rPr lang="en-US" sz="2400" dirty="0" err="1" smtClean="0">
                <a:latin typeface="Candy Round BTN" pitchFamily="34" charset="0"/>
              </a:rPr>
              <a:t>colourless</a:t>
            </a:r>
            <a:r>
              <a:rPr lang="en-US" sz="2400" dirty="0" smtClean="0">
                <a:latin typeface="Candy Round BTN" pitchFamily="34" charset="0"/>
              </a:rPr>
              <a:t> solution of sodium </a:t>
            </a:r>
            <a:r>
              <a:rPr lang="en-US" sz="2400" dirty="0" err="1" smtClean="0">
                <a:latin typeface="Candy Round BTN" pitchFamily="34" charset="0"/>
              </a:rPr>
              <a:t>ethoxide</a:t>
            </a:r>
            <a:r>
              <a:rPr lang="en-US" sz="2400" dirty="0" smtClean="0">
                <a:latin typeface="Candy Round BTN" pitchFamily="34" charset="0"/>
              </a:rPr>
              <a:t>, CH</a:t>
            </a:r>
            <a:r>
              <a:rPr lang="en-US" sz="2400" baseline="-25000" dirty="0" smtClean="0">
                <a:latin typeface="Candy Round BTN" pitchFamily="34" charset="0"/>
              </a:rPr>
              <a:t>3</a:t>
            </a:r>
            <a:r>
              <a:rPr lang="en-US" sz="2400" dirty="0" smtClean="0">
                <a:latin typeface="Candy Round BTN" pitchFamily="34" charset="0"/>
              </a:rPr>
              <a:t>CH</a:t>
            </a:r>
            <a:r>
              <a:rPr lang="en-US" sz="2400" baseline="-25000" dirty="0" smtClean="0">
                <a:latin typeface="Candy Round BTN" pitchFamily="34" charset="0"/>
              </a:rPr>
              <a:t>2</a:t>
            </a:r>
            <a:r>
              <a:rPr lang="en-US" sz="2400" dirty="0" smtClean="0">
                <a:latin typeface="Candy Round BTN" pitchFamily="34" charset="0"/>
              </a:rPr>
              <a:t>ONa. Sodium </a:t>
            </a:r>
            <a:r>
              <a:rPr lang="en-US" sz="2400" dirty="0" err="1" smtClean="0">
                <a:latin typeface="Candy Round BTN" pitchFamily="34" charset="0"/>
              </a:rPr>
              <a:t>ethoxide</a:t>
            </a:r>
            <a:r>
              <a:rPr lang="en-US" sz="2400" dirty="0" smtClean="0">
                <a:latin typeface="Candy Round BTN" pitchFamily="34" charset="0"/>
              </a:rPr>
              <a:t> is known as an </a:t>
            </a:r>
            <a:r>
              <a:rPr lang="en-US" sz="2400" dirty="0" err="1" smtClean="0">
                <a:latin typeface="Candy Round BTN" pitchFamily="34" charset="0"/>
              </a:rPr>
              <a:t>alkoxide</a:t>
            </a:r>
            <a:r>
              <a:rPr lang="en-US" sz="2400" dirty="0" smtClean="0">
                <a:latin typeface="Candy Round BTN" pitchFamily="34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latin typeface="Candy Round BTN" pitchFamily="34" charset="0"/>
              </a:rPr>
              <a:t>Although this looks new and complicated, it is exactly the same as the reaction between sodium and water (although gentler!) - something you have probably known about for years.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7290" y="3035587"/>
            <a:ext cx="6673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C</a:t>
            </a:r>
            <a:r>
              <a:rPr lang="en-US" sz="3200" baseline="-25000" dirty="0" smtClean="0"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H</a:t>
            </a:r>
            <a:r>
              <a:rPr lang="en-US" sz="3200" baseline="-25000" dirty="0" smtClean="0">
                <a:latin typeface="Candy Round BTN" pitchFamily="34" charset="0"/>
              </a:rPr>
              <a:t>5</a:t>
            </a:r>
            <a:r>
              <a:rPr lang="en-US" sz="3200" dirty="0" smtClean="0">
                <a:latin typeface="Candy Round BTN" pitchFamily="34" charset="0"/>
              </a:rPr>
              <a:t>OH</a:t>
            </a:r>
            <a:r>
              <a:rPr lang="en-US" sz="3200" baseline="-25000" dirty="0" smtClean="0">
                <a:latin typeface="Candy Round BTN" pitchFamily="34" charset="0"/>
              </a:rPr>
              <a:t>(l)</a:t>
            </a:r>
            <a:r>
              <a:rPr lang="en-US" sz="3200" dirty="0" smtClean="0">
                <a:latin typeface="Candy Round BTN" pitchFamily="34" charset="0"/>
              </a:rPr>
              <a:t> + </a:t>
            </a:r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Na</a:t>
            </a:r>
            <a:r>
              <a:rPr lang="en-US" sz="3200" baseline="-25000" dirty="0" smtClean="0">
                <a:latin typeface="Candy Round BTN" pitchFamily="34" charset="0"/>
              </a:rPr>
              <a:t>(s)</a:t>
            </a:r>
            <a:r>
              <a:rPr lang="en-US" sz="3200" dirty="0" smtClean="0">
                <a:latin typeface="Candy Round BTN" pitchFamily="34" charset="0"/>
              </a:rPr>
              <a:t> </a:t>
            </a:r>
            <a:r>
              <a:rPr lang="en-US" sz="32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C</a:t>
            </a:r>
            <a:r>
              <a:rPr lang="en-US" sz="3200" baseline="-25000" dirty="0" smtClean="0"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H</a:t>
            </a:r>
            <a:r>
              <a:rPr lang="en-US" sz="3200" baseline="-25000" dirty="0" smtClean="0">
                <a:latin typeface="Candy Round BTN" pitchFamily="34" charset="0"/>
              </a:rPr>
              <a:t>5</a:t>
            </a:r>
            <a:r>
              <a:rPr lang="en-US" sz="3200" dirty="0" smtClean="0">
                <a:latin typeface="Candy Round BTN" pitchFamily="34" charset="0"/>
              </a:rPr>
              <a:t>O</a:t>
            </a:r>
            <a:r>
              <a:rPr lang="en-US" sz="3200" baseline="30000" dirty="0" smtClean="0">
                <a:latin typeface="Candy Round BTN" pitchFamily="34" charset="0"/>
              </a:rPr>
              <a:t>-</a:t>
            </a:r>
            <a:r>
              <a:rPr lang="en-US" sz="3200" dirty="0" smtClean="0">
                <a:latin typeface="Candy Round BTN" pitchFamily="34" charset="0"/>
              </a:rPr>
              <a:t>Na</a:t>
            </a:r>
            <a:r>
              <a:rPr lang="en-US" sz="3200" baseline="30000" dirty="0" smtClean="0">
                <a:latin typeface="Candy Round BTN" pitchFamily="34" charset="0"/>
              </a:rPr>
              <a:t>+</a:t>
            </a:r>
            <a:r>
              <a:rPr lang="en-US" sz="3200" baseline="-25000" dirty="0" smtClean="0">
                <a:latin typeface="Candy Round BTN" pitchFamily="34" charset="0"/>
              </a:rPr>
              <a:t>(s)</a:t>
            </a:r>
            <a:r>
              <a:rPr lang="en-US" sz="3200" dirty="0" smtClean="0">
                <a:latin typeface="Candy Round BTN" pitchFamily="34" charset="0"/>
              </a:rPr>
              <a:t> + H</a:t>
            </a:r>
            <a:r>
              <a:rPr lang="en-US" sz="3200" baseline="-25000" dirty="0" smtClean="0">
                <a:latin typeface="Candy Round BTN" pitchFamily="34" charset="0"/>
              </a:rPr>
              <a:t>2(g)</a:t>
            </a:r>
            <a:endParaRPr lang="en-GB" sz="32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1509690" y="5065011"/>
            <a:ext cx="434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H</a:t>
            </a:r>
            <a:r>
              <a:rPr lang="en-US" sz="3200" baseline="-25000" dirty="0" smtClean="0"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O + </a:t>
            </a:r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Na </a:t>
            </a:r>
            <a:r>
              <a:rPr lang="en-US" sz="32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US" sz="3200" dirty="0" smtClean="0">
                <a:latin typeface="Candy Round BTN" pitchFamily="34" charset="0"/>
              </a:rPr>
              <a:t>NaOH + H</a:t>
            </a:r>
            <a:r>
              <a:rPr lang="en-US" sz="3200" baseline="-25000" dirty="0" smtClean="0">
                <a:latin typeface="Candy Round BTN" pitchFamily="34" charset="0"/>
              </a:rPr>
              <a:t>2</a:t>
            </a:r>
            <a:endParaRPr lang="en-GB" sz="3200" baseline="-2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9015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Comparing the physical properties of alcohols with water and alkanes</a:t>
            </a:r>
            <a:endParaRPr lang="en-US" dirty="0" smtClean="0"/>
          </a:p>
          <a:p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28597" y="1638744"/>
          <a:ext cx="82295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311"/>
                <a:gridCol w="1688123"/>
                <a:gridCol w="1758461"/>
                <a:gridCol w="19057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Boiling point</a:t>
                      </a:r>
                    </a:p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(</a:t>
                      </a:r>
                      <a:r>
                        <a:rPr lang="en-GB" sz="2400" baseline="30000" dirty="0" err="1" smtClean="0">
                          <a:latin typeface="Candy Round BTN" pitchFamily="34" charset="0"/>
                        </a:rPr>
                        <a:t>o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C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)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Melting point </a:t>
                      </a:r>
                    </a:p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(</a:t>
                      </a:r>
                      <a:r>
                        <a:rPr lang="en-GB" sz="2400" baseline="30000" dirty="0" err="1" smtClean="0">
                          <a:latin typeface="Candy Round BTN" pitchFamily="34" charset="0"/>
                        </a:rPr>
                        <a:t>o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C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)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Density</a:t>
                      </a:r>
                    </a:p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(g/cm</a:t>
                      </a:r>
                      <a:r>
                        <a:rPr lang="en-GB" sz="2400" baseline="30000" dirty="0" smtClean="0">
                          <a:latin typeface="Candy Round BTN" pitchFamily="34" charset="0"/>
                        </a:rPr>
                        <a:t>3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)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Candy Round BTN" pitchFamily="34" charset="0"/>
                        </a:rPr>
                        <a:t>Alcohol (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eg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. ethanol)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78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-114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0.79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Candy Round BTN" pitchFamily="34" charset="0"/>
                        </a:rPr>
                        <a:t>Water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100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0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1.0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 smtClean="0">
                          <a:latin typeface="Candy Round BTN" pitchFamily="34" charset="0"/>
                        </a:rPr>
                        <a:t>Alkane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 (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eg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. ethane)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-89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-183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ndy Round BTN" pitchFamily="34" charset="0"/>
                        </a:rPr>
                        <a:t>0.546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7401" y="4159034"/>
            <a:ext cx="253218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ndy Round BTN" pitchFamily="34" charset="0"/>
              </a:rPr>
              <a:t>The </a:t>
            </a:r>
            <a:r>
              <a:rPr lang="en-GB" sz="2000" dirty="0" smtClean="0">
                <a:solidFill>
                  <a:srgbClr val="FF0000"/>
                </a:solidFill>
                <a:latin typeface="Candy Round BTN" pitchFamily="34" charset="0"/>
              </a:rPr>
              <a:t>hydrocarbon chain </a:t>
            </a:r>
            <a:r>
              <a:rPr lang="en-GB" sz="2000" dirty="0" smtClean="0">
                <a:latin typeface="Candy Round BTN" pitchFamily="34" charset="0"/>
              </a:rPr>
              <a:t>in alcohol and </a:t>
            </a:r>
            <a:r>
              <a:rPr lang="en-GB" sz="2000" dirty="0" err="1" smtClean="0">
                <a:latin typeface="Candy Round BTN" pitchFamily="34" charset="0"/>
              </a:rPr>
              <a:t>alkane</a:t>
            </a:r>
            <a:r>
              <a:rPr lang="en-GB" sz="2000" dirty="0" smtClean="0">
                <a:latin typeface="Candy Round BTN" pitchFamily="34" charset="0"/>
              </a:rPr>
              <a:t> make them </a:t>
            </a:r>
            <a:r>
              <a:rPr lang="en-GB" sz="2000" dirty="0" smtClean="0">
                <a:solidFill>
                  <a:srgbClr val="FF0000"/>
                </a:solidFill>
                <a:latin typeface="Candy Round BTN" pitchFamily="34" charset="0"/>
              </a:rPr>
              <a:t>less dense </a:t>
            </a:r>
            <a:r>
              <a:rPr lang="en-GB" sz="2000" dirty="0" smtClean="0">
                <a:latin typeface="Candy Round BTN" pitchFamily="34" charset="0"/>
              </a:rPr>
              <a:t>than water. They will form a layer on top of water. </a:t>
            </a:r>
            <a:r>
              <a:rPr lang="en-GB" sz="2000" dirty="0" err="1" smtClean="0">
                <a:latin typeface="Candy Round BTN" pitchFamily="34" charset="0"/>
              </a:rPr>
              <a:t>Eg</a:t>
            </a:r>
            <a:r>
              <a:rPr lang="en-GB" sz="2000" dirty="0" smtClean="0">
                <a:latin typeface="Candy Round BTN" pitchFamily="34" charset="0"/>
              </a:rPr>
              <a:t>. Oil is a hydrocarbon</a:t>
            </a:r>
            <a:endParaRPr lang="en-GB" sz="2000" dirty="0">
              <a:latin typeface="Candy Round BTN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910" y="4159034"/>
            <a:ext cx="3587261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ndy Round BTN" pitchFamily="34" charset="0"/>
              </a:rPr>
              <a:t>The </a:t>
            </a:r>
            <a:r>
              <a:rPr lang="en-GB" sz="2000" dirty="0" smtClean="0">
                <a:solidFill>
                  <a:srgbClr val="FF0000"/>
                </a:solidFill>
                <a:latin typeface="Candy Round BTN" pitchFamily="34" charset="0"/>
              </a:rPr>
              <a:t>–OH group </a:t>
            </a:r>
            <a:r>
              <a:rPr lang="en-GB" sz="2000" dirty="0" smtClean="0">
                <a:latin typeface="Candy Round BTN" pitchFamily="34" charset="0"/>
              </a:rPr>
              <a:t>in alcohols makes the </a:t>
            </a:r>
            <a:r>
              <a:rPr lang="en-GB" sz="2000" dirty="0" smtClean="0">
                <a:solidFill>
                  <a:srgbClr val="FF0000"/>
                </a:solidFill>
                <a:latin typeface="Candy Round BTN" pitchFamily="34" charset="0"/>
              </a:rPr>
              <a:t>boiling point higher</a:t>
            </a:r>
            <a:r>
              <a:rPr lang="en-GB" sz="2000" dirty="0" smtClean="0">
                <a:latin typeface="Candy Round BTN" pitchFamily="34" charset="0"/>
              </a:rPr>
              <a:t>, more like water. This makes alcohol a liquid at room temperature. Alkanes don’t have the –OH and so are gases at RT</a:t>
            </a:r>
            <a:endParaRPr lang="en-GB" sz="2000" dirty="0">
              <a:latin typeface="Candy Round BTN" pitchFamily="34" charset="0"/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rot="5400000" flipH="1" flipV="1">
            <a:off x="2341255" y="2702012"/>
            <a:ext cx="1514308" cy="1399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rot="5400000" flipH="1" flipV="1">
            <a:off x="2594474" y="2955231"/>
            <a:ext cx="1007871" cy="1399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0"/>
          </p:cNvCxnSpPr>
          <p:nvPr/>
        </p:nvCxnSpPr>
        <p:spPr>
          <a:xfrm rot="5400000" flipH="1" flipV="1">
            <a:off x="6281430" y="3026790"/>
            <a:ext cx="1514308" cy="75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0"/>
          </p:cNvCxnSpPr>
          <p:nvPr/>
        </p:nvCxnSpPr>
        <p:spPr>
          <a:xfrm rot="5400000" flipH="1" flipV="1">
            <a:off x="6661258" y="3575430"/>
            <a:ext cx="585840" cy="581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8596" y="899338"/>
            <a:ext cx="2730240" cy="3866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Carboxylic Acids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530210" y="1496803"/>
            <a:ext cx="1654160" cy="898460"/>
            <a:chOff x="3924136" y="1948275"/>
            <a:chExt cx="1654160" cy="898460"/>
          </a:xfrm>
        </p:grpSpPr>
        <p:sp>
          <p:nvSpPr>
            <p:cNvPr id="11" name="TextBox 10"/>
            <p:cNvSpPr txBox="1"/>
            <p:nvPr/>
          </p:nvSpPr>
          <p:spPr>
            <a:xfrm>
              <a:off x="4350327" y="2119745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54759" y="2287511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211394" y="2287511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24136" y="2159728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1038" y="2147455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8037" y="2585125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4406883" y="2030792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58083" y="2035640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133373" y="2284489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01231" y="2115212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9303" y="2395263"/>
            <a:ext cx="1686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METHANOIC ACID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970779" y="34649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275211" y="3632666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1846" y="3632666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4588" y="350488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8489" y="303666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9430" y="349261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8489" y="393028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050825" y="3846175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050825" y="3380795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41765" y="3629644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09623" y="346036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GB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9456" y="4191890"/>
            <a:ext cx="1512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ETHANOIC ACID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1400279" y="347875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704711" y="3646516"/>
            <a:ext cx="166622" cy="3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48262" y="978431"/>
            <a:ext cx="1928416" cy="254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CARBOXYLIC ACIDS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58836" y="1440640"/>
            <a:ext cx="37049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ndy Round BTN" pitchFamily="34" charset="0"/>
              </a:rPr>
              <a:t>= HCOOH</a:t>
            </a:r>
            <a:r>
              <a:rPr lang="en-US" sz="3600" baseline="-25000" dirty="0" smtClean="0">
                <a:latin typeface="Candy Round BTN" pitchFamily="34" charset="0"/>
              </a:rPr>
              <a:t> 	</a:t>
            </a:r>
            <a:r>
              <a:rPr lang="en-US" sz="3600" dirty="0" smtClean="0">
                <a:latin typeface="Candy Round BTN" pitchFamily="34" charset="0"/>
              </a:rPr>
              <a:t>or			</a:t>
            </a:r>
          </a:p>
          <a:p>
            <a:endParaRPr lang="en-US" sz="4400" dirty="0">
              <a:latin typeface="Candy Round BTN" pitchFamily="34" charset="0"/>
            </a:endParaRPr>
          </a:p>
          <a:p>
            <a:r>
              <a:rPr lang="en-US" sz="3600" dirty="0" smtClean="0">
                <a:latin typeface="Candy Round BTN" pitchFamily="34" charset="0"/>
              </a:rPr>
              <a:t>= CH</a:t>
            </a:r>
            <a:r>
              <a:rPr lang="en-US" sz="3600" baseline="-25000" dirty="0" smtClean="0">
                <a:latin typeface="Candy Round BTN" pitchFamily="34" charset="0"/>
              </a:rPr>
              <a:t>3</a:t>
            </a:r>
            <a:r>
              <a:rPr lang="en-US" sz="3600" dirty="0" smtClean="0">
                <a:latin typeface="Candy Round BTN" pitchFamily="34" charset="0"/>
              </a:rPr>
              <a:t>COOH or			</a:t>
            </a:r>
            <a:endParaRPr lang="en-GB" sz="3600" dirty="0" smtClean="0">
              <a:latin typeface="Candy Round BTN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1442446" y="3408505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94169" y="3402203"/>
            <a:ext cx="1666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 rot="16200000">
            <a:off x="5816308" y="1580008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 rot="16200000">
            <a:off x="6046427" y="1786560"/>
            <a:ext cx="226220" cy="2143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 rot="16200000">
            <a:off x="5590087" y="1603820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 rot="16200000">
            <a:off x="5982997" y="1394494"/>
            <a:ext cx="226220" cy="2143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 rot="16200000">
            <a:off x="6233027" y="1913386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 rot="16200000">
            <a:off x="6129771" y="3471931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 rot="16200000">
            <a:off x="5903550" y="3495743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 rot="16200000">
            <a:off x="6145576" y="3257616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 rot="16200000">
            <a:off x="6145575" y="3781495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 rot="16200000">
            <a:off x="6407517" y="3486655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 rot="16200000">
            <a:off x="6631998" y="3724080"/>
            <a:ext cx="226220" cy="2143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 rot="16200000">
            <a:off x="6596280" y="3317872"/>
            <a:ext cx="226220" cy="2143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 rot="16200000">
            <a:off x="6814058" y="3866428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6521561" y="1122602"/>
            <a:ext cx="2622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aka formic acid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The painful chemical in ant stings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50932" y="3298278"/>
            <a:ext cx="1993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aka acetic acid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Vinegar!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41833" y="5257069"/>
            <a:ext cx="64877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Carboxylic acids all have a the –COOH functional group</a:t>
            </a:r>
            <a:endParaRPr lang="en-GB" sz="2400" dirty="0">
              <a:solidFill>
                <a:srgbClr val="FF0000"/>
              </a:solidFill>
              <a:latin typeface="Candy Round BTN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87455" y="2987434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GB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7432" y="1214275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GB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Carboxylic Acids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Most carboxylic acids taste and smell unpleasant (sweaty socks and rancid butter)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Carboxylic acids react with metals, alkalis and carbonates in the same way as other acids do.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The properties of carboxylic acids are due to the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–COOH functional group</a:t>
            </a:r>
            <a:r>
              <a:rPr lang="en-US" sz="2800" dirty="0" smtClean="0">
                <a:latin typeface="Candy Round BTN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Vinegar is a dilute solution of </a:t>
            </a:r>
            <a:r>
              <a:rPr lang="en-US" sz="2800" dirty="0" err="1" smtClean="0">
                <a:latin typeface="Candy Round BTN" pitchFamily="34" charset="0"/>
              </a:rPr>
              <a:t>ethanoic</a:t>
            </a:r>
            <a:r>
              <a:rPr lang="en-US" sz="2800" dirty="0" smtClean="0">
                <a:latin typeface="Candy Round BTN" pitchFamily="34" charset="0"/>
              </a:rPr>
              <a:t> acid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Most carboxylic acids taste and smell unpleasant (sweaty socks and rancid butter)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Carboxylic acids react with metals, alkalis and carbonates in the same way as other acids do.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The properties of carboxylic acids are due to the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–COOH functional group</a:t>
            </a:r>
            <a:r>
              <a:rPr lang="en-US" sz="2800" dirty="0" smtClean="0">
                <a:latin typeface="Candy Round BTN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Vinegar is a dilute solution of </a:t>
            </a:r>
            <a:r>
              <a:rPr lang="en-US" sz="2800" dirty="0" err="1" smtClean="0">
                <a:latin typeface="Candy Round BTN" pitchFamily="34" charset="0"/>
              </a:rPr>
              <a:t>ethanoic</a:t>
            </a:r>
            <a:r>
              <a:rPr lang="en-US" sz="2800" dirty="0" smtClean="0">
                <a:latin typeface="Candy Round BTN" pitchFamily="34" charset="0"/>
              </a:rPr>
              <a:t> acid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218" y="1533094"/>
            <a:ext cx="3861244" cy="39255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03568" y="794448"/>
            <a:ext cx="715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andy Round BTN" pitchFamily="34" charset="0"/>
              </a:rPr>
              <a:t>alcohol + carboxylic acid 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 ester + water</a:t>
            </a:r>
            <a:endParaRPr lang="en-GB" sz="3600" dirty="0">
              <a:latin typeface="Candy Round BTN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6582" y="1925779"/>
            <a:ext cx="1191491" cy="33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alcohol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98073" y="1925779"/>
            <a:ext cx="720436" cy="332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38095" y="2092035"/>
            <a:ext cx="1699323" cy="33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Carboxylic acid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978773" y="2092034"/>
            <a:ext cx="759322" cy="236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53200" y="3283527"/>
            <a:ext cx="740088" cy="33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ester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978774" y="3283525"/>
            <a:ext cx="574429" cy="332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47571" y="5458692"/>
            <a:ext cx="807651" cy="33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water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429939" y="5264730"/>
            <a:ext cx="517633" cy="192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948" y="3283527"/>
            <a:ext cx="1969477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ndy Round BTN" pitchFamily="34" charset="0"/>
              </a:rPr>
              <a:t>Esters</a:t>
            </a:r>
            <a:r>
              <a:rPr lang="en-GB" sz="2000" dirty="0" smtClean="0">
                <a:latin typeface="Candy Round BTN" pitchFamily="34" charset="0"/>
              </a:rPr>
              <a:t> are characterised by the </a:t>
            </a:r>
            <a:r>
              <a:rPr lang="en-GB" sz="2000" dirty="0" smtClean="0">
                <a:solidFill>
                  <a:srgbClr val="FF0000"/>
                </a:solidFill>
                <a:latin typeface="Candy Round BTN" pitchFamily="34" charset="0"/>
              </a:rPr>
              <a:t>–COC- group </a:t>
            </a:r>
            <a:r>
              <a:rPr lang="en-GB" sz="2000" dirty="0" smtClean="0">
                <a:latin typeface="Candy Round BTN" pitchFamily="34" charset="0"/>
              </a:rPr>
              <a:t>where the acid and alcohol joined</a:t>
            </a:r>
            <a:endParaRPr lang="en-GB" sz="20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GB" sz="9600" dirty="0" smtClean="0">
                <a:solidFill>
                  <a:schemeClr val="tx2"/>
                </a:solidFill>
                <a:latin typeface="Candy Round BTN" pitchFamily="34" charset="0"/>
              </a:rPr>
              <a:t>Alcohols, carboxylic acids and esters</a:t>
            </a:r>
            <a:endParaRPr lang="en-GB" sz="96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983673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Different esters have different, but pleasant smells.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Can you spot the pattern in naming esters?</a:t>
            </a:r>
            <a:endParaRPr lang="en-GB" sz="3200" dirty="0">
              <a:latin typeface="Candy Round BTN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28596" y="3298536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Alcohol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Carboxylic</a:t>
                      </a:r>
                      <a:r>
                        <a:rPr lang="en-GB" sz="2400" baseline="0" dirty="0" smtClean="0">
                          <a:latin typeface="Candy Round BTN" pitchFamily="34" charset="0"/>
                        </a:rPr>
                        <a:t> acid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Ester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Smell of ester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Pentanol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Ethanoic acid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Pentyl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ethanoate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Pears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Octanol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Ethanoic acid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Octyl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ethanoate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Bananas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Pentanol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Butanoic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 acid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Pentyl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butanoate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Strawberries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Methanol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Candy Round BTN" pitchFamily="34" charset="0"/>
                        </a:rPr>
                        <a:t>Butanoic</a:t>
                      </a:r>
                      <a:r>
                        <a:rPr lang="en-GB" sz="2400" dirty="0" smtClean="0">
                          <a:latin typeface="Candy Round BTN" pitchFamily="34" charset="0"/>
                        </a:rPr>
                        <a:t> acid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Methyl </a:t>
                      </a:r>
                      <a:r>
                        <a:rPr lang="en-GB" sz="2400" dirty="0" err="1" smtClean="0">
                          <a:latin typeface="Candy Round BTN" pitchFamily="34" charset="0"/>
                        </a:rPr>
                        <a:t>butanoate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ndy Round BTN" pitchFamily="34" charset="0"/>
                        </a:rPr>
                        <a:t>Pineapples</a:t>
                      </a:r>
                      <a:endParaRPr lang="en-GB" sz="2400" dirty="0">
                        <a:latin typeface="Candy Round BTN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644507"/>
            <a:ext cx="84296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Esters occur naturally, but can be made in the laboratory by reacting an alcohol with an organic acid. A little sulfuric acid is needed as a catalyst. </a:t>
            </a: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They have distinctive pleasant (usually) smells.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They are responsible for the smells and </a:t>
            </a:r>
            <a:r>
              <a:rPr lang="en-US" sz="2400" dirty="0" err="1" smtClean="0">
                <a:latin typeface="Candy Round BTN" pitchFamily="34" charset="0"/>
              </a:rPr>
              <a:t>flavours</a:t>
            </a:r>
            <a:r>
              <a:rPr lang="en-US" sz="2400" dirty="0" smtClean="0">
                <a:latin typeface="Candy Round BTN" pitchFamily="34" charset="0"/>
              </a:rPr>
              <a:t> of fruits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They are used in products such as food, perfumes, solvents and </a:t>
            </a:r>
            <a:r>
              <a:rPr lang="en-US" sz="2400" dirty="0" err="1" smtClean="0">
                <a:latin typeface="Candy Round BTN" pitchFamily="34" charset="0"/>
              </a:rPr>
              <a:t>plasticisers</a:t>
            </a:r>
            <a:endParaRPr lang="en-US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Some esters used in perfumes are natural, while others are synthetic - made artificially.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072" y="817418"/>
            <a:ext cx="7093957" cy="53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052945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andy Round BTN" pitchFamily="34" charset="0"/>
              </a:rPr>
              <a:t>Making pure esters.</a:t>
            </a:r>
          </a:p>
          <a:p>
            <a:pPr algn="ctr"/>
            <a:endParaRPr lang="en-GB" sz="4000" dirty="0">
              <a:latin typeface="Candy Round BTN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tx2"/>
                </a:solidFill>
                <a:latin typeface="Candy Round BTN" pitchFamily="34" charset="0"/>
              </a:rPr>
              <a:t>Step 1</a:t>
            </a:r>
            <a:r>
              <a:rPr lang="en-GB" sz="4000" dirty="0" smtClean="0">
                <a:latin typeface="Candy Round BTN" pitchFamily="34" charset="0"/>
              </a:rPr>
              <a:t>.The </a:t>
            </a:r>
            <a:r>
              <a:rPr lang="en-GB" sz="4000" dirty="0" smtClean="0">
                <a:solidFill>
                  <a:srgbClr val="FF0000"/>
                </a:solidFill>
                <a:latin typeface="Candy Round BTN" pitchFamily="34" charset="0"/>
              </a:rPr>
              <a:t>carboxylic acid </a:t>
            </a:r>
            <a:r>
              <a:rPr lang="en-GB" sz="4000" dirty="0" smtClean="0">
                <a:latin typeface="Candy Round BTN" pitchFamily="34" charset="0"/>
              </a:rPr>
              <a:t>and </a:t>
            </a:r>
            <a:r>
              <a:rPr lang="en-GB" sz="4000" dirty="0" smtClean="0">
                <a:solidFill>
                  <a:srgbClr val="FF0000"/>
                </a:solidFill>
                <a:latin typeface="Candy Round BTN" pitchFamily="34" charset="0"/>
              </a:rPr>
              <a:t>alcohol </a:t>
            </a:r>
            <a:r>
              <a:rPr lang="en-GB" sz="4000" dirty="0" smtClean="0">
                <a:latin typeface="Candy Round BTN" pitchFamily="34" charset="0"/>
              </a:rPr>
              <a:t>(and a small amount of </a:t>
            </a:r>
            <a:r>
              <a:rPr lang="en-GB" sz="4000" dirty="0" err="1" smtClean="0">
                <a:latin typeface="Candy Round BTN" pitchFamily="34" charset="0"/>
              </a:rPr>
              <a:t>sulfuric</a:t>
            </a:r>
            <a:r>
              <a:rPr lang="en-GB" sz="4000" dirty="0" smtClean="0">
                <a:latin typeface="Candy Round BTN" pitchFamily="34" charset="0"/>
              </a:rPr>
              <a:t> acid </a:t>
            </a:r>
            <a:r>
              <a:rPr lang="en-GB" sz="4000" dirty="0" smtClean="0">
                <a:solidFill>
                  <a:srgbClr val="FF0000"/>
                </a:solidFill>
                <a:latin typeface="Candy Round BTN" pitchFamily="34" charset="0"/>
              </a:rPr>
              <a:t>catalyst</a:t>
            </a:r>
            <a:r>
              <a:rPr lang="en-GB" sz="4000" dirty="0" smtClean="0">
                <a:latin typeface="Candy Round BTN" pitchFamily="34" charset="0"/>
              </a:rPr>
              <a:t>) are </a:t>
            </a:r>
            <a:r>
              <a:rPr lang="en-GB" sz="4000" dirty="0" smtClean="0">
                <a:solidFill>
                  <a:srgbClr val="FF0000"/>
                </a:solidFill>
                <a:latin typeface="Candy Round BTN" pitchFamily="34" charset="0"/>
              </a:rPr>
              <a:t>heated under reflux</a:t>
            </a:r>
            <a:r>
              <a:rPr lang="en-GB" sz="4000" dirty="0" smtClean="0">
                <a:latin typeface="Candy Round BTN" pitchFamily="34" charset="0"/>
              </a:rPr>
              <a:t>. This allows them to be heated for a long time so that the reaction can complete without losing any of the product by evaporation.</a:t>
            </a:r>
            <a:endParaRPr lang="en-GB" sz="40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459" y="836468"/>
            <a:ext cx="7068127" cy="53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052945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andy Round BTN" pitchFamily="34" charset="0"/>
              </a:rPr>
              <a:t>Making pure esters.</a:t>
            </a:r>
          </a:p>
          <a:p>
            <a:pPr algn="ctr"/>
            <a:endParaRPr lang="en-GB" sz="4000" dirty="0">
              <a:latin typeface="Candy Round BTN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tx2"/>
                </a:solidFill>
                <a:latin typeface="Candy Round BTN" pitchFamily="34" charset="0"/>
              </a:rPr>
              <a:t>Step 2</a:t>
            </a:r>
            <a:r>
              <a:rPr lang="en-GB" sz="4000" dirty="0" smtClean="0">
                <a:latin typeface="Candy Round BTN" pitchFamily="34" charset="0"/>
              </a:rPr>
              <a:t>.The ester and water mixture is </a:t>
            </a:r>
            <a:r>
              <a:rPr lang="en-GB" sz="4000" dirty="0" smtClean="0">
                <a:solidFill>
                  <a:srgbClr val="FF0000"/>
                </a:solidFill>
                <a:latin typeface="Candy Round BTN" pitchFamily="34" charset="0"/>
              </a:rPr>
              <a:t>distilled</a:t>
            </a:r>
            <a:r>
              <a:rPr lang="en-GB" sz="4000" dirty="0" smtClean="0">
                <a:latin typeface="Candy Round BTN" pitchFamily="34" charset="0"/>
              </a:rPr>
              <a:t> and the product (ester) collected at it’s boiling point and </a:t>
            </a:r>
            <a:r>
              <a:rPr lang="en-GB" sz="4000" dirty="0" smtClean="0">
                <a:solidFill>
                  <a:srgbClr val="FF0000"/>
                </a:solidFill>
                <a:latin typeface="Candy Round BTN" pitchFamily="34" charset="0"/>
              </a:rPr>
              <a:t>condensed</a:t>
            </a:r>
            <a:r>
              <a:rPr lang="en-GB" sz="4000" dirty="0" smtClean="0">
                <a:latin typeface="Candy Round BTN" pitchFamily="34" charset="0"/>
              </a:rPr>
              <a:t> in the </a:t>
            </a:r>
            <a:r>
              <a:rPr lang="en-GB" sz="4000" dirty="0" err="1" smtClean="0">
                <a:latin typeface="Candy Round BTN" pitchFamily="34" charset="0"/>
              </a:rPr>
              <a:t>liebig</a:t>
            </a:r>
            <a:r>
              <a:rPr lang="en-GB" sz="4000" dirty="0" smtClean="0">
                <a:latin typeface="Candy Round BTN" pitchFamily="34" charset="0"/>
              </a:rPr>
              <a:t> condenser, then collected in a beaker.</a:t>
            </a:r>
          </a:p>
          <a:p>
            <a:pPr algn="ctr"/>
            <a:endParaRPr lang="en-GB" sz="4000" dirty="0" smtClean="0">
              <a:latin typeface="Candy Round BTN" pitchFamily="34" charset="0"/>
            </a:endParaRPr>
          </a:p>
          <a:p>
            <a:pPr algn="ctr"/>
            <a:r>
              <a:rPr lang="en-GB" sz="4000" dirty="0" smtClean="0">
                <a:latin typeface="Candy Round BTN" pitchFamily="34" charset="0"/>
              </a:rPr>
              <a:t>Ethyl </a:t>
            </a:r>
            <a:r>
              <a:rPr lang="en-GB" sz="4000" dirty="0" err="1" smtClean="0">
                <a:latin typeface="Candy Round BTN" pitchFamily="34" charset="0"/>
              </a:rPr>
              <a:t>ethanoate</a:t>
            </a:r>
            <a:r>
              <a:rPr lang="en-GB" sz="4000" dirty="0" smtClean="0">
                <a:latin typeface="Candy Round BTN" pitchFamily="34" charset="0"/>
              </a:rPr>
              <a:t> boils at 77</a:t>
            </a:r>
            <a:r>
              <a:rPr lang="en-GB" sz="4000" baseline="30000" dirty="0" smtClean="0">
                <a:latin typeface="Candy Round BTN" pitchFamily="34" charset="0"/>
              </a:rPr>
              <a:t>o</a:t>
            </a:r>
            <a:r>
              <a:rPr lang="en-GB" sz="4000" dirty="0" smtClean="0">
                <a:latin typeface="Candy Round BTN" pitchFamily="34" charset="0"/>
              </a:rPr>
              <a:t>C</a:t>
            </a:r>
            <a:endParaRPr lang="en-GB" sz="40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815926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andy Round BTN" pitchFamily="34" charset="0"/>
              </a:rPr>
              <a:t>Making pure esters.</a:t>
            </a:r>
          </a:p>
          <a:p>
            <a:pPr algn="ctr"/>
            <a:endParaRPr lang="en-GB" sz="3200" dirty="0">
              <a:latin typeface="Candy Round BTN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tx2"/>
                </a:solidFill>
                <a:latin typeface="Candy Round BTN" pitchFamily="34" charset="0"/>
              </a:rPr>
              <a:t>Step 3</a:t>
            </a:r>
            <a:r>
              <a:rPr lang="en-GB" sz="3200" dirty="0" smtClean="0">
                <a:latin typeface="Candy Round BTN" pitchFamily="34" charset="0"/>
              </a:rPr>
              <a:t>.The ester is then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purified</a:t>
            </a:r>
            <a:r>
              <a:rPr lang="en-GB" sz="3200" dirty="0" smtClean="0">
                <a:latin typeface="Candy Round BTN" pitchFamily="34" charset="0"/>
              </a:rPr>
              <a:t> in a separating funnel by adding sodium carbonate. This reacts with any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remaining acid </a:t>
            </a:r>
            <a:r>
              <a:rPr lang="en-GB" sz="3200" dirty="0" smtClean="0">
                <a:latin typeface="Candy Round BTN" pitchFamily="34" charset="0"/>
              </a:rPr>
              <a:t>in the mixture. This includes any </a:t>
            </a:r>
            <a:r>
              <a:rPr lang="en-GB" sz="3200" dirty="0" err="1" smtClean="0">
                <a:solidFill>
                  <a:srgbClr val="FF0000"/>
                </a:solidFill>
                <a:latin typeface="Candy Round BTN" pitchFamily="34" charset="0"/>
              </a:rPr>
              <a:t>unreacted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 carboxylic acid </a:t>
            </a:r>
            <a:r>
              <a:rPr lang="en-GB" sz="3200" dirty="0" smtClean="0">
                <a:latin typeface="Candy Round BTN" pitchFamily="34" charset="0"/>
              </a:rPr>
              <a:t>as well as the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catalyst.</a:t>
            </a:r>
            <a:endParaRPr lang="en-GB" sz="3200" dirty="0">
              <a:solidFill>
                <a:srgbClr val="FF0000"/>
              </a:solidFill>
              <a:latin typeface="Candy Round BT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5" y="4193026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71604" y="4853354"/>
            <a:ext cx="38585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Oily layer (pure ester)</a:t>
            </a:r>
          </a:p>
          <a:p>
            <a:r>
              <a:rPr lang="en-GB" dirty="0" smtClean="0"/>
              <a:t>Aqueous layer (dissolved salt, made from excess acid)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052945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andy Round BTN" pitchFamily="34" charset="0"/>
              </a:rPr>
              <a:t>Fats are esters!!</a:t>
            </a:r>
          </a:p>
          <a:p>
            <a:pPr algn="ctr"/>
            <a:endParaRPr lang="en-GB" sz="40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Fats are an ester of glycerol and fatty acids that occur naturally.</a:t>
            </a:r>
          </a:p>
          <a:p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Living organisms make fats and oils as an energy store.</a:t>
            </a:r>
          </a:p>
          <a:p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64450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tx2"/>
                </a:solidFill>
                <a:latin typeface="Candy Round BTN" pitchFamily="34" charset="0"/>
              </a:rPr>
              <a:t>Saturated </a:t>
            </a:r>
            <a:r>
              <a:rPr lang="en-GB" sz="4000" b="1" dirty="0" err="1" smtClean="0">
                <a:solidFill>
                  <a:schemeClr val="tx2"/>
                </a:solidFill>
                <a:latin typeface="Candy Round BTN" pitchFamily="34" charset="0"/>
              </a:rPr>
              <a:t>vs</a:t>
            </a:r>
            <a:r>
              <a:rPr lang="en-GB" sz="4000" b="1" dirty="0" smtClean="0">
                <a:solidFill>
                  <a:schemeClr val="tx2"/>
                </a:solidFill>
                <a:latin typeface="Candy Round BTN" pitchFamily="34" charset="0"/>
              </a:rPr>
              <a:t> unsaturated fatty acids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910" y="1387636"/>
            <a:ext cx="4920115" cy="313932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83383" y="1387637"/>
            <a:ext cx="3371932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dirty="0" smtClean="0">
                <a:solidFill>
                  <a:srgbClr val="FF0000"/>
                </a:solidFill>
              </a:rPr>
              <a:t>saturated fats</a:t>
            </a:r>
            <a:r>
              <a:rPr lang="en-GB" dirty="0" smtClean="0"/>
              <a:t>, all the carbons have made bonds with other atoms.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 smtClean="0">
                <a:solidFill>
                  <a:srgbClr val="FF0000"/>
                </a:solidFill>
              </a:rPr>
              <a:t>mono-unsaturated fats</a:t>
            </a:r>
            <a:r>
              <a:rPr lang="en-GB" dirty="0" smtClean="0"/>
              <a:t>, there is </a:t>
            </a:r>
            <a:r>
              <a:rPr lang="en-GB" dirty="0" smtClean="0">
                <a:solidFill>
                  <a:srgbClr val="00B050"/>
                </a:solidFill>
              </a:rPr>
              <a:t>ONE double bond </a:t>
            </a:r>
            <a:r>
              <a:rPr lang="en-GB" dirty="0" smtClean="0"/>
              <a:t>between two carbon atoms.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 smtClean="0">
                <a:solidFill>
                  <a:srgbClr val="FF0000"/>
                </a:solidFill>
              </a:rPr>
              <a:t>poly-unsaturated fats</a:t>
            </a:r>
            <a:r>
              <a:rPr lang="en-GB" dirty="0" smtClean="0"/>
              <a:t>, there are </a:t>
            </a:r>
            <a:r>
              <a:rPr lang="en-GB" dirty="0" smtClean="0">
                <a:solidFill>
                  <a:srgbClr val="00B050"/>
                </a:solidFill>
              </a:rPr>
              <a:t>many double bonds </a:t>
            </a:r>
            <a:r>
              <a:rPr lang="en-GB" dirty="0" smtClean="0"/>
              <a:t>in the hydrocarbon chain.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672115" y="1567543"/>
            <a:ext cx="1911269" cy="27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975429" y="2641600"/>
            <a:ext cx="2607954" cy="1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975429" y="3715658"/>
            <a:ext cx="2607954" cy="58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910" y="4760686"/>
            <a:ext cx="871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Most animal fats are saturated molecules, all their C-C bonds are single.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Vegetable oils are mostly unsaturated molecules, they contain C=C double bonds.</a:t>
            </a:r>
            <a:endParaRPr lang="en-GB" sz="24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GB" sz="9600" dirty="0" smtClean="0">
                <a:solidFill>
                  <a:schemeClr val="tx2"/>
                </a:solidFill>
                <a:latin typeface="Candy Round BTN" pitchFamily="34" charset="0"/>
              </a:rPr>
              <a:t>Energy changes in Chemistry</a:t>
            </a:r>
            <a:endParaRPr lang="en-GB" sz="96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Organic chemistry is the study of carbon-based compounds.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Organic chemistry covers most fuels, plastics and synthetic fibers, as well as drugs and various classes of </a:t>
            </a:r>
            <a:r>
              <a:rPr lang="en-US" sz="2400" dirty="0" err="1" smtClean="0">
                <a:latin typeface="Candy Round BTN" pitchFamily="34" charset="0"/>
              </a:rPr>
              <a:t>biomolecules</a:t>
            </a:r>
            <a:r>
              <a:rPr lang="en-US" sz="2400" dirty="0" smtClean="0">
                <a:latin typeface="Candy Round BTN" pitchFamily="34" charset="0"/>
              </a:rPr>
              <a:t>.</a:t>
            </a:r>
            <a:endParaRPr lang="en-US" sz="24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Organic molecules </a:t>
            </a:r>
            <a:r>
              <a:rPr lang="en-US" sz="2400" smtClean="0">
                <a:latin typeface="Candy Round BTN" pitchFamily="34" charset="0"/>
              </a:rPr>
              <a:t>are grouped </a:t>
            </a:r>
            <a:r>
              <a:rPr lang="en-US" sz="2400" dirty="0" smtClean="0">
                <a:latin typeface="Candy Round BTN" pitchFamily="34" charset="0"/>
              </a:rPr>
              <a:t>into a number of classes.</a:t>
            </a:r>
          </a:p>
          <a:p>
            <a:endParaRPr lang="en-US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The best-known are hydrocarbons, which are made of only carbon and hydrogen.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There are several subclasses of hydrocarbons, the simplest being the "alkanes", which are straight or branch-chained molecules, all joined with single C-C bonds.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ndy Round BTN" pitchFamily="34" charset="0"/>
              </a:rPr>
              <a:t>The simplest </a:t>
            </a:r>
            <a:r>
              <a:rPr lang="en-US" sz="2400" dirty="0" err="1" smtClean="0">
                <a:latin typeface="Candy Round BTN" pitchFamily="34" charset="0"/>
              </a:rPr>
              <a:t>alkane</a:t>
            </a:r>
            <a:r>
              <a:rPr lang="en-US" sz="2400" dirty="0" smtClean="0">
                <a:latin typeface="Candy Round BTN" pitchFamily="34" charset="0"/>
              </a:rPr>
              <a:t> is methane (CH</a:t>
            </a:r>
            <a:r>
              <a:rPr lang="en-US" sz="2400" baseline="-25000" dirty="0" smtClean="0">
                <a:latin typeface="Candy Round BTN" pitchFamily="34" charset="0"/>
              </a:rPr>
              <a:t>4</a:t>
            </a:r>
            <a:r>
              <a:rPr lang="en-US" sz="2400" dirty="0" smtClean="0">
                <a:latin typeface="Candy Round BTN" pitchFamily="34" charset="0"/>
              </a:rPr>
              <a:t>), followed by ethane (C</a:t>
            </a:r>
            <a:r>
              <a:rPr lang="en-US" sz="2400" baseline="-25000" dirty="0" smtClean="0">
                <a:latin typeface="Candy Round BTN" pitchFamily="34" charset="0"/>
              </a:rPr>
              <a:t>2</a:t>
            </a:r>
            <a:r>
              <a:rPr lang="en-US" sz="2400" dirty="0" smtClean="0">
                <a:latin typeface="Candy Round BTN" pitchFamily="34" charset="0"/>
              </a:rPr>
              <a:t>H</a:t>
            </a:r>
            <a:r>
              <a:rPr lang="en-US" sz="2400" baseline="-25000" dirty="0" smtClean="0">
                <a:latin typeface="Candy Round BTN" pitchFamily="34" charset="0"/>
              </a:rPr>
              <a:t>6</a:t>
            </a:r>
            <a:r>
              <a:rPr lang="en-US" sz="2400" dirty="0" smtClean="0">
                <a:latin typeface="Candy Round BTN" pitchFamily="34" charset="0"/>
              </a:rPr>
              <a:t>), propane (C</a:t>
            </a:r>
            <a:r>
              <a:rPr lang="en-US" sz="2400" baseline="-25000" dirty="0" smtClean="0">
                <a:latin typeface="Candy Round BTN" pitchFamily="34" charset="0"/>
              </a:rPr>
              <a:t>3</a:t>
            </a:r>
            <a:r>
              <a:rPr lang="en-US" sz="2400" dirty="0" smtClean="0">
                <a:latin typeface="Candy Round BTN" pitchFamily="34" charset="0"/>
              </a:rPr>
              <a:t>H</a:t>
            </a:r>
            <a:r>
              <a:rPr lang="en-US" sz="2400" baseline="-25000" dirty="0" smtClean="0">
                <a:latin typeface="Candy Round BTN" pitchFamily="34" charset="0"/>
              </a:rPr>
              <a:t>8</a:t>
            </a:r>
            <a:r>
              <a:rPr lang="en-US" sz="2400" dirty="0" smtClean="0">
                <a:latin typeface="Candy Round BTN" pitchFamily="34" charset="0"/>
              </a:rPr>
              <a:t>), butane (C</a:t>
            </a:r>
            <a:r>
              <a:rPr lang="en-US" sz="2400" baseline="-25000" dirty="0" smtClean="0">
                <a:latin typeface="Candy Round BTN" pitchFamily="34" charset="0"/>
              </a:rPr>
              <a:t>4</a:t>
            </a:r>
            <a:r>
              <a:rPr lang="en-US" sz="2400" dirty="0" smtClean="0">
                <a:latin typeface="Candy Round BTN" pitchFamily="34" charset="0"/>
              </a:rPr>
              <a:t>H</a:t>
            </a:r>
            <a:r>
              <a:rPr lang="en-US" sz="2400" baseline="-25000" dirty="0" smtClean="0">
                <a:latin typeface="Candy Round BTN" pitchFamily="34" charset="0"/>
              </a:rPr>
              <a:t>10</a:t>
            </a:r>
            <a:r>
              <a:rPr lang="en-US" sz="2400" dirty="0" smtClean="0">
                <a:latin typeface="Candy Round BTN" pitchFamily="34" charset="0"/>
              </a:rPr>
              <a:t>), pentane (C</a:t>
            </a:r>
            <a:r>
              <a:rPr lang="en-US" sz="2400" baseline="-25000" dirty="0" smtClean="0">
                <a:latin typeface="Candy Round BTN" pitchFamily="34" charset="0"/>
              </a:rPr>
              <a:t>5</a:t>
            </a:r>
            <a:r>
              <a:rPr lang="en-US" sz="2400" dirty="0" smtClean="0">
                <a:latin typeface="Candy Round BTN" pitchFamily="34" charset="0"/>
              </a:rPr>
              <a:t>H</a:t>
            </a:r>
            <a:r>
              <a:rPr lang="en-US" sz="2400" baseline="-25000" dirty="0" smtClean="0">
                <a:latin typeface="Candy Round BTN" pitchFamily="34" charset="0"/>
              </a:rPr>
              <a:t>12</a:t>
            </a:r>
            <a:r>
              <a:rPr lang="en-US" sz="2400" dirty="0" smtClean="0">
                <a:latin typeface="Candy Round BTN" pitchFamily="34" charset="0"/>
              </a:rPr>
              <a:t>), hexane (C</a:t>
            </a:r>
            <a:r>
              <a:rPr lang="en-US" sz="2400" baseline="-25000" dirty="0" smtClean="0">
                <a:latin typeface="Candy Round BTN" pitchFamily="34" charset="0"/>
              </a:rPr>
              <a:t>6</a:t>
            </a:r>
            <a:r>
              <a:rPr lang="en-US" sz="2400" dirty="0" smtClean="0">
                <a:latin typeface="Candy Round BTN" pitchFamily="34" charset="0"/>
              </a:rPr>
              <a:t>H</a:t>
            </a:r>
            <a:r>
              <a:rPr lang="en-US" sz="2400" baseline="-25000" dirty="0" smtClean="0">
                <a:latin typeface="Candy Round BTN" pitchFamily="34" charset="0"/>
              </a:rPr>
              <a:t>14</a:t>
            </a:r>
            <a:r>
              <a:rPr lang="en-US" sz="2400" dirty="0" smtClean="0">
                <a:latin typeface="Candy Round BTN" pitchFamily="34" charset="0"/>
              </a:rPr>
              <a:t>), </a:t>
            </a:r>
            <a:r>
              <a:rPr lang="en-US" sz="2400" dirty="0" err="1" smtClean="0">
                <a:latin typeface="Candy Round BTN" pitchFamily="34" charset="0"/>
              </a:rPr>
              <a:t>heptane</a:t>
            </a:r>
            <a:r>
              <a:rPr lang="en-US" sz="2400" dirty="0" smtClean="0">
                <a:latin typeface="Candy Round BTN" pitchFamily="34" charset="0"/>
              </a:rPr>
              <a:t> (C</a:t>
            </a:r>
            <a:r>
              <a:rPr lang="en-US" sz="2400" baseline="-25000" dirty="0" smtClean="0">
                <a:latin typeface="Candy Round BTN" pitchFamily="34" charset="0"/>
              </a:rPr>
              <a:t>7</a:t>
            </a:r>
            <a:r>
              <a:rPr lang="en-US" sz="2400" dirty="0" smtClean="0">
                <a:latin typeface="Candy Round BTN" pitchFamily="34" charset="0"/>
              </a:rPr>
              <a:t>H</a:t>
            </a:r>
            <a:r>
              <a:rPr lang="en-US" sz="2400" baseline="-25000" dirty="0" smtClean="0">
                <a:latin typeface="Candy Round BTN" pitchFamily="34" charset="0"/>
              </a:rPr>
              <a:t>16</a:t>
            </a:r>
            <a:r>
              <a:rPr lang="en-US" sz="2400" dirty="0" smtClean="0">
                <a:latin typeface="Candy Round BTN" pitchFamily="34" charset="0"/>
              </a:rPr>
              <a:t>), octane (C</a:t>
            </a:r>
            <a:r>
              <a:rPr lang="en-US" sz="2400" baseline="-25000" dirty="0" smtClean="0">
                <a:latin typeface="Candy Round BTN" pitchFamily="34" charset="0"/>
              </a:rPr>
              <a:t>8</a:t>
            </a:r>
            <a:r>
              <a:rPr lang="en-US" sz="2400" dirty="0" smtClean="0">
                <a:latin typeface="Candy Round BTN" pitchFamily="34" charset="0"/>
              </a:rPr>
              <a:t>H</a:t>
            </a:r>
            <a:r>
              <a:rPr lang="en-US" sz="2400" baseline="-25000" dirty="0" smtClean="0">
                <a:latin typeface="Candy Round BTN" pitchFamily="34" charset="0"/>
              </a:rPr>
              <a:t>18</a:t>
            </a:r>
            <a:r>
              <a:rPr lang="en-US" sz="2400" dirty="0" smtClean="0">
                <a:latin typeface="Candy Round BTN" pitchFamily="34" charset="0"/>
              </a:rPr>
              <a:t>), and so on.</a:t>
            </a:r>
            <a:endParaRPr lang="en-GB" sz="2400" dirty="0" smtClean="0">
              <a:latin typeface="Candy Round BTN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794802"/>
            <a:ext cx="8229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ndy Round BTN" pitchFamily="34" charset="0"/>
              </a:rPr>
              <a:t>When a reaction takes place, bonds are broken and new chemical bonds are made:</a:t>
            </a:r>
          </a:p>
          <a:p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breaking bonds</a:t>
            </a:r>
            <a:r>
              <a:rPr lang="en-US" sz="2800" dirty="0" smtClean="0">
                <a:latin typeface="Candy Round BTN" pitchFamily="34" charset="0"/>
              </a:rPr>
              <a:t> is an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endothermic</a:t>
            </a:r>
            <a:r>
              <a:rPr lang="en-US" sz="2800" dirty="0" smtClean="0">
                <a:latin typeface="Candy Round BTN" pitchFamily="34" charset="0"/>
              </a:rPr>
              <a:t> process, because energy has to be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taken in </a:t>
            </a:r>
            <a:r>
              <a:rPr lang="en-US" sz="2800" dirty="0" smtClean="0">
                <a:latin typeface="Candy Round BTN" pitchFamily="34" charset="0"/>
              </a:rPr>
              <a:t>from the surroundings to break the bonds</a:t>
            </a:r>
          </a:p>
          <a:p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making bonds </a:t>
            </a:r>
            <a:r>
              <a:rPr lang="en-US" sz="2800" dirty="0" smtClean="0">
                <a:latin typeface="Candy Round BTN" pitchFamily="34" charset="0"/>
              </a:rPr>
              <a:t>is an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exothermic</a:t>
            </a:r>
            <a:r>
              <a:rPr lang="en-US" sz="2800" dirty="0" smtClean="0">
                <a:latin typeface="Candy Round BTN" pitchFamily="34" charset="0"/>
              </a:rPr>
              <a:t> process, because energy is </a:t>
            </a:r>
            <a:r>
              <a:rPr lang="en-US" sz="2800" dirty="0" smtClean="0">
                <a:solidFill>
                  <a:srgbClr val="FF0000"/>
                </a:solidFill>
                <a:latin typeface="Candy Round BTN" pitchFamily="34" charset="0"/>
              </a:rPr>
              <a:t>released</a:t>
            </a:r>
            <a:r>
              <a:rPr lang="en-US" sz="2800" dirty="0" smtClean="0">
                <a:latin typeface="Candy Round BTN" pitchFamily="34" charset="0"/>
              </a:rPr>
              <a:t> in the formation of new chemical bonds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IN EVERY REACTION, SOME BONDS ARE BROKEN AND NEW ONES ARE MADE. The balance of these determines if the overall reaction is endothermic or exothermic</a:t>
            </a:r>
          </a:p>
          <a:p>
            <a:endParaRPr lang="en-GB" sz="20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Exothermic reactions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052945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andy Round BTN" pitchFamily="34" charset="0"/>
              </a:rPr>
              <a:t>Exothermic Reactions</a:t>
            </a:r>
          </a:p>
          <a:p>
            <a:pPr algn="ctr"/>
            <a:endParaRPr lang="en-GB" sz="4000" u="sng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An exothermic reaction releases energy.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The reaction mixture feels hot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We use exothermic reactions in burning fuels as a source of energy.</a:t>
            </a:r>
          </a:p>
          <a:p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Exothermic reactions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168" y="841929"/>
            <a:ext cx="7286676" cy="536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725551" y="1026942"/>
            <a:ext cx="3179298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This diagram shows the amount of energy stored in the reactants and products of an EXOTHERMIC reaction.</a:t>
            </a:r>
            <a:endParaRPr lang="en-GB" sz="2400" dirty="0">
              <a:solidFill>
                <a:schemeClr val="bg1"/>
              </a:solidFill>
              <a:latin typeface="Candy Round BTN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4881489" y="3404381"/>
            <a:ext cx="844062" cy="56270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5551" y="3173548"/>
            <a:ext cx="1303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Energy out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Endothermic reactions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858129"/>
            <a:ext cx="84481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andy Round BTN" pitchFamily="34" charset="0"/>
              </a:rPr>
              <a:t>Endothermic Reactions</a:t>
            </a:r>
          </a:p>
          <a:p>
            <a:pPr algn="ctr"/>
            <a:endParaRPr lang="en-GB" sz="4000" u="sng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An endothermic reaction takes in energy from its surroundings.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The reaction mixture feels cold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More energy is needed to break to bonds of the reactants than is released in forming products. </a:t>
            </a:r>
          </a:p>
          <a:p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13" y="837361"/>
            <a:ext cx="7393452" cy="54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Endothermic reactions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78898" y="3182258"/>
            <a:ext cx="3383748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This diagram shows the amount of energy stored in the reactants and products of an ENDOTHERMIC reaction.</a:t>
            </a:r>
            <a:endParaRPr lang="en-GB" sz="2400" dirty="0">
              <a:solidFill>
                <a:schemeClr val="bg1"/>
              </a:solidFill>
              <a:latin typeface="Candy Round BTN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3441467" y="3404381"/>
            <a:ext cx="844062" cy="56270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8290" y="3736255"/>
            <a:ext cx="1179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Energy in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Activation Energy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858129"/>
            <a:ext cx="8448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andy Round BTN" pitchFamily="34" charset="0"/>
              </a:rPr>
              <a:t>Activation Energy</a:t>
            </a:r>
          </a:p>
          <a:p>
            <a:pPr algn="ctr"/>
            <a:endParaRPr lang="en-GB" sz="4000" u="sng" dirty="0" smtClean="0">
              <a:latin typeface="Candy Round BTN" pitchFamily="34" charset="0"/>
            </a:endParaRPr>
          </a:p>
          <a:p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54982"/>
            <a:ext cx="6664566" cy="44430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03521" y="2208628"/>
            <a:ext cx="357319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...is the energy needed to break bonds to start a reaction. Like getting a boulder rolling over the edge of a cliff!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17" y="4343680"/>
            <a:ext cx="4206155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...we provide activation energy or lower it by: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Heating the reactants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Using a catalyst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Making the reactants more concentrated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All of these will increase the rate of reaction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Activation Energy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71" y="853074"/>
            <a:ext cx="7706827" cy="54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Bond energies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958645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The energy needed to break apart a bond between two particular atoms is known as bond energy.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Bond energies are measured in kJ and we can use them to work out energy change in reactions.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Some of the most common bond energies are displayed below:</a:t>
            </a:r>
            <a:endParaRPr lang="en-GB" sz="28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6338" y="3429000"/>
            <a:ext cx="6791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Calculations – Worked Example 1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" name="Picture 8" descr="reaction ener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862934"/>
            <a:ext cx="3420733" cy="321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57410" y="862934"/>
            <a:ext cx="45007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Burning hydrogen in oxygen.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Hydrogen + oxygen </a:t>
            </a:r>
            <a:r>
              <a:rPr lang="en-GB" sz="2800" dirty="0" smtClean="0">
                <a:latin typeface="Candy Round BTN" pitchFamily="34" charset="0"/>
                <a:sym typeface="Wingdings" pitchFamily="2" charset="2"/>
              </a:rPr>
              <a:t> water</a:t>
            </a:r>
          </a:p>
          <a:p>
            <a:endParaRPr lang="en-GB" sz="4000" dirty="0" smtClean="0">
              <a:latin typeface="Candy Round BTN" pitchFamily="34" charset="0"/>
              <a:sym typeface="Wingdings" pitchFamily="2" charset="2"/>
            </a:endParaRPr>
          </a:p>
          <a:p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 + O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 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O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(g)</a:t>
            </a:r>
            <a:endParaRPr lang="en-GB" sz="4000" baseline="-250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389" y="5036104"/>
            <a:ext cx="868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First we look up all the bond energies on either side of the reaction. You don’t need to learn these!: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H-H is 436kJ		O=O is 496kJ		O-H is 436kJ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75695" y="3884093"/>
            <a:ext cx="813395" cy="384080"/>
            <a:chOff x="4468761" y="4153564"/>
            <a:chExt cx="813395" cy="3840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734232" y="4343700"/>
              <a:ext cx="28022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68761" y="416831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220" y="415356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615804" y="4458309"/>
            <a:ext cx="2802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0333" y="428292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834792" y="426817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544502" y="393583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       </a:t>
            </a:r>
            <a:r>
              <a:rPr lang="en-GB" dirty="0" err="1" smtClean="0"/>
              <a:t>O</a:t>
            </a: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5797452" y="4096105"/>
            <a:ext cx="341451" cy="80248"/>
            <a:chOff x="6046838" y="5206181"/>
            <a:chExt cx="341451" cy="8024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46838" y="5206181"/>
              <a:ext cx="33653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51758" y="5284841"/>
              <a:ext cx="33653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170555" y="3854402"/>
            <a:ext cx="1349516" cy="561517"/>
            <a:chOff x="7170555" y="3854402"/>
            <a:chExt cx="1349516" cy="561517"/>
          </a:xfrm>
        </p:grpSpPr>
        <p:sp>
          <p:nvSpPr>
            <p:cNvPr id="33" name="TextBox 32"/>
            <p:cNvSpPr txBox="1"/>
            <p:nvPr/>
          </p:nvSpPr>
          <p:spPr>
            <a:xfrm>
              <a:off x="7170555" y="388370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1135" y="385440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71028" y="404658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</a:t>
              </a:r>
              <a:endParaRPr lang="en-GB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6200000" flipH="1">
              <a:off x="7508785" y="4017075"/>
              <a:ext cx="125869" cy="287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960607" y="4064150"/>
              <a:ext cx="287107" cy="1523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148670" y="4376134"/>
            <a:ext cx="1349516" cy="561517"/>
            <a:chOff x="7170555" y="3854402"/>
            <a:chExt cx="1349516" cy="561517"/>
          </a:xfrm>
        </p:grpSpPr>
        <p:sp>
          <p:nvSpPr>
            <p:cNvPr id="47" name="TextBox 46"/>
            <p:cNvSpPr txBox="1"/>
            <p:nvPr/>
          </p:nvSpPr>
          <p:spPr>
            <a:xfrm>
              <a:off x="7170555" y="388370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91135" y="385440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71028" y="404658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</a:t>
              </a:r>
              <a:endParaRPr lang="en-GB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6200000" flipH="1">
              <a:off x="7508785" y="4017075"/>
              <a:ext cx="125869" cy="2871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960607" y="4064150"/>
              <a:ext cx="287107" cy="1523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Calculations – Worked Example 1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37404" y="862934"/>
            <a:ext cx="450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 + O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 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O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(g)</a:t>
            </a:r>
            <a:endParaRPr lang="en-GB" sz="4000" baseline="-25000" dirty="0">
              <a:latin typeface="Candy Round BTN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94644" y="1905069"/>
            <a:ext cx="3081813" cy="2722569"/>
            <a:chOff x="696497" y="2426396"/>
            <a:chExt cx="3081813" cy="2722569"/>
          </a:xfrm>
        </p:grpSpPr>
        <p:sp>
          <p:nvSpPr>
            <p:cNvPr id="36" name="Rectangle 35"/>
            <p:cNvSpPr/>
            <p:nvPr/>
          </p:nvSpPr>
          <p:spPr>
            <a:xfrm>
              <a:off x="696497" y="2426396"/>
              <a:ext cx="3081813" cy="27225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Bonds broken</a:t>
              </a:r>
              <a:r>
                <a:rPr lang="en-GB" dirty="0" smtClean="0"/>
                <a:t>:</a:t>
              </a:r>
            </a:p>
            <a:p>
              <a:r>
                <a:rPr lang="en-GB" dirty="0" smtClean="0"/>
                <a:t>2 x H-H and 1 x O=O</a:t>
              </a:r>
            </a:p>
            <a:p>
              <a:r>
                <a:rPr lang="en-GB" dirty="0" smtClean="0"/>
                <a:t>	= (2 x 436) + 496</a:t>
              </a:r>
            </a:p>
            <a:p>
              <a:r>
                <a:rPr lang="en-GB" dirty="0" smtClean="0"/>
                <a:t>	= 872 + 496</a:t>
              </a:r>
            </a:p>
            <a:p>
              <a:r>
                <a:rPr lang="en-GB" dirty="0" smtClean="0"/>
                <a:t>	= 1368kJ</a:t>
              </a:r>
            </a:p>
            <a:p>
              <a:endParaRPr lang="en-GB" dirty="0"/>
            </a:p>
          </p:txBody>
        </p:sp>
        <p:grpSp>
          <p:nvGrpSpPr>
            <p:cNvPr id="2" name="Group 16"/>
            <p:cNvGrpSpPr/>
            <p:nvPr/>
          </p:nvGrpSpPr>
          <p:grpSpPr>
            <a:xfrm>
              <a:off x="1329173" y="2790454"/>
              <a:ext cx="813395" cy="384080"/>
              <a:chOff x="4468761" y="4153564"/>
              <a:chExt cx="813395" cy="3840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734232" y="4343700"/>
                <a:ext cx="28022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468761" y="416831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H</a:t>
                </a:r>
                <a:endParaRPr lang="en-GB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3220" y="415356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H</a:t>
                </a:r>
                <a:endParaRPr lang="en-GB" dirty="0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1669282" y="3364670"/>
              <a:ext cx="28022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03811" y="318928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8270" y="317453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7980" y="2842193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       </a:t>
              </a:r>
              <a:r>
                <a:rPr lang="en-GB" dirty="0" err="1" smtClean="0"/>
                <a:t>O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2850930" y="3002466"/>
              <a:ext cx="341451" cy="80248"/>
              <a:chOff x="6046838" y="5206181"/>
              <a:chExt cx="341451" cy="8024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6046838" y="5206181"/>
                <a:ext cx="33653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051758" y="5284841"/>
                <a:ext cx="33653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5197283" y="2021151"/>
            <a:ext cx="3081813" cy="2490406"/>
            <a:chOff x="5197283" y="2021151"/>
            <a:chExt cx="3081813" cy="2490406"/>
          </a:xfrm>
        </p:grpSpPr>
        <p:sp>
          <p:nvSpPr>
            <p:cNvPr id="40" name="Rectangle 39"/>
            <p:cNvSpPr/>
            <p:nvPr/>
          </p:nvSpPr>
          <p:spPr>
            <a:xfrm>
              <a:off x="5197283" y="2021151"/>
              <a:ext cx="3081813" cy="24904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Bonds made</a:t>
              </a:r>
              <a:r>
                <a:rPr lang="en-GB" dirty="0" smtClean="0"/>
                <a:t>:</a:t>
              </a:r>
            </a:p>
            <a:p>
              <a:r>
                <a:rPr lang="en-GB" dirty="0" smtClean="0"/>
                <a:t>4 x O-H</a:t>
              </a:r>
            </a:p>
            <a:p>
              <a:r>
                <a:rPr lang="en-GB" dirty="0" smtClean="0"/>
                <a:t>	= 4 x 463</a:t>
              </a:r>
            </a:p>
            <a:p>
              <a:r>
                <a:rPr lang="en-GB" dirty="0" smtClean="0"/>
                <a:t>	= 1852kJ</a:t>
              </a:r>
            </a:p>
            <a:p>
              <a:endParaRPr lang="en-GB" dirty="0"/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6063432" y="2183105"/>
              <a:ext cx="1349516" cy="561517"/>
              <a:chOff x="7170555" y="3854402"/>
              <a:chExt cx="1349516" cy="5615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170555" y="3883703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H</a:t>
                </a:r>
                <a:endParaRPr lang="en-GB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191135" y="385440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H</a:t>
                </a:r>
                <a:endParaRPr lang="en-GB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671028" y="4046587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O</a:t>
                </a:r>
                <a:endParaRPr lang="en-GB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7508785" y="4017075"/>
                <a:ext cx="125869" cy="2871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960607" y="4064150"/>
                <a:ext cx="287107" cy="1523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5"/>
            <p:cNvGrpSpPr/>
            <p:nvPr/>
          </p:nvGrpSpPr>
          <p:grpSpPr>
            <a:xfrm>
              <a:off x="6041547" y="2704837"/>
              <a:ext cx="1349516" cy="561517"/>
              <a:chOff x="7170555" y="3854402"/>
              <a:chExt cx="1349516" cy="56151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170555" y="3883703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H</a:t>
                </a:r>
                <a:endParaRPr lang="en-GB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191135" y="385440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H</a:t>
                </a:r>
                <a:endParaRPr lang="en-GB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671028" y="4046587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O</a:t>
                </a:r>
                <a:endParaRPr lang="en-GB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7508785" y="4017075"/>
                <a:ext cx="125869" cy="2871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7960607" y="4064150"/>
                <a:ext cx="287107" cy="1523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592428" y="1467064"/>
            <a:ext cx="152972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H-H is 436kJ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O=O is 496kJ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O-H is 463kJ</a:t>
            </a:r>
            <a:endParaRPr lang="en-GB" sz="2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0671" y="4822723"/>
            <a:ext cx="85515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y Round BTN" pitchFamily="34" charset="0"/>
              </a:rPr>
              <a:t>Energy change 	= start – finish</a:t>
            </a:r>
          </a:p>
          <a:p>
            <a:r>
              <a:rPr lang="en-GB" sz="2400" dirty="0" smtClean="0">
                <a:latin typeface="Candy Round BTN" pitchFamily="34" charset="0"/>
              </a:rPr>
              <a:t>		= 1368 – 1852</a:t>
            </a:r>
          </a:p>
          <a:p>
            <a:r>
              <a:rPr lang="en-GB" sz="2400" dirty="0" smtClean="0">
                <a:latin typeface="Candy Round BTN" pitchFamily="34" charset="0"/>
              </a:rPr>
              <a:t>		= -484kJ</a:t>
            </a:r>
          </a:p>
          <a:p>
            <a:r>
              <a:rPr lang="en-GB" sz="2000" dirty="0" smtClean="0">
                <a:latin typeface="Candy Round BTN" pitchFamily="34" charset="0"/>
              </a:rPr>
              <a:t>MORE ENERGY IS USED TO MAKE BONDS THAN BREAK THEM. IT IS AN EXOTHERMIC REACTION.</a:t>
            </a:r>
          </a:p>
          <a:p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>
            <a:off x="3627885" y="4822723"/>
            <a:ext cx="3110305" cy="969028"/>
            <a:chOff x="3627885" y="4822723"/>
            <a:chExt cx="3110305" cy="969028"/>
          </a:xfrm>
        </p:grpSpPr>
        <p:sp>
          <p:nvSpPr>
            <p:cNvPr id="60" name="TextBox 59"/>
            <p:cNvSpPr txBox="1"/>
            <p:nvPr/>
          </p:nvSpPr>
          <p:spPr>
            <a:xfrm>
              <a:off x="5014452" y="4822723"/>
              <a:ext cx="172373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andy Round BTN" pitchFamily="34" charset="0"/>
                </a:rPr>
                <a:t>484kJ of heat is given out</a:t>
              </a:r>
              <a:endParaRPr lang="en-GB" sz="2400" dirty="0">
                <a:latin typeface="Candy Round BTN" pitchFamily="34" charset="0"/>
              </a:endParaRPr>
            </a:p>
          </p:txBody>
        </p:sp>
        <p:sp>
          <p:nvSpPr>
            <p:cNvPr id="61" name="Left Arrow 60"/>
            <p:cNvSpPr/>
            <p:nvPr/>
          </p:nvSpPr>
          <p:spPr>
            <a:xfrm rot="20728756">
              <a:off x="3627885" y="5492297"/>
              <a:ext cx="1472852" cy="299454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itchFamily="34" charset="0"/>
              </a:rPr>
              <a:t>SOME ORGANIC CHEMISTRY RULES: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C atoms always make 4 bonds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H atoms always make just 1 bond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O atoms always make 2 bonds</a:t>
            </a:r>
          </a:p>
          <a:p>
            <a:endParaRPr lang="en-GB" sz="3200" dirty="0">
              <a:latin typeface="Candy Round BTN" pitchFamily="34" charset="0"/>
            </a:endParaRPr>
          </a:p>
          <a:p>
            <a:r>
              <a:rPr lang="en-GB" sz="3200" dirty="0" smtClean="0">
                <a:latin typeface="Candy Round BTN" pitchFamily="34" charset="0"/>
              </a:rPr>
              <a:t>So, when you draw a structure, it’s worth checking it to make sure that all the atoms have the right number of bonds.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Calculations – Worked Example 2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" name="Picture 8" descr="reaction ener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862934"/>
            <a:ext cx="3420733" cy="321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57410" y="862934"/>
            <a:ext cx="4500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Hydrogen and halogens react to form hydrogen halides.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Hydrogen + chlorine </a:t>
            </a:r>
            <a:r>
              <a:rPr lang="en-GB" sz="2800" dirty="0" smtClean="0">
                <a:latin typeface="Candy Round BTN" pitchFamily="34" charset="0"/>
                <a:sym typeface="Wingdings" pitchFamily="2" charset="2"/>
              </a:rPr>
              <a:t>hydrogen 			    chloride</a:t>
            </a:r>
          </a:p>
          <a:p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 + Cl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 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HCl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(g)</a:t>
            </a:r>
            <a:endParaRPr lang="en-GB" sz="4000" baseline="-250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996" y="4698478"/>
            <a:ext cx="868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First we look up all the bond energies on either side of the reaction. You don’t need to learn these!:</a:t>
            </a:r>
          </a:p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H-H is 436kJ		</a:t>
            </a:r>
            <a:r>
              <a:rPr lang="en-GB" sz="2400" dirty="0" err="1" smtClean="0">
                <a:solidFill>
                  <a:schemeClr val="tx2"/>
                </a:solidFill>
                <a:latin typeface="Candy Round BTN" pitchFamily="34" charset="0"/>
              </a:rPr>
              <a:t>Cl-Cl</a:t>
            </a:r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 is 243kJ		H-</a:t>
            </a:r>
            <a:r>
              <a:rPr lang="en-GB" sz="2400" dirty="0" err="1" smtClean="0">
                <a:solidFill>
                  <a:schemeClr val="tx2"/>
                </a:solidFill>
                <a:latin typeface="Candy Round BTN" pitchFamily="34" charset="0"/>
              </a:rPr>
              <a:t>Cl</a:t>
            </a:r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 is 432kJ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275695" y="3884093"/>
            <a:ext cx="813395" cy="384080"/>
            <a:chOff x="4468761" y="4153564"/>
            <a:chExt cx="813395" cy="3840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734232" y="4343700"/>
              <a:ext cx="28022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68761" y="416831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220" y="415356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44502" y="39358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Cl</a:t>
            </a:r>
            <a:r>
              <a:rPr lang="en-GB" dirty="0" smtClean="0"/>
              <a:t>       </a:t>
            </a:r>
            <a:r>
              <a:rPr lang="en-GB" dirty="0" err="1" smtClean="0"/>
              <a:t>Cl</a:t>
            </a: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7126311" y="3928798"/>
            <a:ext cx="920461" cy="384840"/>
            <a:chOff x="7126311" y="3928798"/>
            <a:chExt cx="920461" cy="384840"/>
          </a:xfrm>
        </p:grpSpPr>
        <p:sp>
          <p:nvSpPr>
            <p:cNvPr id="33" name="TextBox 32"/>
            <p:cNvSpPr txBox="1"/>
            <p:nvPr/>
          </p:nvSpPr>
          <p:spPr>
            <a:xfrm>
              <a:off x="7126311" y="394430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85776" y="392879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Cl</a:t>
              </a:r>
              <a:endParaRPr lang="en-GB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398671" y="4127384"/>
              <a:ext cx="316601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5823643" y="4128972"/>
            <a:ext cx="316601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7225545" y="4313638"/>
            <a:ext cx="920461" cy="384840"/>
            <a:chOff x="7126311" y="3928798"/>
            <a:chExt cx="920461" cy="384840"/>
          </a:xfrm>
        </p:grpSpPr>
        <p:sp>
          <p:nvSpPr>
            <p:cNvPr id="42" name="TextBox 41"/>
            <p:cNvSpPr txBox="1"/>
            <p:nvPr/>
          </p:nvSpPr>
          <p:spPr>
            <a:xfrm>
              <a:off x="7126311" y="394430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85776" y="3928798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Cl</a:t>
              </a:r>
              <a:endParaRPr lang="en-GB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398671" y="4127384"/>
              <a:ext cx="316601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Calculations – Worked Example 2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37404" y="862933"/>
            <a:ext cx="450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 + Cl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2(g) 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andy Round BTN" pitchFamily="34" charset="0"/>
                <a:sym typeface="Wingdings" pitchFamily="2" charset="2"/>
              </a:rPr>
              <a:t>HCl</a:t>
            </a:r>
            <a:r>
              <a:rPr lang="en-GB" sz="4000" baseline="-25000" dirty="0" smtClean="0">
                <a:latin typeface="Candy Round BTN" pitchFamily="34" charset="0"/>
                <a:sym typeface="Wingdings" pitchFamily="2" charset="2"/>
              </a:rPr>
              <a:t>(g)</a:t>
            </a:r>
            <a:endParaRPr lang="en-GB" sz="4000" baseline="-25000" dirty="0">
              <a:latin typeface="Candy Round BTN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4644" y="1905069"/>
            <a:ext cx="3081813" cy="2722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broken</a:t>
            </a:r>
            <a:r>
              <a:rPr lang="en-GB" dirty="0" smtClean="0"/>
              <a:t>:</a:t>
            </a:r>
          </a:p>
          <a:p>
            <a:r>
              <a:rPr lang="en-GB" dirty="0" smtClean="0"/>
              <a:t>1 x H-H and 1 x </a:t>
            </a:r>
            <a:r>
              <a:rPr lang="en-GB" dirty="0" err="1" smtClean="0"/>
              <a:t>Cl-Cl</a:t>
            </a:r>
            <a:endParaRPr lang="en-GB" dirty="0" smtClean="0"/>
          </a:p>
          <a:p>
            <a:r>
              <a:rPr lang="en-GB" dirty="0" smtClean="0"/>
              <a:t>	= 436 + 243</a:t>
            </a:r>
          </a:p>
          <a:p>
            <a:r>
              <a:rPr lang="en-GB" dirty="0" smtClean="0"/>
              <a:t>	= 679kJ</a:t>
            </a:r>
          </a:p>
          <a:p>
            <a:endParaRPr lang="en-GB" dirty="0"/>
          </a:p>
        </p:txBody>
      </p:sp>
      <p:grpSp>
        <p:nvGrpSpPr>
          <p:cNvPr id="3" name="Group 16"/>
          <p:cNvGrpSpPr/>
          <p:nvPr/>
        </p:nvGrpSpPr>
        <p:grpSpPr>
          <a:xfrm>
            <a:off x="2227320" y="2269127"/>
            <a:ext cx="813395" cy="384080"/>
            <a:chOff x="4468761" y="4153564"/>
            <a:chExt cx="813395" cy="3840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734232" y="4343700"/>
              <a:ext cx="28022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68761" y="416831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3220" y="415356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</a:t>
              </a:r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96127" y="232086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Cl</a:t>
            </a:r>
            <a:r>
              <a:rPr lang="en-GB" dirty="0" smtClean="0"/>
              <a:t>       </a:t>
            </a:r>
            <a:r>
              <a:rPr lang="en-GB" dirty="0" err="1" smtClean="0"/>
              <a:t>Cl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749077" y="2481139"/>
            <a:ext cx="3365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97283" y="2021151"/>
            <a:ext cx="3081813" cy="249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made</a:t>
            </a:r>
            <a:r>
              <a:rPr lang="en-GB" dirty="0" smtClean="0"/>
              <a:t>:</a:t>
            </a:r>
          </a:p>
          <a:p>
            <a:r>
              <a:rPr lang="en-GB" dirty="0" smtClean="0"/>
              <a:t>2 x H-</a:t>
            </a:r>
            <a:r>
              <a:rPr lang="en-GB" dirty="0" err="1" smtClean="0"/>
              <a:t>Cl</a:t>
            </a:r>
            <a:endParaRPr lang="en-GB" dirty="0" smtClean="0"/>
          </a:p>
          <a:p>
            <a:r>
              <a:rPr lang="en-GB" dirty="0" smtClean="0"/>
              <a:t>	= 2 x 432</a:t>
            </a:r>
          </a:p>
          <a:p>
            <a:r>
              <a:rPr lang="en-GB" dirty="0" smtClean="0"/>
              <a:t>	= 864kJ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2428" y="1467064"/>
            <a:ext cx="152972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H-H is 436kJ</a:t>
            </a:r>
          </a:p>
          <a:p>
            <a:r>
              <a:rPr lang="en-GB" sz="2000" dirty="0" err="1" smtClean="0">
                <a:solidFill>
                  <a:schemeClr val="tx2"/>
                </a:solidFill>
                <a:latin typeface="Candy Round BTN" pitchFamily="34" charset="0"/>
              </a:rPr>
              <a:t>Cl-Cl</a:t>
            </a:r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 is 243kJ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H-</a:t>
            </a:r>
            <a:r>
              <a:rPr lang="en-GB" sz="2000" dirty="0" err="1" smtClean="0">
                <a:solidFill>
                  <a:schemeClr val="tx2"/>
                </a:solidFill>
                <a:latin typeface="Candy Round BTN" pitchFamily="34" charset="0"/>
              </a:rPr>
              <a:t>Cl</a:t>
            </a:r>
            <a:r>
              <a:rPr lang="en-GB" sz="2000" dirty="0" smtClean="0">
                <a:solidFill>
                  <a:schemeClr val="tx2"/>
                </a:solidFill>
                <a:latin typeface="Candy Round BTN" pitchFamily="34" charset="0"/>
              </a:rPr>
              <a:t> is 432kJ</a:t>
            </a:r>
            <a:endParaRPr lang="en-GB" sz="2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4292" y="4822723"/>
            <a:ext cx="411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y Round BTN" pitchFamily="34" charset="0"/>
              </a:rPr>
              <a:t>Energy change 	= start – finish</a:t>
            </a:r>
          </a:p>
          <a:p>
            <a:r>
              <a:rPr lang="en-GB" sz="2400" dirty="0" smtClean="0">
                <a:latin typeface="Candy Round BTN" pitchFamily="34" charset="0"/>
              </a:rPr>
              <a:t>		= 679 – 864</a:t>
            </a:r>
          </a:p>
          <a:p>
            <a:r>
              <a:rPr lang="en-GB" sz="2400" dirty="0" smtClean="0">
                <a:latin typeface="Candy Round BTN" pitchFamily="34" charset="0"/>
              </a:rPr>
              <a:t>		= -185kJ</a:t>
            </a:r>
          </a:p>
        </p:txBody>
      </p:sp>
      <p:grpSp>
        <p:nvGrpSpPr>
          <p:cNvPr id="18" name="Group 61"/>
          <p:cNvGrpSpPr/>
          <p:nvPr/>
        </p:nvGrpSpPr>
        <p:grpSpPr>
          <a:xfrm>
            <a:off x="3627885" y="4822723"/>
            <a:ext cx="3110305" cy="969028"/>
            <a:chOff x="3627885" y="4822723"/>
            <a:chExt cx="3110305" cy="969028"/>
          </a:xfrm>
        </p:grpSpPr>
        <p:sp>
          <p:nvSpPr>
            <p:cNvPr id="60" name="TextBox 59"/>
            <p:cNvSpPr txBox="1"/>
            <p:nvPr/>
          </p:nvSpPr>
          <p:spPr>
            <a:xfrm>
              <a:off x="5014452" y="4822723"/>
              <a:ext cx="172373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andy Round BTN" pitchFamily="34" charset="0"/>
                </a:rPr>
                <a:t>185kJ of heat is given out</a:t>
              </a:r>
              <a:endParaRPr lang="en-GB" sz="2400" dirty="0">
                <a:latin typeface="Candy Round BTN" pitchFamily="34" charset="0"/>
              </a:endParaRPr>
            </a:p>
          </p:txBody>
        </p:sp>
        <p:sp>
          <p:nvSpPr>
            <p:cNvPr id="61" name="Left Arrow 60"/>
            <p:cNvSpPr/>
            <p:nvPr/>
          </p:nvSpPr>
          <p:spPr>
            <a:xfrm rot="20728756">
              <a:off x="3627885" y="5492297"/>
              <a:ext cx="1472852" cy="299454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30569" y="232245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       </a:t>
            </a:r>
            <a:r>
              <a:rPr lang="en-GB" dirty="0" err="1" smtClean="0"/>
              <a:t>Cl</a:t>
            </a:r>
            <a:endParaRPr lang="en-GB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083519" y="2482727"/>
            <a:ext cx="3365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90590" y="265320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       </a:t>
            </a:r>
            <a:r>
              <a:rPr lang="en-GB" dirty="0" err="1" smtClean="0"/>
              <a:t>Cl</a:t>
            </a:r>
            <a:endParaRPr lang="en-GB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7143540" y="2813480"/>
            <a:ext cx="3365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086703" y="4279628"/>
            <a:ext cx="198491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andy Round BTN" pitchFamily="34" charset="0"/>
              </a:rPr>
              <a:t>MORE ENERGY IS USED TO MAKE BONDS THAN BREAK THEM. IT IS AN EXOTHERMIC REACTION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dirty="0" smtClean="0">
                <a:solidFill>
                  <a:schemeClr val="tx2"/>
                </a:solidFill>
              </a:rPr>
              <a:t>Endothermic reactions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Energy changes in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899654"/>
            <a:ext cx="8479429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andy Round BTN" pitchFamily="34" charset="0"/>
              </a:rPr>
              <a:t>Which of the worked examples gives out the most heat energy?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bg1"/>
                </a:solidFill>
                <a:latin typeface="Candy Round BTN" pitchFamily="34" charset="0"/>
              </a:rPr>
              <a:t>Hydrogen and oxygen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bg1"/>
                </a:solidFill>
                <a:latin typeface="Candy Round BTN" pitchFamily="34" charset="0"/>
              </a:rPr>
              <a:t>Hydrogen and chlorine</a:t>
            </a:r>
            <a:endParaRPr lang="en-GB" sz="2800" dirty="0">
              <a:solidFill>
                <a:schemeClr val="bg1"/>
              </a:solidFill>
              <a:latin typeface="Candy Round BTN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32587"/>
            <a:ext cx="3810000" cy="27146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327084" y="2499855"/>
            <a:ext cx="4788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y Round BTN" pitchFamily="34" charset="0"/>
              </a:rPr>
              <a:t>HYDROGEN AND OXYGEN! 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r>
              <a:rPr lang="en-GB" sz="2400" dirty="0" smtClean="0">
                <a:latin typeface="Candy Round BTN" pitchFamily="34" charset="0"/>
              </a:rPr>
              <a:t>Which is what went wrong with the Zeppelin airship in 1937. It was filled with hydrogen (lighter than air), but a stray spark provided the activation energy to start the reaction between the hydrogen and oxygen in air. It exploded spectacularly!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034" y="4747507"/>
            <a:ext cx="398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The Hindenburg Disaster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619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9600" dirty="0" smtClean="0">
                <a:solidFill>
                  <a:schemeClr val="tx2"/>
                </a:solidFill>
                <a:latin typeface="Candy Round BTN" pitchFamily="34" charset="0"/>
              </a:rPr>
              <a:t>Reversible reactions and </a:t>
            </a:r>
            <a:r>
              <a:rPr lang="en-GB" sz="9600" dirty="0" err="1" smtClean="0">
                <a:solidFill>
                  <a:schemeClr val="tx2"/>
                </a:solidFill>
                <a:latin typeface="Candy Round BTN" pitchFamily="34" charset="0"/>
              </a:rPr>
              <a:t>equilibria</a:t>
            </a:r>
            <a:endParaRPr lang="en-GB" sz="96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dirty="0" smtClean="0">
                <a:solidFill>
                  <a:schemeClr val="tx2"/>
                </a:solidFill>
              </a:rPr>
              <a:t>Reversible reactions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Reversible reactions and </a:t>
            </a:r>
            <a:r>
              <a:rPr lang="en-GB" sz="2400" dirty="0" err="1" smtClean="0">
                <a:solidFill>
                  <a:schemeClr val="tx2"/>
                </a:solidFill>
              </a:rPr>
              <a:t>equilibria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3344" y="899652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In KS3 you looked at the difference between physical and chemical reactions. You will remember that there are signs that a CHEMICAL reaction is happening:</a:t>
            </a:r>
          </a:p>
          <a:p>
            <a:endParaRPr lang="en-GB" sz="20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ndy Round BTN" pitchFamily="34" charset="0"/>
              </a:rPr>
              <a:t>Colour change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ndy Round BTN" pitchFamily="34" charset="0"/>
              </a:rPr>
              <a:t>Temperature change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ndy Round BTN" pitchFamily="34" charset="0"/>
              </a:rPr>
              <a:t>Bubbles of gas formed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andy Round BTN" pitchFamily="34" charset="0"/>
              </a:rPr>
              <a:t>Cannot be easily reversed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This was an oversimplification! Some reactions are quite easily reversed.... REVERSIBLE REACTIONS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		        N</a:t>
            </a:r>
            <a:r>
              <a:rPr lang="en-GB" sz="2800" baseline="-25000" dirty="0" smtClean="0">
                <a:latin typeface="Candy Round BTN" pitchFamily="34" charset="0"/>
              </a:rPr>
              <a:t>2(g)</a:t>
            </a:r>
            <a:r>
              <a:rPr lang="en-GB" sz="2800" dirty="0" smtClean="0">
                <a:latin typeface="Candy Round BTN" pitchFamily="34" charset="0"/>
              </a:rPr>
              <a:t> + 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3</a:t>
            </a:r>
            <a:r>
              <a:rPr lang="en-GB" sz="2800" dirty="0" smtClean="0">
                <a:latin typeface="Candy Round BTN" pitchFamily="34" charset="0"/>
              </a:rPr>
              <a:t>H</a:t>
            </a:r>
            <a:r>
              <a:rPr lang="en-GB" sz="2800" baseline="-25000" dirty="0" smtClean="0">
                <a:latin typeface="Candy Round BTN" pitchFamily="34" charset="0"/>
              </a:rPr>
              <a:t>2(g)</a:t>
            </a:r>
            <a:r>
              <a:rPr lang="en-GB" sz="2800" dirty="0" smtClean="0">
                <a:latin typeface="Candy Round BTN" pitchFamily="34" charset="0"/>
              </a:rPr>
              <a:t>      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GB" sz="2800" dirty="0" smtClean="0">
                <a:latin typeface="Candy Round BTN" pitchFamily="34" charset="0"/>
              </a:rPr>
              <a:t>NH</a:t>
            </a:r>
            <a:r>
              <a:rPr lang="en-GB" sz="2800" baseline="-25000" dirty="0" smtClean="0">
                <a:latin typeface="Candy Round BTN" pitchFamily="34" charset="0"/>
              </a:rPr>
              <a:t>3(g)</a:t>
            </a:r>
            <a:endParaRPr lang="en-GB" sz="2800" baseline="-25000" dirty="0">
              <a:latin typeface="Candy Round BTN" pitchFamily="34" charset="0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 rot="60000">
            <a:off x="4677940" y="5527693"/>
            <a:ext cx="345322" cy="287515"/>
            <a:chOff x="5692877" y="5977966"/>
            <a:chExt cx="416054" cy="346404"/>
          </a:xfrm>
        </p:grpSpPr>
        <p:grpSp>
          <p:nvGrpSpPr>
            <p:cNvPr id="19" name="Group 18"/>
            <p:cNvGrpSpPr/>
            <p:nvPr/>
          </p:nvGrpSpPr>
          <p:grpSpPr>
            <a:xfrm>
              <a:off x="5692877" y="5977966"/>
              <a:ext cx="412956" cy="121648"/>
              <a:chOff x="5692877" y="5977966"/>
              <a:chExt cx="412956" cy="12164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692877" y="6098026"/>
                <a:ext cx="412955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99356" y="5977966"/>
                <a:ext cx="206477" cy="1200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10606299">
              <a:off x="5695975" y="6202722"/>
              <a:ext cx="412956" cy="121648"/>
              <a:chOff x="5692877" y="5977966"/>
              <a:chExt cx="412956" cy="12164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5692877" y="6098026"/>
                <a:ext cx="412955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99356" y="5977966"/>
                <a:ext cx="206477" cy="1200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6799005" y="4734232"/>
            <a:ext cx="20647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ndy Round BTN" pitchFamily="34" charset="0"/>
              </a:rPr>
              <a:t>Note the different type of arrow used for reversible reactions</a:t>
            </a:r>
            <a:endParaRPr lang="en-GB" dirty="0">
              <a:latin typeface="Candy Round BTN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19595" y="4734231"/>
            <a:ext cx="1779411" cy="5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26080" y="744904"/>
            <a:ext cx="3319975" cy="67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40398" y="787108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ndy Round BTN" pitchFamily="34" charset="0"/>
              </a:rPr>
              <a:t> N</a:t>
            </a:r>
            <a:r>
              <a:rPr lang="en-GB" sz="2800" baseline="-25000" dirty="0" smtClean="0">
                <a:latin typeface="Candy Round BTN" pitchFamily="34" charset="0"/>
              </a:rPr>
              <a:t>2(g)</a:t>
            </a:r>
            <a:r>
              <a:rPr lang="en-GB" sz="2800" dirty="0" smtClean="0">
                <a:latin typeface="Candy Round BTN" pitchFamily="34" charset="0"/>
              </a:rPr>
              <a:t> + 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3</a:t>
            </a:r>
            <a:r>
              <a:rPr lang="en-GB" sz="2800" dirty="0" smtClean="0">
                <a:latin typeface="Candy Round BTN" pitchFamily="34" charset="0"/>
              </a:rPr>
              <a:t>H</a:t>
            </a:r>
            <a:r>
              <a:rPr lang="en-GB" sz="2800" baseline="-25000" dirty="0" smtClean="0">
                <a:latin typeface="Candy Round BTN" pitchFamily="34" charset="0"/>
              </a:rPr>
              <a:t>2(g)</a:t>
            </a:r>
            <a:r>
              <a:rPr lang="en-GB" sz="2800" dirty="0" smtClean="0">
                <a:latin typeface="Candy Round BTN" pitchFamily="34" charset="0"/>
              </a:rPr>
              <a:t>      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GB" sz="2800" dirty="0" smtClean="0">
                <a:latin typeface="Candy Round BTN" pitchFamily="34" charset="0"/>
              </a:rPr>
              <a:t>NH</a:t>
            </a:r>
            <a:r>
              <a:rPr lang="en-GB" sz="2800" baseline="-25000" dirty="0" smtClean="0">
                <a:latin typeface="Candy Round BTN" pitchFamily="34" charset="0"/>
              </a:rPr>
              <a:t>3(g)</a:t>
            </a:r>
            <a:endParaRPr lang="en-GB" sz="2800" dirty="0" smtClean="0">
              <a:latin typeface="Candy Round BTN" pitchFamily="34" charset="0"/>
            </a:endParaRPr>
          </a:p>
          <a:p>
            <a:endParaRPr lang="en-GB" sz="28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In a closed system, where none of the reactants or products can escape, the reaction will reach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itchFamily="34" charset="0"/>
              </a:rPr>
              <a:t>DYNAMIC EQUILIBRIUM</a:t>
            </a:r>
            <a:r>
              <a:rPr lang="en-GB" sz="2800" dirty="0" smtClean="0">
                <a:latin typeface="Candy Round BTN" pitchFamily="34" charset="0"/>
              </a:rPr>
              <a:t>. </a:t>
            </a:r>
          </a:p>
          <a:p>
            <a:endParaRPr lang="en-GB" sz="20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This means it’s going forward and backwards at the same rate.</a:t>
            </a:r>
            <a:endParaRPr lang="en-GB" sz="2800" dirty="0">
              <a:latin typeface="Candy Round BTN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842" y="3413726"/>
            <a:ext cx="3897689" cy="291119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dirty="0" smtClean="0">
                <a:solidFill>
                  <a:schemeClr val="tx2"/>
                </a:solidFill>
              </a:rPr>
              <a:t>Dynamic Equilibrium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Reversible reactions and </a:t>
            </a:r>
            <a:r>
              <a:rPr lang="en-GB" sz="2400" dirty="0" err="1" smtClean="0">
                <a:solidFill>
                  <a:schemeClr val="tx2"/>
                </a:solidFill>
              </a:rPr>
              <a:t>equilibria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 noChangeAspect="1"/>
          </p:cNvGrpSpPr>
          <p:nvPr/>
        </p:nvGrpSpPr>
        <p:grpSpPr>
          <a:xfrm rot="60000">
            <a:off x="4784334" y="938332"/>
            <a:ext cx="345322" cy="287515"/>
            <a:chOff x="5692877" y="5977966"/>
            <a:chExt cx="416054" cy="346404"/>
          </a:xfrm>
        </p:grpSpPr>
        <p:grpSp>
          <p:nvGrpSpPr>
            <p:cNvPr id="3" name="Group 18"/>
            <p:cNvGrpSpPr/>
            <p:nvPr/>
          </p:nvGrpSpPr>
          <p:grpSpPr>
            <a:xfrm>
              <a:off x="5692877" y="5977966"/>
              <a:ext cx="412956" cy="121648"/>
              <a:chOff x="5692877" y="5977966"/>
              <a:chExt cx="412956" cy="12164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692877" y="6098026"/>
                <a:ext cx="412955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899356" y="5977966"/>
                <a:ext cx="206477" cy="1200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9"/>
            <p:cNvGrpSpPr/>
            <p:nvPr/>
          </p:nvGrpSpPr>
          <p:grpSpPr>
            <a:xfrm rot="10606299">
              <a:off x="5695975" y="6202722"/>
              <a:ext cx="412956" cy="121648"/>
              <a:chOff x="5692877" y="5977966"/>
              <a:chExt cx="412956" cy="12164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5692877" y="6098026"/>
                <a:ext cx="412955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5899356" y="5977966"/>
                <a:ext cx="206477" cy="1200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Straight Arrow Connector 25"/>
          <p:cNvCxnSpPr>
            <a:stCxn id="23" idx="1"/>
          </p:cNvCxnSpPr>
          <p:nvPr/>
        </p:nvCxnSpPr>
        <p:spPr>
          <a:xfrm rot="10800000" flipV="1">
            <a:off x="5935864" y="3869696"/>
            <a:ext cx="802562" cy="491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596" y="3826412"/>
            <a:ext cx="19197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latin typeface="Candy Round BTN" pitchFamily="34" charset="0"/>
              </a:rPr>
              <a:t>Pure reactants – no products formed yet</a:t>
            </a:r>
            <a:endParaRPr lang="en-GB" sz="2400" dirty="0">
              <a:solidFill>
                <a:srgbClr val="00B050"/>
              </a:solidFill>
              <a:latin typeface="Candy Round BTN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8426" y="3454197"/>
            <a:ext cx="19197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latin typeface="Candy Round BTN" pitchFamily="34" charset="0"/>
              </a:rPr>
              <a:t>Pure products – no reactants left</a:t>
            </a:r>
            <a:endParaRPr lang="en-GB" sz="2400" dirty="0">
              <a:solidFill>
                <a:srgbClr val="00B050"/>
              </a:solidFill>
              <a:latin typeface="Candy Round BTN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78029" y="4234375"/>
            <a:ext cx="577714" cy="253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555199" y="5399647"/>
            <a:ext cx="1956615" cy="253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13247" y="4487594"/>
            <a:ext cx="260405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latin typeface="Candy Round BTN" pitchFamily="34" charset="0"/>
              </a:rPr>
              <a:t>Products and reactants cycling at same rate. </a:t>
            </a:r>
            <a:r>
              <a:rPr lang="en-GB" dirty="0" smtClean="0">
                <a:solidFill>
                  <a:srgbClr val="00B050"/>
                </a:solidFill>
                <a:latin typeface="Candy Round BTN" pitchFamily="34" charset="0"/>
              </a:rPr>
              <a:t>Reaction will appear to have stopped</a:t>
            </a:r>
            <a:endParaRPr lang="en-GB" sz="2400" dirty="0">
              <a:solidFill>
                <a:srgbClr val="00B050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dirty="0" smtClean="0">
                <a:solidFill>
                  <a:schemeClr val="tx2"/>
                </a:solidFill>
              </a:rPr>
              <a:t>Strong acids and weak acids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Reversible reactions and </a:t>
            </a:r>
            <a:r>
              <a:rPr lang="en-GB" sz="2400" dirty="0" err="1" smtClean="0">
                <a:solidFill>
                  <a:schemeClr val="tx2"/>
                </a:solidFill>
              </a:rPr>
              <a:t>equilibria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01983" y="919983"/>
            <a:ext cx="82296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ndy Round BTN" pitchFamily="34" charset="0"/>
              </a:rPr>
              <a:t>Diluting a strong acid in water does not change its pH (otherwise dilution would turn an acid into an alkali!)</a:t>
            </a:r>
          </a:p>
          <a:p>
            <a:endParaRPr lang="en-GB" sz="3200" dirty="0" smtClean="0">
              <a:latin typeface="Candy Round BTN" pitchFamily="34" charset="0"/>
            </a:endParaRPr>
          </a:p>
          <a:p>
            <a:r>
              <a:rPr lang="en-GB" sz="3200" dirty="0" smtClean="0">
                <a:latin typeface="Candy Round BTN" pitchFamily="34" charset="0"/>
              </a:rPr>
              <a:t>Dynamic equilibrium explains why some acids are weak and others are strong</a:t>
            </a:r>
          </a:p>
          <a:p>
            <a:endParaRPr lang="en-GB" sz="1100" dirty="0" smtClean="0">
              <a:latin typeface="Candy Round BTN" pitchFamily="34" charset="0"/>
            </a:endParaRPr>
          </a:p>
          <a:p>
            <a:pPr algn="ctr"/>
            <a:r>
              <a:rPr lang="en-GB" sz="3200" dirty="0" smtClean="0">
                <a:latin typeface="Candy Round BTN" pitchFamily="34" charset="0"/>
              </a:rPr>
              <a:t>Some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strong acids</a:t>
            </a:r>
            <a:r>
              <a:rPr lang="en-GB" sz="3200" dirty="0" smtClean="0">
                <a:latin typeface="Candy Round BTN" pitchFamily="34" charset="0"/>
              </a:rPr>
              <a:t> are:</a:t>
            </a:r>
          </a:p>
          <a:p>
            <a:pPr algn="ctr"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Hydrochloric acid - </a:t>
            </a:r>
            <a:r>
              <a:rPr lang="en-GB" sz="3200" dirty="0" err="1" smtClean="0">
                <a:latin typeface="Candy Round BTN" pitchFamily="34" charset="0"/>
              </a:rPr>
              <a:t>HCl</a:t>
            </a:r>
            <a:endParaRPr lang="en-GB" sz="3200" dirty="0" smtClean="0">
              <a:latin typeface="Candy Round BTN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Nitric acid - HNO</a:t>
            </a:r>
            <a:r>
              <a:rPr lang="en-GB" sz="3200" baseline="-25000" dirty="0" smtClean="0">
                <a:latin typeface="Candy Round BTN" pitchFamily="34" charset="0"/>
              </a:rPr>
              <a:t>3</a:t>
            </a:r>
          </a:p>
          <a:p>
            <a:pPr algn="ctr">
              <a:buFont typeface="Arial" pitchFamily="34" charset="0"/>
              <a:buChar char="•"/>
            </a:pPr>
            <a:r>
              <a:rPr lang="en-GB" sz="3200" dirty="0" err="1" smtClean="0">
                <a:latin typeface="Candy Round BTN" pitchFamily="34" charset="0"/>
              </a:rPr>
              <a:t>Sulfuric</a:t>
            </a:r>
            <a:r>
              <a:rPr lang="en-GB" sz="3200" dirty="0" smtClean="0">
                <a:latin typeface="Candy Round BTN" pitchFamily="34" charset="0"/>
              </a:rPr>
              <a:t> acid - H</a:t>
            </a:r>
            <a:r>
              <a:rPr lang="en-GB" sz="3200" baseline="-25000" dirty="0" smtClean="0">
                <a:latin typeface="Candy Round BTN" pitchFamily="34" charset="0"/>
              </a:rPr>
              <a:t>2</a:t>
            </a:r>
            <a:r>
              <a:rPr lang="en-GB" sz="3200" dirty="0" smtClean="0">
                <a:latin typeface="Candy Round BTN" pitchFamily="34" charset="0"/>
              </a:rPr>
              <a:t>SO</a:t>
            </a:r>
            <a:r>
              <a:rPr lang="en-GB" sz="3200" baseline="-25000" dirty="0" smtClean="0">
                <a:latin typeface="Candy Round BTN" pitchFamily="34" charset="0"/>
              </a:rPr>
              <a:t>4</a:t>
            </a:r>
          </a:p>
          <a:p>
            <a:pPr algn="ctr"/>
            <a:r>
              <a:rPr lang="en-GB" sz="3200" dirty="0" smtClean="0">
                <a:latin typeface="Candy Round BTN" pitchFamily="34" charset="0"/>
              </a:rPr>
              <a:t>Carboxylic acids are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weak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dirty="0" smtClean="0">
                <a:solidFill>
                  <a:schemeClr val="tx2"/>
                </a:solidFill>
              </a:rPr>
              <a:t>Strong acids and weak acids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Reversible reactions and </a:t>
            </a:r>
            <a:r>
              <a:rPr lang="en-GB" sz="2400" dirty="0" err="1" smtClean="0">
                <a:solidFill>
                  <a:schemeClr val="tx2"/>
                </a:solidFill>
              </a:rPr>
              <a:t>equilibria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5" y="735096"/>
            <a:ext cx="840591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andy Round BTN" pitchFamily="34" charset="0"/>
              </a:rPr>
              <a:t>How strong is an acid?</a:t>
            </a:r>
          </a:p>
          <a:p>
            <a:endParaRPr lang="en-US" sz="2400" dirty="0" smtClean="0">
              <a:latin typeface="Candy Round BTN" pitchFamily="34" charset="0"/>
            </a:endParaRPr>
          </a:p>
          <a:p>
            <a:r>
              <a:rPr lang="en-US" sz="2400" dirty="0" smtClean="0">
                <a:latin typeface="Candy Round BTN" pitchFamily="34" charset="0"/>
              </a:rPr>
              <a:t>When an acid dissolves in water, it forms H</a:t>
            </a:r>
            <a:r>
              <a:rPr lang="en-US" sz="2400" baseline="30000" dirty="0" smtClean="0">
                <a:latin typeface="Candy Round BTN" pitchFamily="34" charset="0"/>
              </a:rPr>
              <a:t>+</a:t>
            </a:r>
            <a:r>
              <a:rPr lang="en-US" sz="2400" dirty="0" smtClean="0">
                <a:latin typeface="Candy Round BTN" pitchFamily="34" charset="0"/>
              </a:rPr>
              <a:t> ions. This is a hydrogen atom which has lost an electron (a proton). </a:t>
            </a:r>
          </a:p>
          <a:p>
            <a:endParaRPr lang="en-US" sz="2400" dirty="0" smtClean="0">
              <a:latin typeface="Candy Round BTN" pitchFamily="34" charset="0"/>
            </a:endParaRPr>
          </a:p>
          <a:p>
            <a:r>
              <a:rPr lang="en-US" sz="2400" dirty="0" smtClean="0">
                <a:latin typeface="Candy Round BTN" pitchFamily="34" charset="0"/>
              </a:rPr>
              <a:t>The strength of an acid depends on the how much it </a:t>
            </a:r>
            <a:r>
              <a:rPr lang="en-US" sz="2400" dirty="0" err="1" smtClean="0">
                <a:latin typeface="Candy Round BTN" pitchFamily="34" charset="0"/>
              </a:rPr>
              <a:t>ionises</a:t>
            </a:r>
            <a:r>
              <a:rPr lang="en-US" sz="2400" dirty="0" smtClean="0">
                <a:latin typeface="Candy Round BTN" pitchFamily="34" charset="0"/>
              </a:rPr>
              <a:t> in water.</a:t>
            </a:r>
          </a:p>
          <a:p>
            <a:endParaRPr lang="en-US" sz="2400" dirty="0" smtClean="0">
              <a:latin typeface="Candy Round BTN" pitchFamily="34" charset="0"/>
            </a:endParaRPr>
          </a:p>
          <a:p>
            <a:pPr algn="ctr"/>
            <a:r>
              <a:rPr lang="en-US" sz="2800" dirty="0" err="1" smtClean="0">
                <a:latin typeface="Candy Round BTN" pitchFamily="34" charset="0"/>
              </a:rPr>
              <a:t>HCl</a:t>
            </a:r>
            <a:r>
              <a:rPr lang="en-US" sz="2800" baseline="-25000" dirty="0" smtClean="0">
                <a:latin typeface="Candy Round BTN" pitchFamily="34" charset="0"/>
              </a:rPr>
              <a:t>(g)</a:t>
            </a:r>
            <a:r>
              <a:rPr lang="en-US" sz="2800" dirty="0" smtClean="0">
                <a:latin typeface="Candy Round BTN" pitchFamily="34" charset="0"/>
              </a:rPr>
              <a:t>      H</a:t>
            </a:r>
            <a:r>
              <a:rPr lang="en-US" sz="2800" baseline="30000" dirty="0" smtClean="0">
                <a:latin typeface="Candy Round BTN" pitchFamily="34" charset="0"/>
              </a:rPr>
              <a:t>+</a:t>
            </a:r>
            <a:r>
              <a:rPr lang="en-US" sz="2800" baseline="-25000" dirty="0" smtClean="0">
                <a:latin typeface="Candy Round BTN" pitchFamily="34" charset="0"/>
              </a:rPr>
              <a:t>(</a:t>
            </a:r>
            <a:r>
              <a:rPr lang="en-US" sz="2800" baseline="-25000" dirty="0" err="1" smtClean="0">
                <a:latin typeface="Candy Round BTN" pitchFamily="34" charset="0"/>
              </a:rPr>
              <a:t>aq</a:t>
            </a:r>
            <a:r>
              <a:rPr lang="en-US" sz="2800" baseline="-25000" dirty="0" smtClean="0">
                <a:latin typeface="Candy Round BTN" pitchFamily="34" charset="0"/>
              </a:rPr>
              <a:t>)</a:t>
            </a:r>
            <a:r>
              <a:rPr lang="en-US" sz="2800" dirty="0" smtClean="0">
                <a:latin typeface="Candy Round BTN" pitchFamily="34" charset="0"/>
              </a:rPr>
              <a:t> + </a:t>
            </a:r>
            <a:r>
              <a:rPr lang="en-US" sz="2800" dirty="0" err="1" smtClean="0">
                <a:latin typeface="Candy Round BTN" pitchFamily="34" charset="0"/>
              </a:rPr>
              <a:t>Cl</a:t>
            </a:r>
            <a:r>
              <a:rPr lang="en-US" sz="2800" baseline="30000" dirty="0" smtClean="0">
                <a:latin typeface="Candy Round BTN" pitchFamily="34" charset="0"/>
              </a:rPr>
              <a:t>-</a:t>
            </a:r>
            <a:r>
              <a:rPr lang="en-US" sz="2800" baseline="-25000" dirty="0" smtClean="0">
                <a:latin typeface="Candy Round BTN" pitchFamily="34" charset="0"/>
              </a:rPr>
              <a:t>(</a:t>
            </a:r>
            <a:r>
              <a:rPr lang="en-US" sz="2800" baseline="-25000" dirty="0" err="1" smtClean="0">
                <a:latin typeface="Candy Round BTN" pitchFamily="34" charset="0"/>
              </a:rPr>
              <a:t>aq</a:t>
            </a:r>
            <a:r>
              <a:rPr lang="en-US" sz="2800" baseline="-25000" dirty="0" smtClean="0">
                <a:latin typeface="Candy Round BTN" pitchFamily="34" charset="0"/>
              </a:rPr>
              <a:t>)</a:t>
            </a:r>
          </a:p>
          <a:p>
            <a:endParaRPr lang="en-US" sz="2400" dirty="0" smtClean="0">
              <a:latin typeface="Candy Round BTN" pitchFamily="34" charset="0"/>
            </a:endParaRPr>
          </a:p>
          <a:p>
            <a:r>
              <a:rPr lang="en-US" sz="2400" dirty="0" smtClean="0">
                <a:latin typeface="Candy Round BTN" pitchFamily="34" charset="0"/>
              </a:rPr>
              <a:t>A </a:t>
            </a:r>
            <a:r>
              <a:rPr lang="en-US" sz="2400" dirty="0" err="1" smtClean="0">
                <a:latin typeface="Candy Round BTN" pitchFamily="34" charset="0"/>
              </a:rPr>
              <a:t>str</a:t>
            </a:r>
            <a:endParaRPr lang="en-US" sz="2400" dirty="0" smtClean="0">
              <a:latin typeface="Candy Round BTN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 rot="60000">
            <a:off x="3835012" y="3505226"/>
            <a:ext cx="345322" cy="287515"/>
            <a:chOff x="5692877" y="5977966"/>
            <a:chExt cx="416054" cy="346404"/>
          </a:xfrm>
        </p:grpSpPr>
        <p:grpSp>
          <p:nvGrpSpPr>
            <p:cNvPr id="12" name="Group 18"/>
            <p:cNvGrpSpPr/>
            <p:nvPr/>
          </p:nvGrpSpPr>
          <p:grpSpPr>
            <a:xfrm>
              <a:off x="5692877" y="5977966"/>
              <a:ext cx="412956" cy="121648"/>
              <a:chOff x="5692877" y="5977966"/>
              <a:chExt cx="412956" cy="12164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692877" y="6098026"/>
                <a:ext cx="412955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5899356" y="5977966"/>
                <a:ext cx="206477" cy="1200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9"/>
            <p:cNvGrpSpPr/>
            <p:nvPr/>
          </p:nvGrpSpPr>
          <p:grpSpPr>
            <a:xfrm rot="10606299">
              <a:off x="5695975" y="6202722"/>
              <a:ext cx="412956" cy="121648"/>
              <a:chOff x="5692877" y="5977966"/>
              <a:chExt cx="412956" cy="12164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692877" y="6098026"/>
                <a:ext cx="412955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899356" y="5977966"/>
                <a:ext cx="206477" cy="1200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6513"/>
            <a:ext cx="1857405" cy="311296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2398544" y="4475440"/>
            <a:ext cx="6548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y Round BTN" pitchFamily="34" charset="0"/>
              </a:rPr>
              <a:t>A strong acid or alkali is one which is completely (100%) </a:t>
            </a:r>
            <a:r>
              <a:rPr lang="en-US" sz="2400" dirty="0" err="1" smtClean="0">
                <a:latin typeface="Candy Round BTN" pitchFamily="34" charset="0"/>
              </a:rPr>
              <a:t>ionised</a:t>
            </a:r>
            <a:r>
              <a:rPr lang="en-US" sz="2400" dirty="0" smtClean="0">
                <a:latin typeface="Candy Round BTN" pitchFamily="34" charset="0"/>
              </a:rPr>
              <a:t> in water. Equilibrium is to the right.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dirty="0" smtClean="0">
                <a:solidFill>
                  <a:schemeClr val="tx2"/>
                </a:solidFill>
              </a:rPr>
              <a:t>Strong acids and weak acids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Reversible reactions and </a:t>
            </a:r>
            <a:r>
              <a:rPr lang="en-GB" sz="2400" dirty="0" err="1" smtClean="0">
                <a:solidFill>
                  <a:schemeClr val="tx2"/>
                </a:solidFill>
              </a:rPr>
              <a:t>equilibria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 flipV="1">
            <a:off x="1571604" y="2199343"/>
            <a:ext cx="5560716" cy="1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8746" y="2222695"/>
            <a:ext cx="128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PRODUCTS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868" y="2213411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REACTANTS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760770" y="1678649"/>
            <a:ext cx="236663" cy="50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55038" y="1777125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ndy Round BTN" pitchFamily="34" charset="0"/>
              </a:rPr>
              <a:t>HCl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060437" y="1763057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ndy Round BTN" pitchFamily="34" charset="0"/>
              </a:rPr>
              <a:t>H</a:t>
            </a:r>
            <a:r>
              <a:rPr lang="en-US" baseline="30000" dirty="0" smtClean="0">
                <a:latin typeface="Candy Round BTN" pitchFamily="34" charset="0"/>
              </a:rPr>
              <a:t>+</a:t>
            </a:r>
            <a:r>
              <a:rPr lang="en-US" dirty="0" smtClean="0">
                <a:latin typeface="Candy Round BTN" pitchFamily="34" charset="0"/>
              </a:rPr>
              <a:t>+ </a:t>
            </a:r>
            <a:r>
              <a:rPr lang="en-US" dirty="0" err="1" smtClean="0">
                <a:latin typeface="Candy Round BTN" pitchFamily="34" charset="0"/>
              </a:rPr>
              <a:t>Cl</a:t>
            </a:r>
            <a:r>
              <a:rPr lang="en-US" baseline="30000" dirty="0" smtClean="0">
                <a:latin typeface="Candy Round BTN" pitchFamily="34" charset="0"/>
              </a:rPr>
              <a:t>-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03981" y="815926"/>
            <a:ext cx="8700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y Round BTN" pitchFamily="34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Candy Round BTN" pitchFamily="34" charset="0"/>
              </a:rPr>
              <a:t>strong acid</a:t>
            </a:r>
            <a:r>
              <a:rPr lang="en-US" sz="2400" dirty="0" smtClean="0">
                <a:latin typeface="Candy Round BTN" pitchFamily="34" charset="0"/>
              </a:rPr>
              <a:t> or alkali is one which is completely </a:t>
            </a:r>
            <a:r>
              <a:rPr lang="en-US" sz="2400" dirty="0" err="1" smtClean="0">
                <a:latin typeface="Candy Round BTN" pitchFamily="34" charset="0"/>
              </a:rPr>
              <a:t>ionised</a:t>
            </a:r>
            <a:r>
              <a:rPr lang="en-US" sz="2400" dirty="0" smtClean="0">
                <a:latin typeface="Candy Round BTN" pitchFamily="34" charset="0"/>
              </a:rPr>
              <a:t> in water. Equilibrium is to the right. </a:t>
            </a:r>
            <a:r>
              <a:rPr lang="en-US" sz="2400" dirty="0" err="1" smtClean="0">
                <a:latin typeface="Candy Round BTN" pitchFamily="34" charset="0"/>
              </a:rPr>
              <a:t>eg</a:t>
            </a:r>
            <a:r>
              <a:rPr lang="en-US" sz="2400" dirty="0" smtClean="0">
                <a:latin typeface="Candy Round BTN" pitchFamily="34" charset="0"/>
              </a:rPr>
              <a:t> hydrochloric acid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569256" y="5404499"/>
            <a:ext cx="5560716" cy="14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86398" y="5427851"/>
            <a:ext cx="128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PRODUCTS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3520" y="5418567"/>
            <a:ext cx="139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REACTANTS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2886365" y="4897873"/>
            <a:ext cx="236663" cy="50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352690" y="4982281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ndy Round BTN" pitchFamily="34" charset="0"/>
              </a:rPr>
              <a:t>HCOOH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058089" y="4968213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ndy Round BTN" pitchFamily="34" charset="0"/>
              </a:rPr>
              <a:t>H</a:t>
            </a:r>
            <a:r>
              <a:rPr lang="en-US" baseline="30000" dirty="0" smtClean="0">
                <a:latin typeface="Candy Round BTN" pitchFamily="34" charset="0"/>
              </a:rPr>
              <a:t>+</a:t>
            </a:r>
            <a:r>
              <a:rPr lang="en-US" dirty="0" smtClean="0">
                <a:latin typeface="Candy Round BTN" pitchFamily="34" charset="0"/>
              </a:rPr>
              <a:t>+ HCOO</a:t>
            </a:r>
            <a:r>
              <a:rPr lang="en-US" baseline="30000" dirty="0" smtClean="0">
                <a:latin typeface="Candy Round BTN" pitchFamily="34" charset="0"/>
              </a:rPr>
              <a:t>-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01633" y="4021082"/>
            <a:ext cx="8700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y Round BTN" pitchFamily="34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Candy Round BTN" pitchFamily="34" charset="0"/>
              </a:rPr>
              <a:t>weak acid </a:t>
            </a:r>
            <a:r>
              <a:rPr lang="en-US" sz="2400" dirty="0" smtClean="0">
                <a:latin typeface="Candy Round BTN" pitchFamily="34" charset="0"/>
              </a:rPr>
              <a:t>or alkali is one which is only partly </a:t>
            </a:r>
            <a:r>
              <a:rPr lang="en-US" sz="2400" dirty="0" err="1" smtClean="0">
                <a:latin typeface="Candy Round BTN" pitchFamily="34" charset="0"/>
              </a:rPr>
              <a:t>ionised</a:t>
            </a:r>
            <a:r>
              <a:rPr lang="en-US" sz="2400" dirty="0" smtClean="0">
                <a:latin typeface="Candy Round BTN" pitchFamily="34" charset="0"/>
              </a:rPr>
              <a:t> in water. Equilibrium is NOT far over to the right. </a:t>
            </a:r>
            <a:r>
              <a:rPr lang="en-US" sz="2400" dirty="0" err="1" smtClean="0">
                <a:latin typeface="Candy Round BTN" pitchFamily="34" charset="0"/>
              </a:rPr>
              <a:t>eg</a:t>
            </a:r>
            <a:r>
              <a:rPr lang="en-US" sz="2400" dirty="0" smtClean="0">
                <a:latin typeface="Candy Round BTN" pitchFamily="34" charset="0"/>
              </a:rPr>
              <a:t>. </a:t>
            </a:r>
            <a:r>
              <a:rPr lang="en-US" sz="2400" dirty="0" err="1" smtClean="0">
                <a:latin typeface="Candy Round BTN" pitchFamily="34" charset="0"/>
              </a:rPr>
              <a:t>methanoic</a:t>
            </a:r>
            <a:r>
              <a:rPr lang="en-US" sz="2400" dirty="0" smtClean="0">
                <a:latin typeface="Candy Round BTN" pitchFamily="34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400" dirty="0" smtClean="0">
                <a:solidFill>
                  <a:schemeClr val="tx2"/>
                </a:solidFill>
              </a:rPr>
              <a:t>Strong acids and weak acids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Reversible reactions and </a:t>
            </a:r>
            <a:r>
              <a:rPr lang="en-GB" sz="2400" dirty="0" err="1" smtClean="0">
                <a:solidFill>
                  <a:schemeClr val="tx2"/>
                </a:solidFill>
              </a:rPr>
              <a:t>equilibria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982" y="1859203"/>
            <a:ext cx="8716934" cy="423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flipH="1">
            <a:off x="201981" y="804892"/>
            <a:ext cx="871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pH is a measure of how ionised an acid is. It measures the concentration of hydrogen ions</a:t>
            </a:r>
            <a:endParaRPr lang="en-GB" sz="32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6050" y="976294"/>
            <a:ext cx="635795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ndy Round BTN" pitchFamily="34" charset="0"/>
              </a:rPr>
              <a:t>= CH</a:t>
            </a:r>
            <a:r>
              <a:rPr lang="en-US" sz="3600" baseline="-25000" dirty="0" smtClean="0">
                <a:latin typeface="Candy Round BTN" pitchFamily="34" charset="0"/>
              </a:rPr>
              <a:t>4 	</a:t>
            </a:r>
            <a:r>
              <a:rPr lang="en-US" sz="3600" dirty="0" smtClean="0">
                <a:latin typeface="Candy Round BTN" pitchFamily="34" charset="0"/>
              </a:rPr>
              <a:t>or			</a:t>
            </a:r>
            <a:r>
              <a:rPr lang="en-US" sz="2000" dirty="0" smtClean="0">
                <a:latin typeface="Candy Round BTN" pitchFamily="34" charset="0"/>
              </a:rPr>
              <a:t>lab or kitchen gas</a:t>
            </a:r>
            <a:endParaRPr lang="en-US" sz="3600" dirty="0">
              <a:latin typeface="Candy Round BTN" pitchFamily="34" charset="0"/>
            </a:endParaRPr>
          </a:p>
          <a:p>
            <a:endParaRPr lang="en-US" sz="4400" dirty="0">
              <a:latin typeface="Candy Round BTN" pitchFamily="34" charset="0"/>
            </a:endParaRPr>
          </a:p>
          <a:p>
            <a:r>
              <a:rPr lang="en-US" sz="3600" dirty="0" smtClean="0">
                <a:latin typeface="Candy Round BTN" pitchFamily="34" charset="0"/>
              </a:rPr>
              <a:t>= C</a:t>
            </a:r>
            <a:r>
              <a:rPr lang="en-US" sz="3600" baseline="-25000" dirty="0" smtClean="0">
                <a:latin typeface="Candy Round BTN" pitchFamily="34" charset="0"/>
              </a:rPr>
              <a:t>2</a:t>
            </a:r>
            <a:r>
              <a:rPr lang="en-US" sz="3600" dirty="0" smtClean="0">
                <a:latin typeface="Candy Round BTN" pitchFamily="34" charset="0"/>
              </a:rPr>
              <a:t>H</a:t>
            </a:r>
            <a:r>
              <a:rPr lang="en-US" sz="3600" baseline="-25000" dirty="0" smtClean="0">
                <a:latin typeface="Candy Round BTN" pitchFamily="34" charset="0"/>
              </a:rPr>
              <a:t>6 	</a:t>
            </a:r>
            <a:r>
              <a:rPr lang="en-US" sz="3600" dirty="0" smtClean="0">
                <a:latin typeface="Candy Round BTN" pitchFamily="34" charset="0"/>
              </a:rPr>
              <a:t>or			</a:t>
            </a:r>
            <a:r>
              <a:rPr lang="en-US" sz="2000" dirty="0" smtClean="0">
                <a:latin typeface="Candy Round BTN" pitchFamily="34" charset="0"/>
              </a:rPr>
              <a:t>used in chemical 					industry to make 					</a:t>
            </a:r>
            <a:r>
              <a:rPr lang="en-US" sz="2000" dirty="0" err="1" smtClean="0">
                <a:latin typeface="Candy Round BTN" pitchFamily="34" charset="0"/>
              </a:rPr>
              <a:t>ethene</a:t>
            </a:r>
            <a:endParaRPr lang="en-US" sz="2000" baseline="-25000" dirty="0" smtClean="0">
              <a:latin typeface="Candy Round BTN" pitchFamily="34" charset="0"/>
            </a:endParaRPr>
          </a:p>
          <a:p>
            <a:endParaRPr lang="en-US" sz="2000" dirty="0" smtClean="0">
              <a:latin typeface="Candy Round BTN" pitchFamily="34" charset="0"/>
            </a:endParaRPr>
          </a:p>
          <a:p>
            <a:r>
              <a:rPr lang="en-US" sz="3600" dirty="0" smtClean="0">
                <a:latin typeface="Candy Round BTN" pitchFamily="34" charset="0"/>
              </a:rPr>
              <a:t>= C</a:t>
            </a:r>
            <a:r>
              <a:rPr lang="en-US" sz="3600" baseline="-25000" dirty="0" smtClean="0">
                <a:latin typeface="Candy Round BTN" pitchFamily="34" charset="0"/>
              </a:rPr>
              <a:t>3</a:t>
            </a:r>
            <a:r>
              <a:rPr lang="en-US" sz="3600" dirty="0" smtClean="0">
                <a:latin typeface="Candy Round BTN" pitchFamily="34" charset="0"/>
              </a:rPr>
              <a:t>H</a:t>
            </a:r>
            <a:r>
              <a:rPr lang="en-US" sz="3600" baseline="-25000" dirty="0" smtClean="0">
                <a:latin typeface="Candy Round BTN" pitchFamily="34" charset="0"/>
              </a:rPr>
              <a:t>8 	</a:t>
            </a:r>
            <a:r>
              <a:rPr lang="en-US" sz="3600" dirty="0" smtClean="0">
                <a:latin typeface="Candy Round BTN" pitchFamily="34" charset="0"/>
              </a:rPr>
              <a:t>or			</a:t>
            </a:r>
            <a:r>
              <a:rPr lang="en-US" sz="2000" dirty="0" smtClean="0">
                <a:latin typeface="Candy Round BTN" pitchFamily="34" charset="0"/>
              </a:rPr>
              <a:t>camping and 					BBQ gas	</a:t>
            </a:r>
            <a:r>
              <a:rPr lang="en-US" sz="3600" dirty="0" smtClean="0">
                <a:latin typeface="Candy Round BTN" pitchFamily="34" charset="0"/>
              </a:rPr>
              <a:t>		</a:t>
            </a:r>
            <a:endParaRPr lang="en-US" sz="3600" dirty="0">
              <a:latin typeface="Candy Round BTN" pitchFamily="34" charset="0"/>
            </a:endParaRPr>
          </a:p>
          <a:p>
            <a:r>
              <a:rPr lang="en-US" sz="3600" dirty="0" smtClean="0">
                <a:latin typeface="Candy Round BTN" pitchFamily="34" charset="0"/>
              </a:rPr>
              <a:t>= C</a:t>
            </a:r>
            <a:r>
              <a:rPr lang="en-US" sz="3600" baseline="-25000" dirty="0" smtClean="0">
                <a:latin typeface="Candy Round BTN" pitchFamily="34" charset="0"/>
              </a:rPr>
              <a:t>4</a:t>
            </a:r>
            <a:r>
              <a:rPr lang="en-US" sz="3600" dirty="0" smtClean="0">
                <a:latin typeface="Candy Round BTN" pitchFamily="34" charset="0"/>
              </a:rPr>
              <a:t>H</a:t>
            </a:r>
            <a:r>
              <a:rPr lang="en-US" sz="3600" baseline="-25000" dirty="0" smtClean="0">
                <a:latin typeface="Candy Round BTN" pitchFamily="34" charset="0"/>
              </a:rPr>
              <a:t>10 	</a:t>
            </a:r>
            <a:r>
              <a:rPr lang="en-US" sz="3600" dirty="0" smtClean="0">
                <a:latin typeface="Candy Round BTN" pitchFamily="34" charset="0"/>
              </a:rPr>
              <a:t>or			</a:t>
            </a:r>
            <a:endParaRPr lang="en-GB" sz="3600" dirty="0" smtClean="0">
              <a:latin typeface="Candy Round BTN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1"/>
            <a:ext cx="2357454" cy="53463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 rot="16200000">
            <a:off x="6292466" y="1196563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6200000">
            <a:off x="6566311" y="1208469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 rot="16200000">
            <a:off x="6066245" y="1220375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16200000">
            <a:off x="6308271" y="982248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 rot="16200000">
            <a:off x="6308270" y="1506127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 rot="16200000">
            <a:off x="6301989" y="2463401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 rot="16200000">
            <a:off x="6075768" y="2487213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 rot="16200000">
            <a:off x="6317794" y="2249086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 rot="16200000">
            <a:off x="6317793" y="2772965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 rot="16200000">
            <a:off x="6587741" y="2475306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 rot="16200000">
            <a:off x="6861586" y="2487212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 rot="16200000">
            <a:off x="6603546" y="2260991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 rot="16200000">
            <a:off x="6603545" y="2784870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 rot="16200000">
            <a:off x="6105862" y="3882412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 rot="16200000">
            <a:off x="5879641" y="3906224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 rot="16200000">
            <a:off x="6121667" y="3668097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 rot="16200000">
            <a:off x="6121666" y="4191976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 rot="16200000">
            <a:off x="6391614" y="3894317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 rot="16200000">
            <a:off x="6407419" y="3680002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 rot="16200000">
            <a:off x="6407418" y="4203881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 rot="16200000">
            <a:off x="6686890" y="3882411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 rot="16200000">
            <a:off x="6960735" y="3894317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 rot="16200000">
            <a:off x="6702695" y="3668096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 rot="16200000">
            <a:off x="6702694" y="4191975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 rot="16200000">
            <a:off x="5755162" y="5240158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 rot="16200000">
            <a:off x="5528941" y="5263970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 rot="16200000">
            <a:off x="5770967" y="5025843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 rot="16200000">
            <a:off x="5770966" y="5549722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 rot="16200000">
            <a:off x="6040914" y="5252063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 rot="16200000">
            <a:off x="6056719" y="5037748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 rot="16200000">
            <a:off x="6056718" y="5561627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 rot="16200000">
            <a:off x="6336190" y="5240157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 rot="16200000">
            <a:off x="6351995" y="5025842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16200000">
            <a:off x="6351994" y="5549721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 rot="16200000">
            <a:off x="6637958" y="5216342"/>
            <a:ext cx="273846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 rot="16200000">
            <a:off x="6911803" y="5228248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 rot="16200000">
            <a:off x="6653763" y="5002027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 rot="16200000">
            <a:off x="6653762" y="5525906"/>
            <a:ext cx="226220" cy="2143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ight Brace 96"/>
          <p:cNvSpPr/>
          <p:nvPr/>
        </p:nvSpPr>
        <p:spPr>
          <a:xfrm>
            <a:off x="7132070" y="3662142"/>
            <a:ext cx="431201" cy="20840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3315"/>
            <a:ext cx="8229600" cy="17173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9600" dirty="0" smtClean="0">
                <a:solidFill>
                  <a:schemeClr val="tx2"/>
                </a:solidFill>
                <a:latin typeface="Candy Round BTN" pitchFamily="34" charset="0"/>
              </a:rPr>
              <a:t>Analysis</a:t>
            </a:r>
            <a:endParaRPr lang="en-GB" sz="96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Qualitative vs. quantitative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1125415"/>
            <a:ext cx="3299342" cy="26776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ndy Round BTN" pitchFamily="34" charset="0"/>
              </a:rPr>
              <a:t>Qualitative analysis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Describes some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quality</a:t>
            </a:r>
            <a:r>
              <a:rPr lang="en-GB" sz="2800" dirty="0" smtClean="0">
                <a:latin typeface="Candy Round BTN" pitchFamily="34" charset="0"/>
              </a:rPr>
              <a:t> of a substance </a:t>
            </a:r>
          </a:p>
          <a:p>
            <a:r>
              <a:rPr lang="en-GB" sz="2800" dirty="0" err="1" smtClean="0">
                <a:latin typeface="Candy Round BTN" pitchFamily="34" charset="0"/>
              </a:rPr>
              <a:t>eg</a:t>
            </a:r>
            <a:r>
              <a:rPr lang="en-GB" sz="2800" dirty="0" smtClean="0">
                <a:latin typeface="Candy Round BTN" pitchFamily="34" charset="0"/>
              </a:rPr>
              <a:t>. It is blue, it smells of rotten eggs  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2241" y="1125415"/>
            <a:ext cx="3299342" cy="26776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andy Round BTN" pitchFamily="34" charset="0"/>
              </a:rPr>
              <a:t>Quantitative analysis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Tells us how much of a substance is present (its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quantity</a:t>
            </a:r>
            <a:r>
              <a:rPr lang="en-GB" sz="2800" dirty="0" smtClean="0">
                <a:latin typeface="Candy Round BTN" pitchFamily="34" charset="0"/>
              </a:rPr>
              <a:t>) </a:t>
            </a:r>
          </a:p>
          <a:p>
            <a:r>
              <a:rPr lang="en-GB" sz="2800" dirty="0" err="1" smtClean="0">
                <a:latin typeface="Candy Round BTN" pitchFamily="34" charset="0"/>
              </a:rPr>
              <a:t>eg</a:t>
            </a:r>
            <a:r>
              <a:rPr lang="en-GB" sz="2800" dirty="0" smtClean="0">
                <a:latin typeface="Candy Round BTN" pitchFamily="34" charset="0"/>
              </a:rPr>
              <a:t>. 16 g/ml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7" y="4262511"/>
            <a:ext cx="800298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As a general rule. If you are given data with numbers in it, then its probably quantitative data, like continuous data in maths. </a:t>
            </a:r>
          </a:p>
          <a:p>
            <a:r>
              <a:rPr lang="en-GB" sz="2800" dirty="0" smtClean="0">
                <a:latin typeface="Candy Round BTN" pitchFamily="34" charset="0"/>
              </a:rPr>
              <a:t>If it is discrete data, then it is likely to be qualitative. </a:t>
            </a:r>
            <a:endParaRPr lang="en-GB" sz="28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Sampling methods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39005"/>
            <a:ext cx="3610384" cy="541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34375" y="1012874"/>
            <a:ext cx="44238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When collecting data samples should represent the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bulk</a:t>
            </a:r>
            <a:r>
              <a:rPr lang="en-GB" sz="3200" dirty="0" smtClean="0">
                <a:latin typeface="Candy Round BTN" pitchFamily="34" charset="0"/>
              </a:rPr>
              <a:t> of the material being tested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This is done by taking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many samples</a:t>
            </a:r>
            <a:r>
              <a:rPr lang="en-GB" sz="3200" dirty="0" smtClean="0">
                <a:latin typeface="Candy Round BTN" pitchFamily="34" charset="0"/>
              </a:rPr>
              <a:t> at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random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andy Round BTN" pitchFamily="34" charset="0"/>
              </a:rPr>
              <a:t>Multiple random sampling allows us to be more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confident</a:t>
            </a:r>
            <a:r>
              <a:rPr lang="en-GB" sz="3200" dirty="0" smtClean="0">
                <a:latin typeface="Candy Round BTN" pitchFamily="34" charset="0"/>
              </a:rPr>
              <a:t> in our </a:t>
            </a:r>
            <a:r>
              <a:rPr lang="en-GB" sz="3200" dirty="0" smtClean="0">
                <a:solidFill>
                  <a:srgbClr val="FF0000"/>
                </a:solidFill>
                <a:latin typeface="Candy Round BTN" pitchFamily="34" charset="0"/>
              </a:rPr>
              <a:t>conclusion</a:t>
            </a:r>
            <a:endParaRPr lang="en-GB" sz="3200" dirty="0">
              <a:solidFill>
                <a:srgbClr val="FF0000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Standard Procedures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844062"/>
            <a:ext cx="85043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We use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standard procedures</a:t>
            </a:r>
            <a:r>
              <a:rPr lang="en-GB" sz="2800" dirty="0" smtClean="0">
                <a:latin typeface="Candy Round BTN" pitchFamily="34" charset="0"/>
              </a:rPr>
              <a:t> for handling samples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This ensures that the results are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reliable</a:t>
            </a:r>
            <a:r>
              <a:rPr lang="en-GB" sz="2800" dirty="0" smtClean="0">
                <a:latin typeface="Candy Round BTN" pitchFamily="34" charset="0"/>
              </a:rPr>
              <a:t>, since there’s less chance of human error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Standard procedures are similar to following a recipe to get the same results each time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98669" y="4114690"/>
            <a:ext cx="36573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andy Round BTN" pitchFamily="34" charset="0"/>
              </a:rPr>
              <a:t>Samples should be: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Candy Round BTN" pitchFamily="34" charset="0"/>
              </a:rPr>
              <a:t>Collected in a sterile container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Candy Round BTN" pitchFamily="34" charset="0"/>
              </a:rPr>
              <a:t>Sealed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Candy Round BTN" pitchFamily="34" charset="0"/>
              </a:rPr>
              <a:t>Labelled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Candy Round BTN" pitchFamily="34" charset="0"/>
              </a:rPr>
              <a:t>Stored in a safe place</a:t>
            </a:r>
            <a:endParaRPr lang="en-GB" sz="2400" dirty="0">
              <a:latin typeface="Candy Round BTN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06603"/>
            <a:ext cx="1976133" cy="131742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Standard Procedures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8596" y="997565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Sports men and women have to provide urine samples to check they have not been taking drugs </a:t>
            </a:r>
            <a:r>
              <a:rPr lang="en-GB" sz="2800" dirty="0" smtClean="0">
                <a:latin typeface="Candy Round BTN" pitchFamily="34" charset="0"/>
                <a:sym typeface="Wingdings" pitchFamily="2" charset="2"/>
              </a:rPr>
              <a:t> this is done in front of a testing officer to ensure it is not tampered with and labelled with a unique code so the lab does not know the identity of the athlete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Candy Round BTN" pitchFamily="34" charset="0"/>
              <a:sym typeface="Wingdings" pitchFamily="2" charset="2"/>
            </a:endParaRPr>
          </a:p>
          <a:p>
            <a:endParaRPr lang="en-GB" sz="2800" dirty="0" smtClean="0">
              <a:latin typeface="Candy Round BTN" pitchFamily="34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2 samples of urine are taken from sports people </a:t>
            </a:r>
            <a:r>
              <a:rPr lang="en-GB" sz="2800" dirty="0" smtClean="0">
                <a:latin typeface="Candy Round BTN" pitchFamily="34" charset="0"/>
                <a:sym typeface="Wingdings" pitchFamily="2" charset="2"/>
              </a:rPr>
              <a:t> one is analysed immediately and one is frozen in case there is a query at a later date</a:t>
            </a:r>
            <a:endParaRPr lang="en-GB" sz="28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Standard Procedures in the news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76" y="727411"/>
            <a:ext cx="7763132" cy="558344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Chromatography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40" y="1533745"/>
            <a:ext cx="3587004" cy="402299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68948" y="856357"/>
            <a:ext cx="43469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y Round BTN" pitchFamily="34" charset="0"/>
              </a:rPr>
              <a:t>Chromatography is used to find out what is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unknown mixtures </a:t>
            </a:r>
            <a:r>
              <a:rPr lang="en-GB" sz="2400" dirty="0" smtClean="0">
                <a:latin typeface="Candy Round BTN" pitchFamily="34" charset="0"/>
              </a:rPr>
              <a:t>are made up of.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r>
              <a:rPr lang="en-GB" sz="2400" dirty="0" smtClean="0">
                <a:latin typeface="Candy Round BTN" pitchFamily="34" charset="0"/>
              </a:rPr>
              <a:t>This is done by comparing the unknown mixture with known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reference samples</a:t>
            </a:r>
          </a:p>
          <a:p>
            <a:endParaRPr lang="en-GB" sz="2400" dirty="0" smtClean="0">
              <a:solidFill>
                <a:srgbClr val="FF0000"/>
              </a:solidFill>
              <a:latin typeface="Candy Round BTN" pitchFamily="34" charset="0"/>
            </a:endParaRPr>
          </a:p>
          <a:p>
            <a:r>
              <a:rPr lang="en-GB" sz="2400" dirty="0" smtClean="0">
                <a:latin typeface="Candy Round BTN" pitchFamily="34" charset="0"/>
              </a:rPr>
              <a:t>Colourless samples can be separated and then revealed by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locating agents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r>
              <a:rPr lang="en-GB" sz="2400" dirty="0" smtClean="0">
                <a:latin typeface="Candy Round BTN" pitchFamily="34" charset="0"/>
              </a:rPr>
              <a:t>Chromatography can be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qualitative</a:t>
            </a:r>
            <a:r>
              <a:rPr lang="en-GB" sz="2400" dirty="0" smtClean="0">
                <a:latin typeface="Candy Round BTN" pitchFamily="34" charset="0"/>
              </a:rPr>
              <a:t> or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quantitative</a:t>
            </a:r>
            <a:endParaRPr lang="en-GB" sz="2400" dirty="0">
              <a:solidFill>
                <a:srgbClr val="FF0000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Chromatography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16426"/>
            <a:ext cx="4236478" cy="414154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858129"/>
            <a:ext cx="5451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Stationary (not moving) phase = paper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Mobile (moving) phase = solvent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1828" y="1519311"/>
            <a:ext cx="3967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Substances are separated as they move between the mobile and stationary phases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Some substances stay dissolved in the solvent for longer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Others are more attracted to the stationary phase and stay there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1317" y="5162843"/>
            <a:ext cx="31702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y Round BTN" pitchFamily="34" charset="0"/>
              </a:rPr>
              <a:t>Comparing the spots gives us qualitative data</a:t>
            </a:r>
            <a:endParaRPr lang="en-GB" sz="24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86" y="780882"/>
            <a:ext cx="8705428" cy="544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Chromatography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Chromatography Solvents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11188" y="785540"/>
            <a:ext cx="7515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andy Round BTN" pitchFamily="34" charset="0"/>
              </a:rPr>
              <a:t>Chromatography solvents (mobile phases)</a:t>
            </a:r>
            <a:endParaRPr lang="en-GB" sz="4000" dirty="0">
              <a:latin typeface="Candy Round BTN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905" y="2372942"/>
            <a:ext cx="1671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andy Round BTN" pitchFamily="34" charset="0"/>
              </a:rPr>
              <a:t>Aqueous</a:t>
            </a:r>
            <a:endParaRPr lang="en-GB" sz="4000" dirty="0">
              <a:latin typeface="Candy Round BTN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36" y="2372942"/>
            <a:ext cx="2488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andy Round BTN" pitchFamily="34" charset="0"/>
              </a:rPr>
              <a:t>Non-aqueous</a:t>
            </a:r>
            <a:endParaRPr lang="en-GB" sz="4000" dirty="0">
              <a:latin typeface="Candy Round BTN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4093702"/>
            <a:ext cx="268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ndy Round BTN" pitchFamily="34" charset="0"/>
              </a:rPr>
              <a:t>Water based</a:t>
            </a:r>
            <a:endParaRPr lang="en-GB" sz="4000" dirty="0">
              <a:latin typeface="Candy Round BTN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8948" y="4023362"/>
            <a:ext cx="4346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andy Round BTN" pitchFamily="34" charset="0"/>
              </a:rPr>
              <a:t>Made from organic liquids, like alkanes or alcohols</a:t>
            </a:r>
            <a:endParaRPr lang="en-GB" sz="4000" dirty="0">
              <a:latin typeface="Candy Round BTN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250831" y="1662242"/>
            <a:ext cx="1631852" cy="710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982394" y="3587265"/>
            <a:ext cx="10128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389729" y="3587265"/>
            <a:ext cx="10128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40812" y="1662242"/>
            <a:ext cx="2154560" cy="710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6103" y="5109364"/>
            <a:ext cx="450166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There is a dynamic equilibrium between the mobile and stationary phases at the point where the chemical comes out of the solvent.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ndy Round BTN" pitchFamily="34" charset="0"/>
              </a:rPr>
              <a:t>Alkanes burn in plenty of air to give carbon dioxide and water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163782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Methane</a:t>
            </a:r>
            <a:r>
              <a:rPr lang="en-GB" sz="3600" dirty="0" smtClean="0">
                <a:latin typeface="Candy Round BTN" pitchFamily="34" charset="0"/>
              </a:rPr>
              <a:t>     CH</a:t>
            </a:r>
            <a:r>
              <a:rPr lang="en-GB" sz="3600" baseline="-25000" dirty="0" smtClean="0">
                <a:latin typeface="Candy Round BTN" pitchFamily="34" charset="0"/>
              </a:rPr>
              <a:t>4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GB" sz="3600" dirty="0" smtClean="0">
                <a:latin typeface="Candy Round BTN" pitchFamily="34" charset="0"/>
              </a:rPr>
              <a:t>O</a:t>
            </a:r>
            <a:r>
              <a:rPr lang="en-GB" sz="3600" baseline="-25000" dirty="0" smtClean="0">
                <a:latin typeface="Candy Round BTN" pitchFamily="34" charset="0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 CO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0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Ethane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	2</a:t>
            </a:r>
            <a:r>
              <a:rPr lang="en-GB" sz="3600" dirty="0" smtClean="0">
                <a:latin typeface="Candy Round BTN" pitchFamily="34" charset="0"/>
              </a:rPr>
              <a:t>C</a:t>
            </a:r>
            <a:r>
              <a:rPr lang="en-GB" sz="3600" baseline="-25000" dirty="0" smtClean="0">
                <a:latin typeface="Candy Round BTN" pitchFamily="34" charset="0"/>
              </a:rPr>
              <a:t>2</a:t>
            </a:r>
            <a:r>
              <a:rPr lang="en-GB" sz="3600" dirty="0" smtClean="0">
                <a:latin typeface="Candy Round BTN" pitchFamily="34" charset="0"/>
              </a:rPr>
              <a:t>H</a:t>
            </a:r>
            <a:r>
              <a:rPr lang="en-GB" sz="3600" baseline="-25000" dirty="0" smtClean="0">
                <a:latin typeface="Candy Round BTN" pitchFamily="34" charset="0"/>
              </a:rPr>
              <a:t>6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7</a:t>
            </a:r>
            <a:r>
              <a:rPr lang="en-GB" sz="3600" dirty="0" smtClean="0">
                <a:latin typeface="Candy Round BTN" pitchFamily="34" charset="0"/>
              </a:rPr>
              <a:t>O</a:t>
            </a:r>
            <a:r>
              <a:rPr lang="en-GB" sz="3600" baseline="-25000" dirty="0" smtClean="0">
                <a:latin typeface="Candy Round BTN" pitchFamily="34" charset="0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4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CO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6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0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Propane</a:t>
            </a:r>
            <a:r>
              <a:rPr lang="en-GB" sz="3600" dirty="0" smtClean="0">
                <a:latin typeface="Candy Round BTN" pitchFamily="34" charset="0"/>
              </a:rPr>
              <a:t>	C</a:t>
            </a:r>
            <a:r>
              <a:rPr lang="en-GB" sz="3600" baseline="-25000" dirty="0" smtClean="0">
                <a:latin typeface="Candy Round BTN" pitchFamily="34" charset="0"/>
              </a:rPr>
              <a:t>3</a:t>
            </a:r>
            <a:r>
              <a:rPr lang="en-GB" sz="3600" dirty="0" smtClean="0">
                <a:latin typeface="Candy Round BTN" pitchFamily="34" charset="0"/>
              </a:rPr>
              <a:t>H</a:t>
            </a:r>
            <a:r>
              <a:rPr lang="en-GB" sz="3600" baseline="-25000" dirty="0" smtClean="0">
                <a:latin typeface="Candy Round BTN" pitchFamily="34" charset="0"/>
              </a:rPr>
              <a:t>8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5</a:t>
            </a:r>
            <a:r>
              <a:rPr lang="en-GB" sz="3600" dirty="0" smtClean="0">
                <a:latin typeface="Candy Round BTN" pitchFamily="34" charset="0"/>
              </a:rPr>
              <a:t>O</a:t>
            </a:r>
            <a:r>
              <a:rPr lang="en-GB" sz="3600" baseline="-25000" dirty="0" smtClean="0">
                <a:latin typeface="Candy Round BTN" pitchFamily="34" charset="0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3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CO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4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0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Butane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	2</a:t>
            </a:r>
            <a:r>
              <a:rPr lang="en-GB" sz="3600" dirty="0" smtClean="0">
                <a:latin typeface="Candy Round BTN" pitchFamily="34" charset="0"/>
              </a:rPr>
              <a:t>C</a:t>
            </a:r>
            <a:r>
              <a:rPr lang="en-GB" sz="3600" baseline="-25000" dirty="0" smtClean="0">
                <a:latin typeface="Candy Round BTN" pitchFamily="34" charset="0"/>
              </a:rPr>
              <a:t>4</a:t>
            </a:r>
            <a:r>
              <a:rPr lang="en-GB" sz="3600" dirty="0" smtClean="0">
                <a:latin typeface="Candy Round BTN" pitchFamily="34" charset="0"/>
              </a:rPr>
              <a:t>H</a:t>
            </a:r>
            <a:r>
              <a:rPr lang="en-GB" sz="3600" baseline="-25000" dirty="0" smtClean="0">
                <a:latin typeface="Candy Round BTN" pitchFamily="34" charset="0"/>
              </a:rPr>
              <a:t>10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13</a:t>
            </a:r>
            <a:r>
              <a:rPr lang="en-GB" sz="3600" dirty="0" smtClean="0">
                <a:latin typeface="Candy Round BTN" pitchFamily="34" charset="0"/>
              </a:rPr>
              <a:t>O</a:t>
            </a:r>
            <a:r>
              <a:rPr lang="en-GB" sz="3600" baseline="-25000" dirty="0" smtClean="0">
                <a:latin typeface="Candy Round BTN" pitchFamily="34" charset="0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8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CO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10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0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endParaRPr lang="en-GB" sz="36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851" y="5688097"/>
            <a:ext cx="535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latin typeface="Candy Round BTN" pitchFamily="34" charset="0"/>
              </a:rPr>
              <a:t>These are balanced equations with state symbols</a:t>
            </a:r>
            <a:endParaRPr lang="en-GB" sz="2400" dirty="0">
              <a:solidFill>
                <a:srgbClr val="00B050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444198" y="4273584"/>
            <a:ext cx="3191489" cy="1951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112890" y="2290895"/>
            <a:ext cx="2624093" cy="184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488797" y="1431156"/>
            <a:ext cx="2624093" cy="184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83344" y="4379633"/>
            <a:ext cx="2624093" cy="184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28596" y="2184846"/>
            <a:ext cx="2928893" cy="1951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Paper Chromatography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121437" y="784214"/>
            <a:ext cx="708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The 5 steps in paper chromatography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452" y="4709015"/>
            <a:ext cx="2335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If the substance analysed is a solid, dissolve it in a suitable solvent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452" y="2353659"/>
            <a:ext cx="2335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Put a spot of the solution close to the bottom of the chromatography paper, allow to dry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041" y="1753494"/>
            <a:ext cx="2335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Put the bottom edge of the paper into the solvent, not touching the sample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2959" y="2630658"/>
            <a:ext cx="2335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solvent rises up the paper, dissolves the spot and carries it up the paper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2726" y="4628271"/>
            <a:ext cx="2738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different chemicals in the mixture travel different distances according to how soluble they are in the solvent</a:t>
            </a:r>
          </a:p>
        </p:txBody>
      </p:sp>
      <p:sp>
        <p:nvSpPr>
          <p:cNvPr id="34" name="Oval 33"/>
          <p:cNvSpPr/>
          <p:nvPr/>
        </p:nvSpPr>
        <p:spPr>
          <a:xfrm>
            <a:off x="372793" y="4379633"/>
            <a:ext cx="689317" cy="7536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1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0534" y="2353659"/>
            <a:ext cx="689317" cy="7536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370830" y="2953823"/>
            <a:ext cx="689317" cy="7536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3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5955" y="1876968"/>
            <a:ext cx="689317" cy="7536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4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99539" y="5074910"/>
            <a:ext cx="689317" cy="7536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5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16200000">
            <a:off x="1505165" y="4013538"/>
            <a:ext cx="719789" cy="354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20053718">
            <a:off x="3093998" y="2492496"/>
            <a:ext cx="719789" cy="354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 rot="1700601">
            <a:off x="5936230" y="2277914"/>
            <a:ext cx="719789" cy="354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 rot="6481381">
            <a:off x="6825251" y="4050748"/>
            <a:ext cx="719789" cy="354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Thin Layer Chromatography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62526" y="687064"/>
            <a:ext cx="4947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Thin layer chromatography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596" y="1341200"/>
            <a:ext cx="84702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Thin layer chromatography is a more sophisticated technique than paper chromatography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Can work with </a:t>
            </a:r>
            <a:r>
              <a:rPr lang="en-US" sz="3200" dirty="0" smtClean="0">
                <a:solidFill>
                  <a:srgbClr val="FF0000"/>
                </a:solidFill>
                <a:latin typeface="Candy Round BTN" pitchFamily="34" charset="0"/>
              </a:rPr>
              <a:t>smaller samples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FF0000"/>
              </a:solidFill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Gives </a:t>
            </a:r>
            <a:r>
              <a:rPr lang="en-US" sz="3200" dirty="0" smtClean="0">
                <a:solidFill>
                  <a:srgbClr val="FF0000"/>
                </a:solidFill>
                <a:latin typeface="Candy Round BTN" pitchFamily="34" charset="0"/>
              </a:rPr>
              <a:t>better separation</a:t>
            </a:r>
            <a:r>
              <a:rPr lang="en-US" sz="3200" dirty="0" smtClean="0">
                <a:latin typeface="Candy Round BTN" pitchFamily="34" charset="0"/>
              </a:rPr>
              <a:t> of samples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ndy Round BTN" pitchFamily="34" charset="0"/>
              </a:rPr>
              <a:t>Done on a stationary phase of glass, plastic, or aluminum foil, which is coated with a </a:t>
            </a:r>
            <a:r>
              <a:rPr lang="en-US" sz="3200" dirty="0" smtClean="0">
                <a:solidFill>
                  <a:srgbClr val="FF0000"/>
                </a:solidFill>
                <a:latin typeface="Candy Round BTN" pitchFamily="34" charset="0"/>
              </a:rPr>
              <a:t>thin layer </a:t>
            </a:r>
            <a:r>
              <a:rPr lang="en-US" sz="3200" dirty="0" smtClean="0">
                <a:latin typeface="Candy Round BTN" pitchFamily="34" charset="0"/>
              </a:rPr>
              <a:t>of adsorbent material, usually silica gel, </a:t>
            </a:r>
            <a:r>
              <a:rPr lang="en-US" sz="3200" dirty="0" err="1" smtClean="0">
                <a:latin typeface="Candy Round BTN" pitchFamily="34" charset="0"/>
              </a:rPr>
              <a:t>aluminium</a:t>
            </a:r>
            <a:r>
              <a:rPr lang="en-US" sz="3200" dirty="0" smtClean="0">
                <a:latin typeface="Candy Round BTN" pitchFamily="34" charset="0"/>
              </a:rPr>
              <a:t> oxide, or cellulose</a:t>
            </a:r>
            <a:endParaRPr lang="en-GB" sz="32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28596" y="1931311"/>
            <a:ext cx="3676391" cy="416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Quantitative Chromatography -  calculating </a:t>
            </a:r>
            <a:r>
              <a:rPr lang="en-GB" sz="2400" dirty="0" err="1" smtClean="0">
                <a:solidFill>
                  <a:schemeClr val="tx2"/>
                </a:solidFill>
              </a:rPr>
              <a:t>Rf</a:t>
            </a:r>
            <a:r>
              <a:rPr lang="en-GB" sz="2400" dirty="0" smtClean="0">
                <a:solidFill>
                  <a:schemeClr val="tx2"/>
                </a:solidFill>
              </a:rPr>
              <a:t> value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4323" y="841455"/>
            <a:ext cx="3060332" cy="5256571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45002" y="1208036"/>
            <a:ext cx="11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y Round BTN" pitchFamily="34" charset="0"/>
              </a:rPr>
              <a:t>Solvent Front</a:t>
            </a:r>
            <a:endParaRPr lang="en-GB" dirty="0">
              <a:latin typeface="Candy Round BTN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9844" y="4355554"/>
            <a:ext cx="161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y Round BTN" pitchFamily="34" charset="0"/>
              </a:rPr>
              <a:t>Sample start point</a:t>
            </a:r>
            <a:endParaRPr lang="en-GB" dirty="0">
              <a:latin typeface="Candy Round BTN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5681" y="5401994"/>
            <a:ext cx="15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ndy Round BTN" pitchFamily="34" charset="0"/>
              </a:rPr>
              <a:t>Solvent start point</a:t>
            </a:r>
            <a:endParaRPr lang="en-GB" dirty="0">
              <a:latin typeface="Candy Round BTN" pitchFamily="34" charset="0"/>
            </a:endParaRPr>
          </a:p>
        </p:txBody>
      </p:sp>
      <p:cxnSp>
        <p:nvCxnSpPr>
          <p:cNvPr id="17" name="Straight Arrow Connector 16"/>
          <p:cNvCxnSpPr>
            <a:stCxn id="11" idx="1"/>
          </p:cNvCxnSpPr>
          <p:nvPr/>
        </p:nvCxnSpPr>
        <p:spPr>
          <a:xfrm rot="10800000">
            <a:off x="6103124" y="1264312"/>
            <a:ext cx="1741878" cy="128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rot="10800000" flipV="1">
            <a:off x="5576952" y="4540219"/>
            <a:ext cx="1922893" cy="636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1"/>
          </p:cNvCxnSpPr>
          <p:nvPr/>
        </p:nvCxnSpPr>
        <p:spPr>
          <a:xfrm rot="10800000">
            <a:off x="6103131" y="5575004"/>
            <a:ext cx="1412551" cy="11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596" y="1100314"/>
            <a:ext cx="3676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andy Round BTN" pitchFamily="34" charset="0"/>
              </a:rPr>
              <a:t>Rf</a:t>
            </a:r>
            <a:r>
              <a:rPr lang="en-GB" sz="2400" dirty="0" smtClean="0">
                <a:latin typeface="Candy Round BTN" pitchFamily="34" charset="0"/>
              </a:rPr>
              <a:t> =  distance moved by sample</a:t>
            </a:r>
          </a:p>
          <a:p>
            <a:r>
              <a:rPr lang="en-GB" sz="2400" dirty="0" smtClean="0">
                <a:latin typeface="Candy Round BTN" pitchFamily="34" charset="0"/>
              </a:rPr>
              <a:t>         distance moved by solvent</a:t>
            </a:r>
            <a:endParaRPr lang="en-GB" sz="2400" dirty="0">
              <a:latin typeface="Candy Round BTN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09823" y="1507028"/>
            <a:ext cx="277133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493264" y="1577368"/>
            <a:ext cx="2810258" cy="1236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8596" y="1931311"/>
            <a:ext cx="20646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chemeClr val="bg1"/>
                </a:solidFill>
                <a:latin typeface="Candy Round BTN" pitchFamily="34" charset="0"/>
              </a:rPr>
              <a:t>Worked examples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:</a:t>
            </a: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r>
              <a:rPr lang="en-GB" sz="2400" dirty="0" err="1" smtClean="0">
                <a:solidFill>
                  <a:schemeClr val="bg1"/>
                </a:solidFill>
                <a:latin typeface="Candy Round BTN" pitchFamily="34" charset="0"/>
              </a:rPr>
              <a:t>Rf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= 5.5 = 0.92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       6.0</a:t>
            </a: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r>
              <a:rPr lang="en-GB" sz="2400" dirty="0" err="1" smtClean="0">
                <a:solidFill>
                  <a:schemeClr val="bg1"/>
                </a:solidFill>
                <a:latin typeface="Candy Round BTN" pitchFamily="34" charset="0"/>
              </a:rPr>
              <a:t>Rf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= 3.0 = 0.50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       6.0</a:t>
            </a: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andy Round BTN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111347" y="3066759"/>
            <a:ext cx="36178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2493264" y="3601330"/>
            <a:ext cx="2810259" cy="75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11347" y="4538631"/>
            <a:ext cx="36178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Quantitative Chromatography -  calculating </a:t>
            </a:r>
            <a:r>
              <a:rPr lang="en-GB" sz="2400" dirty="0" err="1" smtClean="0">
                <a:solidFill>
                  <a:schemeClr val="tx2"/>
                </a:solidFill>
              </a:rPr>
              <a:t>Rf</a:t>
            </a:r>
            <a:r>
              <a:rPr lang="en-GB" sz="2400" dirty="0" smtClean="0">
                <a:solidFill>
                  <a:schemeClr val="tx2"/>
                </a:solidFill>
              </a:rPr>
              <a:t> value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860" y="1033389"/>
            <a:ext cx="7564775" cy="421386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Chromatography locating agents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859" y="962318"/>
            <a:ext cx="6847611" cy="513570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6948" y="4346917"/>
            <a:ext cx="31089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Using ultra violet light to as a locating agent, to reveal a sample that would otherwise be invisible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Gas Chromatography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62526" y="687064"/>
            <a:ext cx="3860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Gas chromatography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6" y="1394950"/>
            <a:ext cx="3943350" cy="24765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8812" y="1394950"/>
            <a:ext cx="44031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Used to separate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complex organic mixtures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Mobile phase is an </a:t>
            </a:r>
            <a:r>
              <a:rPr lang="en-GB" sz="2400" dirty="0" err="1" smtClean="0">
                <a:latin typeface="Candy Round BTN" pitchFamily="34" charset="0"/>
              </a:rPr>
              <a:t>unreactive</a:t>
            </a:r>
            <a:r>
              <a:rPr lang="en-GB" sz="2400" dirty="0" smtClean="0">
                <a:latin typeface="Candy Round BTN" pitchFamily="34" charset="0"/>
              </a:rPr>
              <a:t> gas (helium, nitrogen)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Stationary phase is a liquid layer on the inside surface of a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colum</a:t>
            </a:r>
            <a:r>
              <a:rPr lang="en-GB" sz="2400" dirty="0" smtClean="0">
                <a:latin typeface="Candy Round BTN" pitchFamily="34" charset="0"/>
              </a:rPr>
              <a:t>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Sample is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injected</a:t>
            </a:r>
            <a:r>
              <a:rPr lang="en-GB" sz="2400" dirty="0" smtClean="0">
                <a:latin typeface="Candy Round BTN" pitchFamily="34" charset="0"/>
              </a:rPr>
              <a:t> into machine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Sample is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vaporised</a:t>
            </a:r>
            <a:r>
              <a:rPr lang="en-GB" sz="2400" dirty="0" smtClean="0">
                <a:latin typeface="Candy Round BTN" pitchFamily="34" charset="0"/>
              </a:rPr>
              <a:t> and then carried through the column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Samples form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dynamic equilibrium </a:t>
            </a:r>
            <a:r>
              <a:rPr lang="en-GB" sz="2400" dirty="0" smtClean="0">
                <a:latin typeface="Candy Round BTN" pitchFamily="34" charset="0"/>
              </a:rPr>
              <a:t>between mobile and stationary phases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Computer calculates exact </a:t>
            </a:r>
            <a:r>
              <a:rPr lang="en-GB" sz="2400" dirty="0" smtClean="0">
                <a:solidFill>
                  <a:srgbClr val="FF0000"/>
                </a:solidFill>
                <a:latin typeface="Candy Round BTN" pitchFamily="34" charset="0"/>
              </a:rPr>
              <a:t>quantities</a:t>
            </a:r>
            <a:r>
              <a:rPr lang="en-GB" sz="2400" dirty="0" smtClean="0">
                <a:latin typeface="Candy Round BTN" pitchFamily="34" charset="0"/>
              </a:rPr>
              <a:t> of each part of the mixture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4846" y="4107766"/>
            <a:ext cx="394335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Organic compounds have known retention times, they can be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identified</a:t>
            </a:r>
            <a:r>
              <a:rPr lang="en-GB" sz="2800" dirty="0" smtClean="0">
                <a:latin typeface="Candy Round BTN" pitchFamily="34" charset="0"/>
              </a:rPr>
              <a:t> by looking up the values of the unknowns</a:t>
            </a:r>
            <a:endParaRPr lang="en-GB" sz="28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Interpreting Gas Chromatographs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4823" y="2655479"/>
            <a:ext cx="5448174" cy="356915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8817" y="745586"/>
            <a:ext cx="9115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The position of the peak identifies the compound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The area of the peak is used to calculate the quantity of material in the sample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err="1" smtClean="0">
                <a:latin typeface="Candy Round BTN" pitchFamily="34" charset="0"/>
              </a:rPr>
              <a:t>eg</a:t>
            </a:r>
            <a:r>
              <a:rPr lang="en-GB" sz="2400" dirty="0" smtClean="0">
                <a:latin typeface="Candy Round BTN" pitchFamily="34" charset="0"/>
              </a:rPr>
              <a:t>. There is a lot more </a:t>
            </a:r>
            <a:r>
              <a:rPr lang="en-GB" sz="2400" dirty="0" err="1" smtClean="0">
                <a:latin typeface="Candy Round BTN" pitchFamily="34" charset="0"/>
              </a:rPr>
              <a:t>linoleic</a:t>
            </a:r>
            <a:r>
              <a:rPr lang="en-GB" sz="2400" dirty="0" smtClean="0">
                <a:latin typeface="Candy Round BTN" pitchFamily="34" charset="0"/>
              </a:rPr>
              <a:t> acid than </a:t>
            </a:r>
            <a:r>
              <a:rPr lang="en-GB" sz="2400" dirty="0" err="1" smtClean="0">
                <a:latin typeface="Candy Round BTN" pitchFamily="34" charset="0"/>
              </a:rPr>
              <a:t>arachidic</a:t>
            </a:r>
            <a:r>
              <a:rPr lang="en-GB" sz="2400" dirty="0" smtClean="0">
                <a:latin typeface="Candy Round BTN" pitchFamily="34" charset="0"/>
              </a:rPr>
              <a:t> acid. There is very little </a:t>
            </a:r>
            <a:r>
              <a:rPr lang="en-GB" sz="2400" dirty="0" err="1" smtClean="0">
                <a:latin typeface="Candy Round BTN" pitchFamily="34" charset="0"/>
              </a:rPr>
              <a:t>linolenic</a:t>
            </a:r>
            <a:r>
              <a:rPr lang="en-GB" sz="2400" dirty="0" smtClean="0">
                <a:latin typeface="Candy Round BTN" pitchFamily="34" charset="0"/>
              </a:rPr>
              <a:t> acid in this sample.</a:t>
            </a:r>
            <a:endParaRPr lang="en-GB" sz="24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Main Stages of Quantitative 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1195754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GB" sz="2800" dirty="0" smtClean="0">
                <a:latin typeface="Candy Round BTN" pitchFamily="34" charset="0"/>
              </a:rPr>
              <a:t>Measuring out accurately a specific mass or volume of the sample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2800" dirty="0" smtClean="0">
                <a:latin typeface="Candy Round BTN" pitchFamily="34" charset="0"/>
              </a:rPr>
              <a:t>Working with repeated samples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2800" dirty="0" smtClean="0">
                <a:latin typeface="Candy Round BTN" pitchFamily="34" charset="0"/>
              </a:rPr>
              <a:t>Dissolving the samples in known volumes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2800" dirty="0" smtClean="0">
                <a:latin typeface="Candy Round BTN" pitchFamily="34" charset="0"/>
              </a:rPr>
              <a:t>Measuring and getting a quantitative result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2800" dirty="0" smtClean="0">
                <a:latin typeface="Candy Round BTN" pitchFamily="34" charset="0"/>
              </a:rPr>
              <a:t>Calculating a value from the measurements</a:t>
            </a:r>
            <a:r>
              <a:rPr lang="en-GB" sz="2000" dirty="0" smtClean="0">
                <a:latin typeface="Candy Round BTN" pitchFamily="34" charset="0"/>
              </a:rPr>
              <a:t> (</a:t>
            </a:r>
            <a:r>
              <a:rPr lang="en-GB" sz="2000" dirty="0" err="1" smtClean="0">
                <a:latin typeface="Candy Round BTN" pitchFamily="34" charset="0"/>
              </a:rPr>
              <a:t>eg</a:t>
            </a:r>
            <a:r>
              <a:rPr lang="en-GB" sz="2000" dirty="0" smtClean="0">
                <a:latin typeface="Candy Round BTN" pitchFamily="34" charset="0"/>
              </a:rPr>
              <a:t> the mean/min/max)</a:t>
            </a:r>
            <a:endParaRPr lang="en-GB" sz="2800" dirty="0" smtClean="0">
              <a:latin typeface="Candy Round BTN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GB" sz="2800" dirty="0" smtClean="0">
                <a:latin typeface="Candy Round BTN" pitchFamily="34" charset="0"/>
              </a:rPr>
              <a:t>Estimating the degree of certainty in the results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078" y="4698609"/>
            <a:ext cx="628915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This should be familiar, it is exactly what you did in your coursework </a:t>
            </a:r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</a:t>
            </a:r>
            <a:endParaRPr lang="en-GB" sz="32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Standard Solutions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1015" y="1195754"/>
            <a:ext cx="8721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Solutions are a mixture of a chemical in a solvent (usually water)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Concentration of a chemical in solution is given in g/dm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  <a:r>
              <a:rPr lang="en-GB" sz="2800" dirty="0" smtClean="0">
                <a:latin typeface="Candy Round BTN" pitchFamily="34" charset="0"/>
              </a:rPr>
              <a:t> (grams of chemical in every litre of the solution)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The concentrations of standard solutions are known accurately so they can be used to compare the concentration of other solutions</a:t>
            </a:r>
            <a:endParaRPr lang="en-GB" sz="28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Standard Solutions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500" y="1512413"/>
            <a:ext cx="6435677" cy="47122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42868" y="748255"/>
            <a:ext cx="535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Candy Round BTN" pitchFamily="34" charset="0"/>
              </a:rPr>
              <a:t>Preparing a standard solution</a:t>
            </a:r>
            <a:endParaRPr lang="en-GB" sz="40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ndy Round BTN" pitchFamily="34" charset="0"/>
              </a:rPr>
              <a:t>Calculating reacting masses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163782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Methane</a:t>
            </a:r>
            <a:r>
              <a:rPr lang="en-GB" sz="3600" dirty="0" smtClean="0">
                <a:latin typeface="Candy Round BTN" pitchFamily="34" charset="0"/>
              </a:rPr>
              <a:t>     CH</a:t>
            </a:r>
            <a:r>
              <a:rPr lang="en-GB" sz="3600" baseline="-25000" dirty="0" smtClean="0">
                <a:latin typeface="Candy Round BTN" pitchFamily="34" charset="0"/>
              </a:rPr>
              <a:t>4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GB" sz="3600" dirty="0" smtClean="0">
                <a:latin typeface="Candy Round BTN" pitchFamily="34" charset="0"/>
              </a:rPr>
              <a:t>O</a:t>
            </a:r>
            <a:r>
              <a:rPr lang="en-GB" sz="3600" baseline="-25000" dirty="0" smtClean="0">
                <a:latin typeface="Candy Round BTN" pitchFamily="34" charset="0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 CO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0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  <a:sym typeface="Wingdings" pitchFamily="2" charset="2"/>
            </a:endParaRPr>
          </a:p>
          <a:p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		1 x C				1 x C</a:t>
            </a:r>
          </a:p>
          <a:p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		4 x H				4 x H</a:t>
            </a:r>
          </a:p>
          <a:p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		4 x O				4 x 0</a:t>
            </a:r>
            <a:b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</a:br>
            <a:endParaRPr lang="en-GB" sz="3600" dirty="0" smtClean="0">
              <a:solidFill>
                <a:srgbClr val="C00000"/>
              </a:solidFill>
              <a:latin typeface="Candy Round BTN" pitchFamily="34" charset="0"/>
            </a:endParaRPr>
          </a:p>
          <a:p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Relative atomic masses (from periodic table):</a:t>
            </a:r>
          </a:p>
          <a:p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C=12, H=1, O=16</a:t>
            </a:r>
            <a:endParaRPr lang="en-GB" sz="36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8851" y="5688097"/>
            <a:ext cx="535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latin typeface="Candy Round BTN" pitchFamily="34" charset="0"/>
              </a:rPr>
              <a:t>These are balanced equations with state symbols</a:t>
            </a:r>
            <a:endParaRPr lang="en-GB" sz="2400" dirty="0">
              <a:solidFill>
                <a:srgbClr val="00B050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Calculating Concentration and Mass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970671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Calculate the concentration of a solution using this formula: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159" y="1716258"/>
            <a:ext cx="588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Concentration (g/dm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  <a:r>
              <a:rPr lang="en-GB" sz="2800" dirty="0" smtClean="0">
                <a:latin typeface="Candy Round BTN" pitchFamily="34" charset="0"/>
              </a:rPr>
              <a:t>) = 	mass (g)</a:t>
            </a:r>
          </a:p>
          <a:p>
            <a:r>
              <a:rPr lang="en-GB" sz="2800" dirty="0" smtClean="0">
                <a:latin typeface="Candy Round BTN" pitchFamily="34" charset="0"/>
              </a:rPr>
              <a:t>		                  volume (dm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  <a:r>
              <a:rPr lang="en-GB" sz="2800" dirty="0" smtClean="0">
                <a:latin typeface="Candy Round BTN" pitchFamily="34" charset="0"/>
              </a:rPr>
              <a:t>) </a:t>
            </a:r>
            <a:endParaRPr lang="en-GB" sz="2800" dirty="0">
              <a:latin typeface="Candy Round BTN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698606" y="2194562"/>
            <a:ext cx="1589650" cy="281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596" y="2883877"/>
            <a:ext cx="7786936" cy="32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SWEET TEA!!</a:t>
            </a:r>
          </a:p>
          <a:p>
            <a:r>
              <a:rPr lang="en-GB" sz="2400" u="sng" dirty="0" smtClean="0">
                <a:solidFill>
                  <a:schemeClr val="bg1"/>
                </a:solidFill>
                <a:latin typeface="Candy Round BTN" pitchFamily="34" charset="0"/>
              </a:rPr>
              <a:t>Worked example: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Calculate the concentration of the solution when 12.6g of sucrose is dissolved in 350cm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water</a:t>
            </a: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First convert cm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 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to 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by dividing by 1000... 350/1000 = 0.35dm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Then calculate the concentration... 12.6g/0.35dm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= 36g/dm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  <a:endParaRPr lang="en-GB" sz="2400" baseline="30000" dirty="0">
              <a:solidFill>
                <a:schemeClr val="bg1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Calculating Concentration and Mass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970671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Calculate the mass of solute by transposing the formula: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7" y="171625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mass (g) = concentration (g/dm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  <a:r>
              <a:rPr lang="en-GB" sz="2800" dirty="0" smtClean="0">
                <a:latin typeface="Candy Round BTN" pitchFamily="34" charset="0"/>
              </a:rPr>
              <a:t>)  x volume (dm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  <a:r>
              <a:rPr lang="en-GB" sz="2800" dirty="0" smtClean="0">
                <a:latin typeface="Candy Round BTN" pitchFamily="34" charset="0"/>
              </a:rPr>
              <a:t>) 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596" y="2883877"/>
            <a:ext cx="7786936" cy="32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u="sng" dirty="0" smtClean="0">
                <a:solidFill>
                  <a:schemeClr val="bg1"/>
                </a:solidFill>
                <a:latin typeface="Candy Round BTN" pitchFamily="34" charset="0"/>
              </a:rPr>
              <a:t>Worked example: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Calculate the mass of solute in solution when the concentration is 26 g/dm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and the volume is 0.2dm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All volumes are given in 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so no need to convert any</a:t>
            </a:r>
            <a:endParaRPr lang="en-GB" sz="2400" baseline="300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Mass = 26g/dm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x 0.2dm</a:t>
            </a:r>
            <a:r>
              <a:rPr lang="en-GB" sz="2400" baseline="30000" dirty="0" smtClean="0">
                <a:solidFill>
                  <a:schemeClr val="bg1"/>
                </a:solidFill>
                <a:latin typeface="Candy Round BTN" pitchFamily="34" charset="0"/>
              </a:rPr>
              <a:t>3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         = 5.2 g</a:t>
            </a:r>
            <a:endParaRPr lang="en-GB" sz="2400" dirty="0">
              <a:solidFill>
                <a:schemeClr val="bg1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Titration of acid with alkali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1573711"/>
            <a:ext cx="8425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latin typeface="Candy Round BTN" pitchFamily="34" charset="0"/>
              </a:rPr>
              <a:t>Acid/alkali titration </a:t>
            </a:r>
            <a:r>
              <a:rPr lang="en-GB" sz="3600" dirty="0" smtClean="0">
                <a:latin typeface="Candy Round BTN" pitchFamily="34" charset="0"/>
              </a:rPr>
              <a:t>is a common kind of quantitative analysis</a:t>
            </a:r>
          </a:p>
          <a:p>
            <a:pPr>
              <a:buFont typeface="Arial" pitchFamily="34" charset="0"/>
              <a:buChar char="•"/>
            </a:pPr>
            <a:endParaRPr lang="en-GB" sz="36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latin typeface="Candy Round BTN" pitchFamily="34" charset="0"/>
              </a:rPr>
              <a:t>It is used to work out the concentration of an acid, by titrating it with a </a:t>
            </a:r>
            <a:r>
              <a:rPr lang="en-GB" sz="3600" dirty="0" smtClean="0">
                <a:solidFill>
                  <a:srgbClr val="FF0000"/>
                </a:solidFill>
                <a:latin typeface="Candy Round BTN" pitchFamily="34" charset="0"/>
              </a:rPr>
              <a:t>known concentration of alkali</a:t>
            </a:r>
          </a:p>
          <a:p>
            <a:pPr>
              <a:buFont typeface="Arial" pitchFamily="34" charset="0"/>
              <a:buChar char="•"/>
            </a:pPr>
            <a:endParaRPr lang="en-GB" sz="36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latin typeface="Candy Round BTN" pitchFamily="34" charset="0"/>
              </a:rPr>
              <a:t>Reacting masses can be used to calculate the </a:t>
            </a:r>
            <a:r>
              <a:rPr lang="en-GB" sz="3600" dirty="0" smtClean="0">
                <a:solidFill>
                  <a:srgbClr val="FF0000"/>
                </a:solidFill>
                <a:latin typeface="Candy Round BTN" pitchFamily="34" charset="0"/>
              </a:rPr>
              <a:t>concentration</a:t>
            </a:r>
            <a:r>
              <a:rPr lang="en-GB" sz="3600" dirty="0" smtClean="0">
                <a:latin typeface="Candy Round BTN" pitchFamily="34" charset="0"/>
              </a:rPr>
              <a:t> of the acid solution</a:t>
            </a:r>
            <a:endParaRPr lang="en-GB" sz="3600" dirty="0">
              <a:latin typeface="Candy Round BTN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047" y="804270"/>
            <a:ext cx="1742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2"/>
                </a:solidFill>
                <a:latin typeface="Candy Round BTN" pitchFamily="34" charset="0"/>
              </a:rPr>
              <a:t>Titration</a:t>
            </a:r>
            <a:endParaRPr lang="en-GB" sz="4400" dirty="0">
              <a:solidFill>
                <a:schemeClr val="tx2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Titration of acid with alkali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977925"/>
            <a:ext cx="8074863" cy="48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Titration of acid with alkali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48" y="918577"/>
            <a:ext cx="7840652" cy="51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Titration Calculations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9784" y="1123497"/>
            <a:ext cx="80029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Calculate the concentration of hydrochloric acid when...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Concentration of sodium hydroxide (</a:t>
            </a:r>
            <a:r>
              <a:rPr lang="en-GB" sz="2800" dirty="0" err="1" smtClean="0">
                <a:latin typeface="Candy Round BTN" pitchFamily="34" charset="0"/>
              </a:rPr>
              <a:t>NaOH</a:t>
            </a:r>
            <a:r>
              <a:rPr lang="en-GB" sz="2800" dirty="0" smtClean="0">
                <a:latin typeface="Candy Round BTN" pitchFamily="34" charset="0"/>
              </a:rPr>
              <a:t>) = 25 g/dm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Volume of sodium hydroxide = 57 cm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r>
              <a:rPr lang="en-GB" sz="2800" dirty="0" smtClean="0">
                <a:latin typeface="Candy Round BTN" pitchFamily="34" charset="0"/>
              </a:rPr>
              <a:t>The experiment was done 3 times and the volume of acid used recorded, The results were: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Candy Round BTN" pitchFamily="34" charset="0"/>
              </a:rPr>
              <a:t>10.0cm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Candy Round BTN" pitchFamily="34" charset="0"/>
              </a:rPr>
              <a:t>9.9cm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Candy Round BTN" pitchFamily="34" charset="0"/>
              </a:rPr>
              <a:t>10.1cm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46252" y="4332849"/>
            <a:ext cx="3559126" cy="94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Mean = 10.0 + 9.9 + 10.1 = 10.0 cm</a:t>
            </a:r>
            <a:r>
              <a:rPr lang="en-GB" baseline="30000" dirty="0" smtClean="0"/>
              <a:t>3</a:t>
            </a:r>
          </a:p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90314" y="4797083"/>
            <a:ext cx="153337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>
            <a:off x="7208187" y="2755046"/>
            <a:ext cx="2632387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Worked example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Titration Calculations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9784" y="870274"/>
            <a:ext cx="8002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Calculate the concentration of hydrochloric acid when...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Concentration of sodium hydroxide (</a:t>
            </a:r>
            <a:r>
              <a:rPr lang="en-GB" sz="2800" dirty="0" err="1" smtClean="0">
                <a:latin typeface="Candy Round BTN" pitchFamily="34" charset="0"/>
              </a:rPr>
              <a:t>NaOH</a:t>
            </a:r>
            <a:r>
              <a:rPr lang="en-GB" sz="2800" dirty="0" smtClean="0">
                <a:latin typeface="Candy Round BTN" pitchFamily="34" charset="0"/>
              </a:rPr>
              <a:t>) = 10 g/dm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Volume of sodium hydroxide = 50 cm</a:t>
            </a:r>
            <a:r>
              <a:rPr lang="en-GB" sz="2800" baseline="30000" dirty="0" smtClean="0">
                <a:latin typeface="Candy Round BTN" pitchFamily="34" charset="0"/>
              </a:rPr>
              <a:t>3</a:t>
            </a:r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Mean volume of </a:t>
            </a:r>
            <a:r>
              <a:rPr lang="en-GB" sz="2800" dirty="0" err="1" smtClean="0">
                <a:solidFill>
                  <a:schemeClr val="tx2"/>
                </a:solidFill>
                <a:latin typeface="Candy Round BTN" pitchFamily="34" charset="0"/>
              </a:rPr>
              <a:t>HCl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 used = 10.0 cm</a:t>
            </a:r>
            <a:r>
              <a:rPr lang="en-GB" sz="2800" baseline="30000" dirty="0" smtClean="0">
                <a:solidFill>
                  <a:schemeClr val="tx2"/>
                </a:solidFill>
                <a:latin typeface="Candy Round BTN" pitchFamily="34" charset="0"/>
              </a:rPr>
              <a:t>3 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(=0.01dm</a:t>
            </a:r>
            <a:r>
              <a:rPr lang="en-GB" sz="2800" baseline="30000" dirty="0" smtClean="0">
                <a:solidFill>
                  <a:schemeClr val="tx2"/>
                </a:solidFill>
                <a:latin typeface="Candy Round BTN" pitchFamily="34" charset="0"/>
              </a:rPr>
              <a:t>3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)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13871" y="3713857"/>
            <a:ext cx="153337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4726" y="3227173"/>
            <a:ext cx="36857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andy Round BTN" pitchFamily="34" charset="0"/>
              </a:rPr>
              <a:t>HCl</a:t>
            </a:r>
            <a:r>
              <a:rPr lang="en-GB" sz="2800" dirty="0" smtClean="0">
                <a:latin typeface="Candy Round BTN" pitchFamily="34" charset="0"/>
              </a:rPr>
              <a:t> + </a:t>
            </a:r>
            <a:r>
              <a:rPr lang="en-GB" sz="2800" dirty="0" err="1" smtClean="0">
                <a:latin typeface="Candy Round BTN" pitchFamily="34" charset="0"/>
              </a:rPr>
              <a:t>NaOH</a:t>
            </a:r>
            <a:r>
              <a:rPr lang="en-GB" sz="2800" dirty="0" smtClean="0">
                <a:latin typeface="Candy Round BTN" pitchFamily="34" charset="0"/>
              </a:rPr>
              <a:t> </a:t>
            </a:r>
            <a:r>
              <a:rPr lang="en-GB" sz="2800" dirty="0" smtClean="0">
                <a:latin typeface="Candy Round BTN" pitchFamily="34" charset="0"/>
                <a:sym typeface="Wingdings" pitchFamily="2" charset="2"/>
              </a:rPr>
              <a:t> </a:t>
            </a:r>
            <a:r>
              <a:rPr lang="en-GB" sz="2800" dirty="0" err="1" smtClean="0">
                <a:latin typeface="Candy Round BTN" pitchFamily="34" charset="0"/>
                <a:sym typeface="Wingdings" pitchFamily="2" charset="2"/>
              </a:rPr>
              <a:t>NaCl</a:t>
            </a:r>
            <a:r>
              <a:rPr lang="en-GB" sz="2800" dirty="0" smtClean="0">
                <a:latin typeface="Candy Round BTN" pitchFamily="34" charset="0"/>
                <a:sym typeface="Wingdings" pitchFamily="2" charset="2"/>
              </a:rPr>
              <a:t> + H</a:t>
            </a:r>
            <a:r>
              <a:rPr lang="en-GB" sz="28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andy Round BTN" pitchFamily="34" charset="0"/>
                <a:sym typeface="Wingdings" pitchFamily="2" charset="2"/>
              </a:rPr>
              <a:t>O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7" y="3953008"/>
            <a:ext cx="221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y Round BTN" pitchFamily="34" charset="0"/>
              </a:rPr>
              <a:t>concentration  </a:t>
            </a:r>
          </a:p>
          <a:p>
            <a:pPr algn="ctr"/>
            <a:r>
              <a:rPr lang="en-GB" sz="2400" dirty="0" smtClean="0">
                <a:latin typeface="Candy Round BTN" pitchFamily="34" charset="0"/>
              </a:rPr>
              <a:t>of acid (g/dm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  <a:r>
              <a:rPr lang="en-GB" sz="2400" dirty="0" smtClean="0">
                <a:latin typeface="Candy Round BTN" pitchFamily="34" charset="0"/>
              </a:rPr>
              <a:t>)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7778" y="3953008"/>
            <a:ext cx="5814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y Round BTN" pitchFamily="34" charset="0"/>
              </a:rPr>
              <a:t>=   Volume (dm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  <a:r>
              <a:rPr lang="en-GB" sz="2400" dirty="0" smtClean="0">
                <a:latin typeface="Candy Round BTN" pitchFamily="34" charset="0"/>
              </a:rPr>
              <a:t>) x concentration of </a:t>
            </a:r>
            <a:r>
              <a:rPr lang="en-GB" sz="2400" dirty="0" err="1" smtClean="0">
                <a:latin typeface="Candy Round BTN" pitchFamily="34" charset="0"/>
              </a:rPr>
              <a:t>NaOH</a:t>
            </a:r>
            <a:r>
              <a:rPr lang="en-GB" sz="2400" dirty="0" smtClean="0">
                <a:latin typeface="Candy Round BTN" pitchFamily="34" charset="0"/>
              </a:rPr>
              <a:t> (g/dm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  <a:r>
              <a:rPr lang="en-GB" sz="2400" dirty="0" smtClean="0">
                <a:latin typeface="Candy Round BTN" pitchFamily="34" charset="0"/>
              </a:rPr>
              <a:t>)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480" y="4436330"/>
            <a:ext cx="533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y Round BTN" pitchFamily="34" charset="0"/>
              </a:rPr>
              <a:t>Volume of </a:t>
            </a:r>
            <a:r>
              <a:rPr lang="en-GB" sz="2400" dirty="0" err="1" smtClean="0">
                <a:latin typeface="Candy Round BTN" pitchFamily="34" charset="0"/>
              </a:rPr>
              <a:t>HCl</a:t>
            </a:r>
            <a:r>
              <a:rPr lang="en-GB" sz="2400" dirty="0" smtClean="0">
                <a:latin typeface="Candy Round BTN" pitchFamily="34" charset="0"/>
              </a:rPr>
              <a:t> (dm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  <a:r>
              <a:rPr lang="en-GB" sz="2400" dirty="0" smtClean="0">
                <a:latin typeface="Candy Round BTN" pitchFamily="34" charset="0"/>
              </a:rPr>
              <a:t>)</a:t>
            </a:r>
            <a:endParaRPr lang="en-GB" sz="2400" dirty="0">
              <a:latin typeface="Candy Round BTN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78480" y="4414673"/>
            <a:ext cx="51842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5378" y="4996471"/>
            <a:ext cx="5814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y Round BTN" pitchFamily="34" charset="0"/>
              </a:rPr>
              <a:t>=   50 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  <a:r>
              <a:rPr lang="en-GB" sz="2400" dirty="0" smtClean="0">
                <a:latin typeface="Candy Round BTN" pitchFamily="34" charset="0"/>
              </a:rPr>
              <a:t> x 10g/dm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6080" y="5451657"/>
            <a:ext cx="533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y Round BTN" pitchFamily="34" charset="0"/>
              </a:rPr>
              <a:t>0.01 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  <a:endParaRPr lang="en-GB" sz="2400" dirty="0">
              <a:latin typeface="Candy Round BTN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01662" y="5451657"/>
            <a:ext cx="182879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26081" y="5834889"/>
            <a:ext cx="391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Candy Round BTN" pitchFamily="34" charset="0"/>
              </a:rPr>
              <a:t>= 500 g/dm</a:t>
            </a:r>
            <a:r>
              <a:rPr lang="en-GB" sz="2400" baseline="30000" dirty="0" smtClean="0">
                <a:solidFill>
                  <a:schemeClr val="tx2"/>
                </a:solidFill>
                <a:latin typeface="Candy Round BTN" pitchFamily="34" charset="0"/>
              </a:rPr>
              <a:t>3</a:t>
            </a:r>
            <a:endParaRPr lang="en-GB" sz="24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7208187" y="2755046"/>
            <a:ext cx="2632387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Worked example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How reliable are the results?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886265"/>
            <a:ext cx="7992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The accuracy of an experiments results affects how valid the results are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Inaccurate results are often caused by human error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A wide range of values leads to lack of certainty and is not precise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977" y="2360084"/>
            <a:ext cx="6858609" cy="373794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Calculating degree of uncertainty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Analysis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886265"/>
            <a:ext cx="3896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Calculate the mean of your results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Find the range of your 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911" y="1927274"/>
            <a:ext cx="1280160" cy="20313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Results of 5 titrations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54.7 g/dm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49.3 g/dm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53.1 g/dm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52.2 g/dm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54.3 g/dm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268" y="2180492"/>
            <a:ext cx="5900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y Round BTN" pitchFamily="34" charset="0"/>
              </a:rPr>
              <a:t>Mean = 52.7 g/dm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</a:p>
          <a:p>
            <a:r>
              <a:rPr lang="en-GB" sz="2400" dirty="0" smtClean="0">
                <a:latin typeface="Candy Round BTN" pitchFamily="34" charset="0"/>
              </a:rPr>
              <a:t>Range = 49.3 to 54.7 g/dm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</a:p>
          <a:p>
            <a:r>
              <a:rPr lang="en-GB" sz="2400" dirty="0" smtClean="0">
                <a:latin typeface="Candy Round BTN" pitchFamily="34" charset="0"/>
              </a:rPr>
              <a:t>Degree of uncertainty = range = 5.4 g/dm</a:t>
            </a:r>
            <a:r>
              <a:rPr lang="en-GB" sz="2400" baseline="30000" dirty="0" smtClean="0">
                <a:latin typeface="Candy Round BTN" pitchFamily="34" charset="0"/>
              </a:rPr>
              <a:t>3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endParaRPr lang="en-GB" sz="2400" dirty="0" smtClean="0">
              <a:latin typeface="Candy Round BTN" pitchFamily="34" charset="0"/>
            </a:endParaRPr>
          </a:p>
          <a:p>
            <a:endParaRPr lang="en-GB" sz="2400" dirty="0" smtClean="0">
              <a:latin typeface="Candy Round BTN" pitchFamily="34" charset="0"/>
            </a:endParaRPr>
          </a:p>
          <a:p>
            <a:endParaRPr lang="en-GB" sz="24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0025" y="3958599"/>
            <a:ext cx="6365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y Round BTN" pitchFamily="34" charset="0"/>
              </a:rPr>
              <a:t>Percentage error = (degree of uncertainty / mean)*100</a:t>
            </a:r>
          </a:p>
          <a:p>
            <a:r>
              <a:rPr lang="en-GB" sz="2400" dirty="0" smtClean="0">
                <a:latin typeface="Candy Round BTN" pitchFamily="34" charset="0"/>
              </a:rPr>
              <a:t>		= (5.4/52.7)*100</a:t>
            </a:r>
          </a:p>
          <a:p>
            <a:r>
              <a:rPr lang="en-GB" sz="2400" dirty="0" smtClean="0">
                <a:latin typeface="Candy Round BTN" pitchFamily="34" charset="0"/>
              </a:rPr>
              <a:t>		= 10.2%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r>
              <a:rPr lang="en-GB" sz="2400" dirty="0" smtClean="0">
                <a:latin typeface="Candy Round BTN" pitchFamily="34" charset="0"/>
              </a:rPr>
              <a:t>Certainty = 100 – 10.2 = 89.8%</a:t>
            </a:r>
            <a:endParaRPr lang="en-GB" sz="2400" dirty="0"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619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9600" dirty="0" smtClean="0">
                <a:solidFill>
                  <a:schemeClr val="tx2"/>
                </a:solidFill>
                <a:latin typeface="Candy Round BTN" pitchFamily="34" charset="0"/>
              </a:rPr>
              <a:t>Green</a:t>
            </a:r>
          </a:p>
          <a:p>
            <a:pPr algn="ctr">
              <a:buNone/>
            </a:pPr>
            <a:r>
              <a:rPr lang="en-GB" sz="9600" dirty="0" smtClean="0">
                <a:solidFill>
                  <a:schemeClr val="tx2"/>
                </a:solidFill>
                <a:latin typeface="Candy Round BTN" pitchFamily="34" charset="0"/>
              </a:rPr>
              <a:t>Chemistry</a:t>
            </a:r>
            <a:endParaRPr lang="en-GB" sz="9600" dirty="0">
              <a:solidFill>
                <a:schemeClr val="tx2"/>
              </a:solidFill>
              <a:latin typeface="Candy Round BTN" pitchFamily="34" charset="0"/>
            </a:endParaRP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741"/>
            <a:ext cx="9144000" cy="48874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Production of chemicals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5" y="753441"/>
            <a:ext cx="8504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andy Round BTN" pitchFamily="34" charset="0"/>
              </a:rPr>
              <a:t>Making useful chemicals for industry involves several stages: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Candy Round BTN" pitchFamily="34" charset="0"/>
              </a:rPr>
              <a:t>Preparation of </a:t>
            </a:r>
            <a:r>
              <a:rPr lang="en-GB" sz="2400" dirty="0" err="1" smtClean="0">
                <a:latin typeface="Candy Round BTN" pitchFamily="34" charset="0"/>
              </a:rPr>
              <a:t>feedstocks</a:t>
            </a:r>
            <a:r>
              <a:rPr lang="en-GB" sz="2400" dirty="0" smtClean="0">
                <a:latin typeface="Candy Round BTN" pitchFamily="34" charset="0"/>
              </a:rPr>
              <a:t> (large quantities of reactants)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Candy Round BTN" pitchFamily="34" charset="0"/>
              </a:rPr>
              <a:t>Synthesis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Candy Round BTN" pitchFamily="34" charset="0"/>
              </a:rPr>
              <a:t>Separation of products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Candy Round BTN" pitchFamily="34" charset="0"/>
              </a:rPr>
              <a:t>Handling of by-products and waste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Candy Round BTN" pitchFamily="34" charset="0"/>
              </a:rPr>
              <a:t>Monitoring purity</a:t>
            </a:r>
          </a:p>
          <a:p>
            <a:pPr algn="ctr"/>
            <a:endParaRPr lang="en-GB" sz="2400" dirty="0" smtClean="0">
              <a:latin typeface="Candy Round BTN" pitchFamily="34" charset="0"/>
            </a:endParaRPr>
          </a:p>
          <a:p>
            <a:pPr algn="ctr"/>
            <a:r>
              <a:rPr lang="en-GB" sz="2400" i="1" dirty="0" smtClean="0">
                <a:solidFill>
                  <a:srgbClr val="FF0000"/>
                </a:solidFill>
                <a:latin typeface="Candy Round BTN" pitchFamily="34" charset="0"/>
              </a:rPr>
              <a:t>Green Chemistry </a:t>
            </a:r>
            <a:r>
              <a:rPr lang="en-GB" sz="2400" i="1" dirty="0" smtClean="0">
                <a:latin typeface="Candy Round BTN" pitchFamily="34" charset="0"/>
              </a:rPr>
              <a:t>is about making these processes as </a:t>
            </a:r>
            <a:r>
              <a:rPr lang="en-GB" sz="2400" i="1" dirty="0" smtClean="0">
                <a:solidFill>
                  <a:srgbClr val="FF0000"/>
                </a:solidFill>
                <a:latin typeface="Candy Round BTN" pitchFamily="34" charset="0"/>
              </a:rPr>
              <a:t>sustainable</a:t>
            </a:r>
            <a:r>
              <a:rPr lang="en-GB" sz="2400" i="1" dirty="0" smtClean="0">
                <a:latin typeface="Candy Round BTN" pitchFamily="34" charset="0"/>
              </a:rPr>
              <a:t> as possible</a:t>
            </a:r>
          </a:p>
          <a:p>
            <a:pPr>
              <a:buFont typeface="Courier New" pitchFamily="49" charset="0"/>
              <a:buChar char="o"/>
            </a:pPr>
            <a:endParaRPr lang="en-GB" sz="2400" dirty="0" smtClean="0">
              <a:latin typeface="Candy Round BTN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9220"/>
            <a:ext cx="199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andy Round BTN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4050" y="5795180"/>
            <a:ext cx="199387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No wasted atoms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530" y="4662204"/>
            <a:ext cx="3086807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Using renewable </a:t>
            </a:r>
            <a:r>
              <a:rPr lang="en-GB" sz="2000" dirty="0" err="1" smtClean="0">
                <a:solidFill>
                  <a:srgbClr val="00B050"/>
                </a:solidFill>
              </a:rPr>
              <a:t>feedstocks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8967" y="5262369"/>
            <a:ext cx="2010166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Energy in and out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410" y="5795180"/>
            <a:ext cx="257438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Health and safety risks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8239" y="4138983"/>
            <a:ext cx="2045806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Reducing and controlling waste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8086" y="5195015"/>
            <a:ext cx="1701684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Environmental</a:t>
            </a:r>
          </a:p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 impact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8086" y="4200539"/>
            <a:ext cx="226489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Social and economic benefits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Bulk and fine chemicals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28596" y="872197"/>
            <a:ext cx="844811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BULK CHEMICALS </a:t>
            </a:r>
            <a:r>
              <a:rPr lang="en-GB" sz="2800" dirty="0" smtClean="0">
                <a:latin typeface="Candy Round BTN" pitchFamily="34" charset="0"/>
              </a:rPr>
              <a:t>are made on a large scale - to fairly low quality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Ammonia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err="1" smtClean="0">
                <a:latin typeface="Candy Round BTN" pitchFamily="34" charset="0"/>
              </a:rPr>
              <a:t>Sulfuric</a:t>
            </a:r>
            <a:r>
              <a:rPr lang="en-GB" sz="2800" dirty="0" smtClean="0">
                <a:latin typeface="Candy Round BTN" pitchFamily="34" charset="0"/>
              </a:rPr>
              <a:t> acid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Sodium hydroxide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Phosphoric acid</a:t>
            </a:r>
            <a:endParaRPr lang="en-GB" sz="2800" dirty="0">
              <a:latin typeface="Candy Round BTN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8596" y="3549853"/>
            <a:ext cx="8448118" cy="181588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FINE CHEMICALS </a:t>
            </a:r>
            <a:r>
              <a:rPr lang="en-GB" sz="2800" dirty="0" smtClean="0">
                <a:latin typeface="Candy Round BTN" pitchFamily="34" charset="0"/>
              </a:rPr>
              <a:t>are made on a small scale - to a very high quality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Drugs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Food additives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Fragrances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8793" y="4168871"/>
            <a:ext cx="1410090" cy="16059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8793" y="1547445"/>
            <a:ext cx="1397775" cy="180545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815001" y="1547445"/>
            <a:ext cx="18431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Mostly chemicals for agriculture or as chemical </a:t>
            </a:r>
            <a:r>
              <a:rPr lang="en-GB" dirty="0" err="1" smtClean="0"/>
              <a:t>feedstocks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844029" y="4097382"/>
            <a:ext cx="18431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Mostly for human consumption, quality strictly monitored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Bulk and fine chemicals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39151" y="665681"/>
            <a:ext cx="47614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y Round BTN" pitchFamily="34" charset="0"/>
              </a:rPr>
              <a:t>There is a lot of green chemical industry research into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catalysts</a:t>
            </a:r>
            <a:r>
              <a:rPr lang="en-GB" sz="2800" dirty="0" smtClean="0">
                <a:latin typeface="Candy Round BTN" pitchFamily="34" charset="0"/>
              </a:rPr>
              <a:t> because:</a:t>
            </a:r>
          </a:p>
          <a:p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They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reduce the activation energy 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needed by a reaction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chemeClr val="tx2"/>
              </a:solidFill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They make the reaction f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aster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more efficient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rgbClr val="FF0000"/>
              </a:solidFill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They remain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unchanged</a:t>
            </a:r>
            <a:r>
              <a:rPr lang="en-GB" sz="2800" dirty="0" smtClean="0">
                <a:solidFill>
                  <a:schemeClr val="tx2"/>
                </a:solidFill>
                <a:latin typeface="Candy Round BTN" pitchFamily="34" charset="0"/>
              </a:rPr>
              <a:t> and can be used repeatedly, making the process more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sustainable</a:t>
            </a:r>
            <a:endParaRPr lang="en-GB" sz="2800" dirty="0">
              <a:solidFill>
                <a:srgbClr val="FF0000"/>
              </a:solidFill>
              <a:latin typeface="Candy Round BTN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596" y="1266093"/>
            <a:ext cx="3862050" cy="392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All new chemicals are the result of a lot of research and development. </a:t>
            </a:r>
          </a:p>
          <a:p>
            <a:pPr algn="ctr"/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Government has strict controls on chemical processes as well as on storage and transport of chemicals. </a:t>
            </a:r>
          </a:p>
          <a:p>
            <a:pPr algn="ctr"/>
            <a:endParaRPr lang="en-GB" sz="2400" dirty="0" smtClean="0">
              <a:solidFill>
                <a:schemeClr val="bg1"/>
              </a:solidFill>
              <a:latin typeface="Candy Round BTN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andy Round BTN" pitchFamily="34" charset="0"/>
              </a:rPr>
              <a:t>This is to protect people and the environment</a:t>
            </a:r>
            <a:endParaRPr lang="en-GB" sz="2400" dirty="0">
              <a:solidFill>
                <a:schemeClr val="bg1"/>
              </a:solidFill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559840" y="2868791"/>
            <a:ext cx="3573943" cy="29260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1055077"/>
            <a:ext cx="78821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andy Round BTN" pitchFamily="34" charset="0"/>
              </a:rPr>
              <a:t>There are 3 ways of making ethanol:</a:t>
            </a:r>
          </a:p>
          <a:p>
            <a:pPr>
              <a:buFont typeface="Arial" pitchFamily="34" charset="0"/>
              <a:buChar char="•"/>
            </a:pPr>
            <a:r>
              <a:rPr lang="en-GB" sz="4800" dirty="0" smtClean="0">
                <a:latin typeface="Candy Round BTN" pitchFamily="34" charset="0"/>
              </a:rPr>
              <a:t>Synthesis</a:t>
            </a:r>
          </a:p>
          <a:p>
            <a:pPr>
              <a:buFont typeface="Arial" pitchFamily="34" charset="0"/>
              <a:buChar char="•"/>
            </a:pPr>
            <a:r>
              <a:rPr lang="en-GB" sz="4800" dirty="0" smtClean="0">
                <a:latin typeface="Candy Round BTN" pitchFamily="34" charset="0"/>
              </a:rPr>
              <a:t>Fermentation</a:t>
            </a:r>
          </a:p>
          <a:p>
            <a:pPr>
              <a:buFont typeface="Arial" pitchFamily="34" charset="0"/>
              <a:buChar char="•"/>
            </a:pPr>
            <a:r>
              <a:rPr lang="en-GB" sz="4800" dirty="0" smtClean="0">
                <a:latin typeface="Candy Round BTN" pitchFamily="34" charset="0"/>
              </a:rPr>
              <a:t>Biotechnology</a:t>
            </a:r>
            <a:endParaRPr lang="en-GB" sz="4800" dirty="0">
              <a:latin typeface="Candy Round BTN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83231" y="4502618"/>
            <a:ext cx="2042100" cy="1155222"/>
            <a:chOff x="1015642" y="4191890"/>
            <a:chExt cx="2042100" cy="1155222"/>
          </a:xfrm>
        </p:grpSpPr>
        <p:sp>
          <p:nvSpPr>
            <p:cNvPr id="11" name="TextBox 10"/>
            <p:cNvSpPr txBox="1"/>
            <p:nvPr/>
          </p:nvSpPr>
          <p:spPr>
            <a:xfrm>
              <a:off x="1441833" y="462012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746265" y="4787888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02900" y="4787888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15642" y="4660105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9543" y="4191890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70484" y="4647832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69543" y="5085502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521879" y="5001397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521879" y="4536017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612819" y="4784866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280677" y="4615589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GB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1333" y="4633972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175765" y="4801738"/>
              <a:ext cx="166622" cy="3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912887" y="4213298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12887" y="5079200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1965223" y="5022805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965223" y="4557425"/>
              <a:ext cx="16662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585143" y="4139305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andy Round BTN" pitchFamily="34" charset="0"/>
              </a:rPr>
              <a:t>C</a:t>
            </a:r>
            <a:r>
              <a:rPr lang="en-US" sz="3600" baseline="-25000" dirty="0" smtClean="0">
                <a:latin typeface="Candy Round BTN" pitchFamily="34" charset="0"/>
              </a:rPr>
              <a:t>2</a:t>
            </a:r>
            <a:r>
              <a:rPr lang="en-US" sz="3600" dirty="0" smtClean="0">
                <a:latin typeface="Candy Round BTN" pitchFamily="34" charset="0"/>
              </a:rPr>
              <a:t>H</a:t>
            </a:r>
            <a:r>
              <a:rPr lang="en-US" sz="3600" baseline="-25000" dirty="0" smtClean="0">
                <a:latin typeface="Candy Round BTN" pitchFamily="34" charset="0"/>
              </a:rPr>
              <a:t>5</a:t>
            </a:r>
            <a:r>
              <a:rPr lang="en-US" sz="3600" dirty="0" smtClean="0">
                <a:latin typeface="Candy Round BTN" pitchFamily="34" charset="0"/>
              </a:rPr>
              <a:t>OH</a:t>
            </a:r>
            <a:endParaRPr lang="en-GB" sz="3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75647" y="3135965"/>
            <a:ext cx="1489876" cy="972883"/>
            <a:chOff x="6081721" y="2243133"/>
            <a:chExt cx="1231978" cy="762004"/>
          </a:xfrm>
        </p:grpSpPr>
        <p:sp>
          <p:nvSpPr>
            <p:cNvPr id="35" name="Oval 34"/>
            <p:cNvSpPr/>
            <p:nvPr/>
          </p:nvSpPr>
          <p:spPr>
            <a:xfrm rot="16200000">
              <a:off x="6301989" y="2463401"/>
              <a:ext cx="273846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 rot="16200000">
              <a:off x="6075768" y="2487213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 rot="16200000">
              <a:off x="6317794" y="2249086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6317793" y="2772965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 rot="16200000">
              <a:off x="6587741" y="2475306"/>
              <a:ext cx="273846" cy="2857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 rot="16200000">
              <a:off x="6861586" y="2487212"/>
              <a:ext cx="226220" cy="2143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6603546" y="2260991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 rot="16200000">
              <a:off x="6603545" y="2784870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7093433" y="2487213"/>
              <a:ext cx="226220" cy="2143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1055077"/>
            <a:ext cx="8002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andy Round BTN" pitchFamily="34" charset="0"/>
              </a:rPr>
              <a:t>Why do we need to make large quantities of ethanol?:</a:t>
            </a:r>
          </a:p>
          <a:p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latin typeface="Candy Round BTN" pitchFamily="34" charset="0"/>
              </a:rPr>
              <a:t>Fuel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latin typeface="Candy Round BTN" pitchFamily="34" charset="0"/>
              </a:rPr>
              <a:t>Feedstock for chemical industry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latin typeface="Candy Round BTN" pitchFamily="34" charset="0"/>
              </a:rPr>
              <a:t>Alcoholic beverages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latin typeface="Candy Round BTN" pitchFamily="34" charset="0"/>
              </a:rPr>
              <a:t>Antiseptic</a:t>
            </a: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latin typeface="Candy Round BTN" pitchFamily="34" charset="0"/>
              </a:rPr>
              <a:t>Solvent</a:t>
            </a:r>
          </a:p>
          <a:p>
            <a:endParaRPr lang="en-GB" sz="44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 – Synthesis method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992837" y="1337004"/>
            <a:ext cx="31230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All hydrocarbons come originally from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crude oil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The oil undergoes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fractional distillation</a:t>
            </a:r>
            <a:r>
              <a:rPr lang="en-GB" sz="2800" dirty="0" smtClean="0">
                <a:latin typeface="Candy Round BTN" pitchFamily="34" charset="0"/>
              </a:rPr>
              <a:t>, to split its hydrocarbons up according to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chain length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andy Round BTN" pitchFamily="34" charset="0"/>
              </a:rPr>
              <a:t>This is </a:t>
            </a:r>
            <a:r>
              <a:rPr lang="en-GB" sz="2800" dirty="0" smtClean="0">
                <a:solidFill>
                  <a:srgbClr val="FF0000"/>
                </a:solidFill>
                <a:latin typeface="Candy Round BTN" pitchFamily="34" charset="0"/>
              </a:rPr>
              <a:t>not sustainable</a:t>
            </a:r>
            <a:endParaRPr lang="en-GB" sz="3600" dirty="0">
              <a:solidFill>
                <a:srgbClr val="FF0000"/>
              </a:solidFill>
              <a:latin typeface="Candy Round BTN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8" y="815926"/>
            <a:ext cx="5524491" cy="5282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 – Synthesis method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1016" y="644507"/>
            <a:ext cx="8904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Ethanol can be made from another organic compound, </a:t>
            </a:r>
            <a:r>
              <a:rPr lang="en-GB" sz="3200" dirty="0" err="1" smtClean="0">
                <a:solidFill>
                  <a:schemeClr val="tx2"/>
                </a:solidFill>
                <a:latin typeface="Candy Round BTN" pitchFamily="34" charset="0"/>
              </a:rPr>
              <a:t>ethene</a:t>
            </a:r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.</a:t>
            </a:r>
          </a:p>
          <a:p>
            <a:endParaRPr lang="en-GB" sz="1400" dirty="0" smtClean="0">
              <a:latin typeface="Candy Round BTN" pitchFamily="34" charset="0"/>
            </a:endParaRPr>
          </a:p>
          <a:p>
            <a:endParaRPr lang="en-GB" sz="3600" dirty="0">
              <a:latin typeface="Candy Round BTN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7" y="1204379"/>
            <a:ext cx="43262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Crude oil is fractionated, and then the longer chain alkanes are cracked into shorter ones by heat and a catalyst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err="1" smtClean="0">
                <a:latin typeface="Candy Round BTN" pitchFamily="34" charset="0"/>
              </a:rPr>
              <a:t>Ethene</a:t>
            </a:r>
            <a:r>
              <a:rPr lang="en-GB" sz="2400" dirty="0" smtClean="0">
                <a:latin typeface="Candy Round BTN" pitchFamily="34" charset="0"/>
              </a:rPr>
              <a:t> is one of the products of cracking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Cracked </a:t>
            </a:r>
            <a:r>
              <a:rPr lang="en-GB" sz="2400" dirty="0" err="1" smtClean="0">
                <a:latin typeface="Candy Round BTN" pitchFamily="34" charset="0"/>
              </a:rPr>
              <a:t>ethene</a:t>
            </a:r>
            <a:r>
              <a:rPr lang="en-GB" sz="2400" dirty="0" smtClean="0">
                <a:latin typeface="Candy Round BTN" pitchFamily="34" charset="0"/>
              </a:rPr>
              <a:t> is then used as a feedstock for manufacture of ethanol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err="1" smtClean="0">
                <a:latin typeface="Candy Round BTN" pitchFamily="34" charset="0"/>
              </a:rPr>
              <a:t>Ethene</a:t>
            </a:r>
            <a:r>
              <a:rPr lang="en-GB" sz="2400" dirty="0" smtClean="0">
                <a:latin typeface="Candy Round BTN" pitchFamily="34" charset="0"/>
              </a:rPr>
              <a:t> reacted with steam at high temperature and pressure, with a catalyst, to make ethanol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0176" y="3857117"/>
            <a:ext cx="353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H</a:t>
            </a:r>
            <a:r>
              <a:rPr lang="en-GB" sz="2400" baseline="-25000" dirty="0" smtClean="0"/>
              <a:t>4(g)</a:t>
            </a:r>
            <a:r>
              <a:rPr lang="en-GB" sz="2400" dirty="0" smtClean="0"/>
              <a:t> +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</a:t>
            </a:r>
            <a:r>
              <a:rPr lang="en-GB" sz="2400" baseline="-25000" dirty="0" smtClean="0"/>
              <a:t>(g)</a:t>
            </a:r>
            <a:r>
              <a:rPr lang="en-GB" sz="2400" dirty="0" smtClean="0">
                <a:sym typeface="Wingdings" pitchFamily="2" charset="2"/>
              </a:rPr>
              <a:t> C</a:t>
            </a:r>
            <a:r>
              <a:rPr lang="en-GB" sz="2400" baseline="-25000" dirty="0" smtClean="0">
                <a:sym typeface="Wingdings" pitchFamily="2" charset="2"/>
              </a:rPr>
              <a:t>2</a:t>
            </a:r>
            <a:r>
              <a:rPr lang="en-GB" sz="2400" dirty="0" smtClean="0">
                <a:sym typeface="Wingdings" pitchFamily="2" charset="2"/>
              </a:rPr>
              <a:t>H</a:t>
            </a:r>
            <a:r>
              <a:rPr lang="en-GB" sz="2400" baseline="-25000" dirty="0" smtClean="0">
                <a:sym typeface="Wingdings" pitchFamily="2" charset="2"/>
              </a:rPr>
              <a:t>5</a:t>
            </a:r>
            <a:r>
              <a:rPr lang="en-GB" sz="2400" dirty="0" smtClean="0">
                <a:sym typeface="Wingdings" pitchFamily="2" charset="2"/>
              </a:rPr>
              <a:t>OH</a:t>
            </a:r>
            <a:r>
              <a:rPr lang="en-GB" sz="2400" baseline="-25000" dirty="0" smtClean="0">
                <a:sym typeface="Wingdings" pitchFamily="2" charset="2"/>
              </a:rPr>
              <a:t>(g)</a:t>
            </a:r>
            <a:endParaRPr lang="en-GB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5888" y="1448972"/>
            <a:ext cx="305925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andy Round BTN" pitchFamily="34" charset="0"/>
              </a:rPr>
              <a:t>Ethene</a:t>
            </a:r>
            <a:r>
              <a:rPr lang="en-GB" sz="2400" dirty="0" smtClean="0">
                <a:latin typeface="Candy Round BTN" pitchFamily="34" charset="0"/>
              </a:rPr>
              <a:t> is an unsaturated version of ethane, the C=C bond is a double bond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0176" y="462069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err="1" smtClean="0">
                <a:latin typeface="Candy Round BTN" pitchFamily="34" charset="0"/>
              </a:rPr>
              <a:t>Unreacted</a:t>
            </a:r>
            <a:r>
              <a:rPr lang="en-GB" sz="2400" dirty="0" smtClean="0">
                <a:latin typeface="Candy Round BTN" pitchFamily="34" charset="0"/>
              </a:rPr>
              <a:t> reactants are recycled and fed through the system again</a:t>
            </a:r>
            <a:endParaRPr lang="en-GB" sz="2400" dirty="0">
              <a:latin typeface="Candy Round BTN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1752" y="4318782"/>
            <a:ext cx="265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ethene</a:t>
            </a:r>
            <a:r>
              <a:rPr lang="en-GB" dirty="0" smtClean="0"/>
              <a:t> + water </a:t>
            </a:r>
            <a:r>
              <a:rPr lang="en-GB" dirty="0" smtClean="0">
                <a:sym typeface="Wingdings" pitchFamily="2" charset="2"/>
              </a:rPr>
              <a:t> ethanol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 – Fermentation method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44062" y="854411"/>
            <a:ext cx="7298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Ethanol can be made by fermenting sugar.</a:t>
            </a:r>
          </a:p>
          <a:p>
            <a:pPr algn="ctr"/>
            <a:endParaRPr lang="en-GB" sz="1400" dirty="0" smtClean="0">
              <a:latin typeface="Candy Round BTN" pitchFamily="34" charset="0"/>
            </a:endParaRPr>
          </a:p>
          <a:p>
            <a:pPr algn="ctr"/>
            <a:endParaRPr lang="en-GB" sz="3600" dirty="0">
              <a:latin typeface="Candy Round BTN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1640244"/>
            <a:ext cx="593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</a:t>
            </a:r>
            <a:r>
              <a:rPr lang="en-GB" sz="2800" baseline="-25000" dirty="0" smtClean="0"/>
              <a:t>6</a:t>
            </a:r>
            <a:r>
              <a:rPr lang="en-GB" sz="2800" dirty="0" smtClean="0"/>
              <a:t>H</a:t>
            </a:r>
            <a:r>
              <a:rPr lang="en-GB" sz="2800" baseline="-25000" dirty="0" smtClean="0"/>
              <a:t>12</a:t>
            </a:r>
            <a:r>
              <a:rPr lang="en-GB" sz="2800" dirty="0" smtClean="0"/>
              <a:t>O</a:t>
            </a:r>
            <a:r>
              <a:rPr lang="en-GB" sz="2800" baseline="-25000" dirty="0" smtClean="0"/>
              <a:t>6 (</a:t>
            </a:r>
            <a:r>
              <a:rPr lang="en-GB" sz="2800" baseline="-25000" dirty="0" err="1" smtClean="0"/>
              <a:t>aq</a:t>
            </a:r>
            <a:r>
              <a:rPr lang="en-GB" sz="2800" baseline="-25000" dirty="0" smtClean="0"/>
              <a:t>)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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2</a:t>
            </a:r>
            <a:r>
              <a:rPr lang="en-GB" sz="2800" dirty="0" smtClean="0">
                <a:sym typeface="Wingdings" pitchFamily="2" charset="2"/>
              </a:rPr>
              <a:t>C</a:t>
            </a:r>
            <a:r>
              <a:rPr lang="en-GB" sz="2800" baseline="-25000" dirty="0" smtClean="0">
                <a:sym typeface="Wingdings" pitchFamily="2" charset="2"/>
              </a:rPr>
              <a:t>2</a:t>
            </a:r>
            <a:r>
              <a:rPr lang="en-GB" sz="2800" dirty="0" smtClean="0">
                <a:sym typeface="Wingdings" pitchFamily="2" charset="2"/>
              </a:rPr>
              <a:t>H</a:t>
            </a:r>
            <a:r>
              <a:rPr lang="en-GB" sz="2800" baseline="-25000" dirty="0" smtClean="0">
                <a:sym typeface="Wingdings" pitchFamily="2" charset="2"/>
              </a:rPr>
              <a:t>5</a:t>
            </a:r>
            <a:r>
              <a:rPr lang="en-GB" sz="2800" dirty="0" smtClean="0">
                <a:sym typeface="Wingdings" pitchFamily="2" charset="2"/>
              </a:rPr>
              <a:t>OH</a:t>
            </a:r>
            <a:r>
              <a:rPr lang="en-GB" sz="2800" baseline="-25000" dirty="0" smtClean="0">
                <a:sym typeface="Wingdings" pitchFamily="2" charset="2"/>
              </a:rPr>
              <a:t>(</a:t>
            </a:r>
            <a:r>
              <a:rPr lang="en-GB" sz="2800" baseline="-25000" dirty="0" err="1" smtClean="0">
                <a:sym typeface="Wingdings" pitchFamily="2" charset="2"/>
              </a:rPr>
              <a:t>aq</a:t>
            </a:r>
            <a:r>
              <a:rPr lang="en-GB" sz="2800" baseline="-25000" dirty="0" smtClean="0">
                <a:sym typeface="Wingdings" pitchFamily="2" charset="2"/>
              </a:rPr>
              <a:t>)</a:t>
            </a:r>
            <a:r>
              <a:rPr lang="en-GB" sz="2800" dirty="0" smtClean="0"/>
              <a:t> + </a:t>
            </a:r>
            <a:r>
              <a:rPr lang="en-GB" sz="2800" dirty="0" smtClean="0">
                <a:solidFill>
                  <a:schemeClr val="tx2"/>
                </a:solidFill>
              </a:rPr>
              <a:t>2</a:t>
            </a:r>
            <a:r>
              <a:rPr lang="en-GB" sz="2800" dirty="0" smtClean="0"/>
              <a:t>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</a:t>
            </a:r>
            <a:r>
              <a:rPr lang="en-GB" sz="2800" baseline="-25000" dirty="0" smtClean="0"/>
              <a:t>(</a:t>
            </a:r>
            <a:r>
              <a:rPr lang="en-GB" sz="2800" baseline="-25000" dirty="0" err="1" smtClean="0"/>
              <a:t>aq</a:t>
            </a:r>
            <a:r>
              <a:rPr lang="en-GB" sz="2800" baseline="-25000" dirty="0" smtClean="0"/>
              <a:t>)</a:t>
            </a:r>
            <a:r>
              <a:rPr lang="en-GB" sz="2800" dirty="0" smtClean="0">
                <a:sym typeface="Wingdings" pitchFamily="2" charset="2"/>
              </a:rPr>
              <a:t> </a:t>
            </a:r>
            <a:endParaRPr lang="en-GB" sz="28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2281597"/>
            <a:ext cx="84059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Ethanol for alcoholic beverages industry is made this way</a:t>
            </a:r>
          </a:p>
          <a:p>
            <a:endParaRPr lang="en-GB" sz="1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Yeast provides the enzymes that make the reaction happen</a:t>
            </a:r>
          </a:p>
          <a:p>
            <a:endParaRPr lang="en-GB" sz="1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Carried out at room temperature so the yeast isn’t denatured</a:t>
            </a:r>
          </a:p>
          <a:p>
            <a:endParaRPr lang="en-GB" sz="1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Carbon dioxide is allowed to escape from the reaction vessel, but air is kept out, to keep the product clean</a:t>
            </a:r>
          </a:p>
          <a:p>
            <a:endParaRPr lang="en-GB" sz="1400" dirty="0" smtClean="0">
              <a:latin typeface="Candy Round BTN" pitchFamily="34" charset="0"/>
            </a:endParaRPr>
          </a:p>
          <a:p>
            <a:endParaRPr lang="en-GB" sz="22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 – Fermentation method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5083" y="854411"/>
            <a:ext cx="86516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Ethanol made by fermentation has a limited concentration</a:t>
            </a:r>
          </a:p>
          <a:p>
            <a:pPr algn="ctr"/>
            <a:endParaRPr lang="en-GB" sz="1400" dirty="0" smtClean="0">
              <a:latin typeface="Candy Round BTN" pitchFamily="34" charset="0"/>
            </a:endParaRPr>
          </a:p>
          <a:p>
            <a:pPr algn="ctr"/>
            <a:endParaRPr lang="en-GB" sz="3600" dirty="0">
              <a:latin typeface="Candy Round BTN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3" y="1558187"/>
            <a:ext cx="8651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The concentration of the alcohol is limited by: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latin typeface="Candy Round BTN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 the temperature – if it’s too high the enzyme is denatured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the amount of sugar in the mixture – once it’s gone, it’s gone</a:t>
            </a:r>
          </a:p>
          <a:p>
            <a:pPr lvl="1">
              <a:buFont typeface="Arial" pitchFamily="34" charset="0"/>
              <a:buChar char="•"/>
            </a:pPr>
            <a:r>
              <a:rPr lang="en-GB" sz="2200" dirty="0" smtClean="0">
                <a:latin typeface="Candy Round BTN" pitchFamily="34" charset="0"/>
              </a:rPr>
              <a:t>the pH of the reaction mixture – if it changes too much the enzyme is denatured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160" y="3643534"/>
            <a:ext cx="6005426" cy="25529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 – Fermentation method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44062" y="854411"/>
            <a:ext cx="7298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Ethanol can be made stronger by distillation.</a:t>
            </a:r>
          </a:p>
          <a:p>
            <a:pPr algn="ctr"/>
            <a:endParaRPr lang="en-GB" sz="1400" dirty="0" smtClean="0">
              <a:latin typeface="Candy Round BTN" pitchFamily="34" charset="0"/>
            </a:endParaRPr>
          </a:p>
          <a:p>
            <a:pPr algn="ctr"/>
            <a:endParaRPr lang="en-GB" sz="3600" dirty="0">
              <a:latin typeface="Candy Round BTN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1222"/>
            <a:ext cx="3397816" cy="37266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20256" y="2121040"/>
            <a:ext cx="164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Distillation on a</a:t>
            </a:r>
          </a:p>
          <a:p>
            <a:pPr algn="ctr"/>
            <a:r>
              <a:rPr lang="en-GB" dirty="0" smtClean="0"/>
              <a:t> small scale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995225" y="1702191"/>
            <a:ext cx="4853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Ethanol boils at 78</a:t>
            </a:r>
            <a:r>
              <a:rPr lang="en-GB" sz="2400" baseline="30000" dirty="0" smtClean="0">
                <a:latin typeface="Candy Round BTN" pitchFamily="34" charset="0"/>
              </a:rPr>
              <a:t>o</a:t>
            </a:r>
            <a:r>
              <a:rPr lang="en-GB" sz="2400" dirty="0" smtClean="0">
                <a:latin typeface="Candy Round BTN" pitchFamily="34" charset="0"/>
              </a:rPr>
              <a:t>C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Heat the ethanol and water mixture to 78</a:t>
            </a:r>
            <a:r>
              <a:rPr lang="en-GB" sz="2400" baseline="30000" dirty="0" smtClean="0">
                <a:latin typeface="Candy Round BTN" pitchFamily="34" charset="0"/>
              </a:rPr>
              <a:t>o</a:t>
            </a:r>
            <a:r>
              <a:rPr lang="en-GB" sz="2400" dirty="0" smtClean="0">
                <a:latin typeface="Candy Round BTN" pitchFamily="34" charset="0"/>
              </a:rPr>
              <a:t>C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Collect and condense the gases at this temperature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This is pure ethanol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ndy Round BTN" pitchFamily="34" charset="0"/>
              </a:rPr>
              <a:t>The water is still in the first flask, at that temperature it won’t have boiled</a:t>
            </a:r>
            <a:endParaRPr lang="en-GB" sz="24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14285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Organic molecules and functional groups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Alcohols, carboxylic acids and esters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ndy Round BTN" pitchFamily="34" charset="0"/>
              </a:rPr>
              <a:t>Calculating reacting masses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163782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Methane</a:t>
            </a:r>
            <a:r>
              <a:rPr lang="en-GB" sz="3600" dirty="0" smtClean="0">
                <a:latin typeface="Candy Round BTN" pitchFamily="34" charset="0"/>
              </a:rPr>
              <a:t>     CH</a:t>
            </a:r>
            <a:r>
              <a:rPr lang="en-GB" sz="3600" baseline="-25000" dirty="0" smtClean="0">
                <a:latin typeface="Candy Round BTN" pitchFamily="34" charset="0"/>
              </a:rPr>
              <a:t>4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</a:rPr>
              <a:t>2</a:t>
            </a:r>
            <a:r>
              <a:rPr lang="en-GB" sz="3600" dirty="0" smtClean="0">
                <a:latin typeface="Candy Round BTN" pitchFamily="34" charset="0"/>
              </a:rPr>
              <a:t>O</a:t>
            </a:r>
            <a:r>
              <a:rPr lang="en-GB" sz="3600" baseline="-25000" dirty="0" smtClean="0">
                <a:latin typeface="Candy Round BTN" pitchFamily="34" charset="0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</a:rPr>
              <a:t>(g)</a:t>
            </a:r>
            <a:r>
              <a:rPr lang="en-GB" sz="3600" dirty="0" smtClean="0">
                <a:latin typeface="Candy Round BTN" pitchFamily="34" charset="0"/>
              </a:rPr>
              <a:t> 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 CO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 + </a:t>
            </a:r>
            <a:r>
              <a:rPr lang="en-GB" sz="36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H</a:t>
            </a:r>
            <a:r>
              <a:rPr lang="en-GB" sz="3600" baseline="-25000" dirty="0" smtClean="0">
                <a:latin typeface="Candy Round BTN" pitchFamily="34" charset="0"/>
                <a:sym typeface="Wingdings" pitchFamily="2" charset="2"/>
              </a:rPr>
              <a:t>2</a:t>
            </a:r>
            <a:r>
              <a:rPr lang="en-GB" sz="3600" dirty="0" smtClean="0">
                <a:latin typeface="Candy Round BTN" pitchFamily="34" charset="0"/>
                <a:sym typeface="Wingdings" pitchFamily="2" charset="2"/>
              </a:rPr>
              <a:t>0</a:t>
            </a:r>
            <a:r>
              <a:rPr lang="en-GB" sz="3600" baseline="-25000" dirty="0" smtClean="0">
                <a:solidFill>
                  <a:schemeClr val="tx2"/>
                </a:solidFill>
                <a:latin typeface="Candy Round BTN" pitchFamily="34" charset="0"/>
                <a:sym typeface="Wingdings" pitchFamily="2" charset="2"/>
              </a:rPr>
              <a:t>(g)</a:t>
            </a:r>
            <a:endParaRPr lang="en-GB" sz="3600" dirty="0" smtClean="0">
              <a:solidFill>
                <a:schemeClr val="tx2"/>
              </a:solidFill>
              <a:latin typeface="Candy Round BTN" pitchFamily="34" charset="0"/>
              <a:sym typeface="Wingdings" pitchFamily="2" charset="2"/>
            </a:endParaRPr>
          </a:p>
          <a:p>
            <a:r>
              <a:rPr lang="en-GB" sz="3600" dirty="0" smtClean="0">
                <a:solidFill>
                  <a:srgbClr val="00B050"/>
                </a:solidFill>
                <a:latin typeface="Candy Round BTN" pitchFamily="34" charset="0"/>
              </a:rPr>
              <a:t>		1 x 12	=12			1 x C=12</a:t>
            </a:r>
          </a:p>
          <a:p>
            <a:r>
              <a:rPr lang="en-GB" sz="3600" dirty="0" smtClean="0">
                <a:solidFill>
                  <a:srgbClr val="00B050"/>
                </a:solidFill>
                <a:latin typeface="Candy Round BTN" pitchFamily="34" charset="0"/>
              </a:rPr>
              <a:t>		4 x 1	=4			4 x H=4</a:t>
            </a:r>
          </a:p>
          <a:p>
            <a:r>
              <a:rPr lang="en-GB" sz="3600" dirty="0" smtClean="0">
                <a:solidFill>
                  <a:srgbClr val="00B050"/>
                </a:solidFill>
                <a:latin typeface="Candy Round BTN" pitchFamily="34" charset="0"/>
              </a:rPr>
              <a:t>		4 x 16=64			4 x 0=64</a:t>
            </a:r>
          </a:p>
          <a:p>
            <a: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  <a:t>		Total 	=80			Total =80</a:t>
            </a:r>
            <a:br>
              <a:rPr lang="en-GB" sz="3600" dirty="0" smtClean="0">
                <a:solidFill>
                  <a:srgbClr val="C00000"/>
                </a:solidFill>
                <a:latin typeface="Candy Round BTN" pitchFamily="34" charset="0"/>
              </a:rPr>
            </a:br>
            <a:endParaRPr lang="en-GB" sz="3600" dirty="0" smtClean="0">
              <a:solidFill>
                <a:srgbClr val="C00000"/>
              </a:solidFill>
              <a:latin typeface="Candy Round BTN" pitchFamily="34" charset="0"/>
            </a:endParaRPr>
          </a:p>
          <a:p>
            <a:pPr algn="ctr"/>
            <a:r>
              <a:rPr lang="en-GB" sz="3600" dirty="0" smtClean="0">
                <a:latin typeface="Candy Round BTN" pitchFamily="34" charset="0"/>
              </a:rPr>
              <a:t>mass of reactants = mass of products </a:t>
            </a:r>
          </a:p>
          <a:p>
            <a:pPr algn="ctr"/>
            <a:r>
              <a:rPr lang="en-GB" sz="3600" dirty="0" smtClean="0">
                <a:latin typeface="Candy Round BTN" pitchFamily="34" charset="0"/>
              </a:rPr>
              <a:t>(always! No exception)</a:t>
            </a:r>
            <a:endParaRPr lang="en-GB" sz="36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 – Biotechnology method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44062" y="854411"/>
            <a:ext cx="7298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Ethanol can be made by GM bacteria</a:t>
            </a:r>
          </a:p>
          <a:p>
            <a:pPr algn="ctr"/>
            <a:endParaRPr lang="en-GB" sz="1400" dirty="0" smtClean="0">
              <a:latin typeface="Candy Round BTN" pitchFamily="34" charset="0"/>
            </a:endParaRPr>
          </a:p>
          <a:p>
            <a:pPr algn="ctr"/>
            <a:endParaRPr lang="en-GB" sz="3600" dirty="0">
              <a:latin typeface="Candy Round BTN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3" y="1523607"/>
            <a:ext cx="86656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Candy Round BTN" pitchFamily="34" charset="0"/>
              </a:rPr>
              <a:t>The bacteria, e-coli can be genetically modified to help produce ethanol from waste biomass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Candy Round BTN" pitchFamily="34" charset="0"/>
              </a:rPr>
              <a:t>Waste biomass includes corn stalks and remains of fruit that has been used to produce juice.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Candy Round BTN" pitchFamily="34" charset="0"/>
              </a:rPr>
              <a:t>The steps in this process are:: </a:t>
            </a:r>
          </a:p>
          <a:p>
            <a:r>
              <a:rPr lang="en-US" sz="2600" dirty="0" smtClean="0">
                <a:latin typeface="Candy Round BTN" pitchFamily="34" charset="0"/>
              </a:rPr>
              <a:t>1: The waste biomass is cut into small pieces. </a:t>
            </a:r>
          </a:p>
          <a:p>
            <a:r>
              <a:rPr lang="en-US" sz="2600" dirty="0" smtClean="0">
                <a:latin typeface="Candy Round BTN" pitchFamily="34" charset="0"/>
              </a:rPr>
              <a:t>2: The genetically modified e-coli converts the waste biomass into sugars. </a:t>
            </a:r>
          </a:p>
          <a:p>
            <a:r>
              <a:rPr lang="en-US" sz="2600" dirty="0" smtClean="0">
                <a:latin typeface="Candy Round BTN" pitchFamily="34" charset="0"/>
              </a:rPr>
              <a:t>3: The sugars produced are fermented. </a:t>
            </a:r>
          </a:p>
          <a:p>
            <a:r>
              <a:rPr lang="en-US" sz="2600" dirty="0" smtClean="0">
                <a:latin typeface="Candy Round BTN" pitchFamily="34" charset="0"/>
              </a:rPr>
              <a:t>4: The ethanol produced is distilled.</a:t>
            </a:r>
            <a:endParaRPr lang="en-GB" sz="2600" dirty="0">
              <a:latin typeface="Candy Round BT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H="1">
            <a:off x="428596" y="64291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>
            <a:off x="428596" y="6357958"/>
            <a:ext cx="8229600" cy="1588"/>
          </a:xfrm>
          <a:prstGeom prst="line">
            <a:avLst/>
          </a:prstGeom>
          <a:ln w="444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14285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Making ethanol – assessing sustainability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632492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Green Chemistry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3" y="6098026"/>
            <a:ext cx="684281" cy="7318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44062" y="854411"/>
            <a:ext cx="7298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ndy Round BTN" pitchFamily="34" charset="0"/>
              </a:rPr>
              <a:t>There are drawbacks to every method</a:t>
            </a:r>
          </a:p>
          <a:p>
            <a:pPr algn="ctr"/>
            <a:endParaRPr lang="en-GB" sz="1400" dirty="0" smtClean="0">
              <a:latin typeface="Candy Round BTN" pitchFamily="34" charset="0"/>
            </a:endParaRPr>
          </a:p>
          <a:p>
            <a:pPr algn="ctr"/>
            <a:endParaRPr lang="en-GB" sz="3600" dirty="0">
              <a:latin typeface="Candy Round BT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800664"/>
            <a:ext cx="84199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 Fermentation can only produce small yields of ethanol.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 Production from </a:t>
            </a:r>
            <a:r>
              <a:rPr lang="en-US" sz="2800" dirty="0" err="1" smtClean="0">
                <a:latin typeface="Candy Round BTN" pitchFamily="34" charset="0"/>
              </a:rPr>
              <a:t>ethene</a:t>
            </a:r>
            <a:r>
              <a:rPr lang="en-US" sz="2800" dirty="0" smtClean="0">
                <a:latin typeface="Candy Round BTN" pitchFamily="34" charset="0"/>
              </a:rPr>
              <a:t> is very energy intensive and the greenhouse gas, carbon dioxide is produced as a waste product.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Candy Round BT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ndy Round BTN" pitchFamily="34" charset="0"/>
              </a:rPr>
              <a:t> Using waste biomass is a green option, but the waste biomass is often used for other things, such as feeding animals. This means other biomass now needs to be used to feed these animals.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1149</TotalTime>
  <Words>4741</Words>
  <Application>Microsoft Office PowerPoint</Application>
  <PresentationFormat>On-screen Show (4:3)</PresentationFormat>
  <Paragraphs>922</Paragraphs>
  <Slides>91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C7  Further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  Further Chemistry</dc:title>
  <dc:creator>Administrator</dc:creator>
  <cp:lastModifiedBy>Michelle Meyers</cp:lastModifiedBy>
  <cp:revision>29</cp:revision>
  <dcterms:created xsi:type="dcterms:W3CDTF">2011-05-13T17:22:31Z</dcterms:created>
  <dcterms:modified xsi:type="dcterms:W3CDTF">2014-06-27T08:49:35Z</dcterms:modified>
</cp:coreProperties>
</file>