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diagrams/layout2.xml" ContentType="application/vnd.openxmlformats-officedocument.drawingml.diagramLayout+xml"/>
  <Override PartName="/ppt/slides/slide89.xml" ContentType="application/vnd.openxmlformats-officedocument.presentationml.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9"/>
  </p:notesMasterIdLst>
  <p:handoutMasterIdLst>
    <p:handoutMasterId r:id="rId100"/>
  </p:handoutMasterIdLst>
  <p:sldIdLst>
    <p:sldId id="549" r:id="rId2"/>
    <p:sldId id="550" r:id="rId3"/>
    <p:sldId id="556" r:id="rId4"/>
    <p:sldId id="557" r:id="rId5"/>
    <p:sldId id="559" r:id="rId6"/>
    <p:sldId id="470" r:id="rId7"/>
    <p:sldId id="472" r:id="rId8"/>
    <p:sldId id="473" r:id="rId9"/>
    <p:sldId id="474" r:id="rId10"/>
    <p:sldId id="475" r:id="rId11"/>
    <p:sldId id="476" r:id="rId12"/>
    <p:sldId id="477" r:id="rId13"/>
    <p:sldId id="479" r:id="rId14"/>
    <p:sldId id="482" r:id="rId15"/>
    <p:sldId id="483" r:id="rId16"/>
    <p:sldId id="484" r:id="rId17"/>
    <p:sldId id="485" r:id="rId18"/>
    <p:sldId id="493" r:id="rId19"/>
    <p:sldId id="486" r:id="rId20"/>
    <p:sldId id="491" r:id="rId21"/>
    <p:sldId id="487" r:id="rId22"/>
    <p:sldId id="488" r:id="rId23"/>
    <p:sldId id="489" r:id="rId24"/>
    <p:sldId id="490" r:id="rId25"/>
    <p:sldId id="500" r:id="rId26"/>
    <p:sldId id="501" r:id="rId27"/>
    <p:sldId id="502" r:id="rId28"/>
    <p:sldId id="503" r:id="rId29"/>
    <p:sldId id="504" r:id="rId30"/>
    <p:sldId id="494" r:id="rId31"/>
    <p:sldId id="496" r:id="rId32"/>
    <p:sldId id="505" r:id="rId33"/>
    <p:sldId id="506" r:id="rId34"/>
    <p:sldId id="507" r:id="rId35"/>
    <p:sldId id="508" r:id="rId36"/>
    <p:sldId id="509" r:id="rId37"/>
    <p:sldId id="510" r:id="rId38"/>
    <p:sldId id="511" r:id="rId39"/>
    <p:sldId id="512" r:id="rId40"/>
    <p:sldId id="513" r:id="rId41"/>
    <p:sldId id="514" r:id="rId42"/>
    <p:sldId id="515" r:id="rId43"/>
    <p:sldId id="516" r:id="rId44"/>
    <p:sldId id="517" r:id="rId45"/>
    <p:sldId id="521" r:id="rId46"/>
    <p:sldId id="522" r:id="rId47"/>
    <p:sldId id="523" r:id="rId48"/>
    <p:sldId id="524" r:id="rId49"/>
    <p:sldId id="525" r:id="rId50"/>
    <p:sldId id="526" r:id="rId51"/>
    <p:sldId id="527" r:id="rId52"/>
    <p:sldId id="528" r:id="rId53"/>
    <p:sldId id="529" r:id="rId54"/>
    <p:sldId id="530" r:id="rId55"/>
    <p:sldId id="537" r:id="rId56"/>
    <p:sldId id="538" r:id="rId57"/>
    <p:sldId id="531" r:id="rId58"/>
    <p:sldId id="548" r:id="rId59"/>
    <p:sldId id="532" r:id="rId60"/>
    <p:sldId id="533" r:id="rId61"/>
    <p:sldId id="539" r:id="rId62"/>
    <p:sldId id="540" r:id="rId63"/>
    <p:sldId id="541" r:id="rId64"/>
    <p:sldId id="542" r:id="rId65"/>
    <p:sldId id="543" r:id="rId66"/>
    <p:sldId id="520" r:id="rId67"/>
    <p:sldId id="544" r:id="rId68"/>
    <p:sldId id="545" r:id="rId69"/>
    <p:sldId id="546" r:id="rId70"/>
    <p:sldId id="547" r:id="rId71"/>
    <p:sldId id="560" r:id="rId72"/>
    <p:sldId id="561" r:id="rId73"/>
    <p:sldId id="563" r:id="rId74"/>
    <p:sldId id="564" r:id="rId75"/>
    <p:sldId id="575" r:id="rId76"/>
    <p:sldId id="576" r:id="rId77"/>
    <p:sldId id="565" r:id="rId78"/>
    <p:sldId id="566" r:id="rId79"/>
    <p:sldId id="567" r:id="rId80"/>
    <p:sldId id="568" r:id="rId81"/>
    <p:sldId id="569" r:id="rId82"/>
    <p:sldId id="582" r:id="rId83"/>
    <p:sldId id="583" r:id="rId84"/>
    <p:sldId id="570" r:id="rId85"/>
    <p:sldId id="577" r:id="rId86"/>
    <p:sldId id="579" r:id="rId87"/>
    <p:sldId id="578" r:id="rId88"/>
    <p:sldId id="580" r:id="rId89"/>
    <p:sldId id="581" r:id="rId90"/>
    <p:sldId id="572" r:id="rId91"/>
    <p:sldId id="584" r:id="rId92"/>
    <p:sldId id="585" r:id="rId93"/>
    <p:sldId id="573" r:id="rId94"/>
    <p:sldId id="574" r:id="rId95"/>
    <p:sldId id="586" r:id="rId96"/>
    <p:sldId id="587" r:id="rId97"/>
    <p:sldId id="588" r:id="rId98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scaleToFitPaper="1" frameSlides="1"/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97" autoAdjust="0"/>
    <p:restoredTop sz="94668" autoAdjust="0"/>
  </p:normalViewPr>
  <p:slideViewPr>
    <p:cSldViewPr snapToGrid="0" snapToObjects="1">
      <p:cViewPr>
        <p:scale>
          <a:sx n="116" d="100"/>
          <a:sy n="116" d="100"/>
        </p:scale>
        <p:origin x="270" y="-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83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5865F9-E956-6E4A-B12B-B71EC4EA484A}" type="doc">
      <dgm:prSet loTypeId="urn:microsoft.com/office/officeart/2005/8/layout/hProcess10#1" loCatId="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4214DAE1-5B18-994C-89F5-F80EBF407623}">
      <dgm:prSet phldrT="[Text]"/>
      <dgm:spPr/>
      <dgm:t>
        <a:bodyPr/>
        <a:lstStyle/>
        <a:p>
          <a:r>
            <a:rPr lang="en-US" dirty="0" smtClean="0"/>
            <a:t>Stock solution</a:t>
          </a:r>
          <a:endParaRPr lang="en-US" dirty="0"/>
        </a:p>
      </dgm:t>
    </dgm:pt>
    <dgm:pt modelId="{46DE0180-A1F8-EC4E-AA87-10B0039F67B3}" type="parTrans" cxnId="{6FCDE458-CC68-8C45-B154-E540DB8CDAF8}">
      <dgm:prSet/>
      <dgm:spPr/>
      <dgm:t>
        <a:bodyPr/>
        <a:lstStyle/>
        <a:p>
          <a:endParaRPr lang="en-US"/>
        </a:p>
      </dgm:t>
    </dgm:pt>
    <dgm:pt modelId="{728C0C81-61AC-904F-B8CF-E99DA89CF263}" type="sibTrans" cxnId="{6FCDE458-CC68-8C45-B154-E540DB8CDAF8}">
      <dgm:prSet/>
      <dgm:spPr/>
      <dgm:t>
        <a:bodyPr/>
        <a:lstStyle/>
        <a:p>
          <a:endParaRPr lang="en-US"/>
        </a:p>
      </dgm:t>
    </dgm:pt>
    <dgm:pt modelId="{4AB0E776-2B15-EA4D-9711-1F8B4E2CCF63}">
      <dgm:prSet phldrT="[Text]"/>
      <dgm:spPr/>
      <dgm:t>
        <a:bodyPr/>
        <a:lstStyle/>
        <a:p>
          <a:r>
            <a:rPr lang="en-US" dirty="0" smtClean="0"/>
            <a:t>highest concentration</a:t>
          </a:r>
          <a:endParaRPr lang="en-US" dirty="0"/>
        </a:p>
      </dgm:t>
    </dgm:pt>
    <dgm:pt modelId="{4707F5D7-81B7-4844-907E-33022399B1BA}" type="parTrans" cxnId="{7184810F-61AD-9B47-9D0A-FE5E770AF297}">
      <dgm:prSet/>
      <dgm:spPr/>
      <dgm:t>
        <a:bodyPr/>
        <a:lstStyle/>
        <a:p>
          <a:endParaRPr lang="en-US"/>
        </a:p>
      </dgm:t>
    </dgm:pt>
    <dgm:pt modelId="{E37D7696-A8D9-5349-95AC-E405E35E5AB1}" type="sibTrans" cxnId="{7184810F-61AD-9B47-9D0A-FE5E770AF297}">
      <dgm:prSet/>
      <dgm:spPr/>
      <dgm:t>
        <a:bodyPr/>
        <a:lstStyle/>
        <a:p>
          <a:endParaRPr lang="en-US"/>
        </a:p>
      </dgm:t>
    </dgm:pt>
    <dgm:pt modelId="{48320A98-FF74-BC4D-8A0A-560D36CA2EBB}">
      <dgm:prSet phldrT="[Text]"/>
      <dgm:spPr/>
      <dgm:t>
        <a:bodyPr/>
        <a:lstStyle/>
        <a:p>
          <a:r>
            <a:rPr lang="en-US" dirty="0" smtClean="0"/>
            <a:t>Extract a portion of stock solution</a:t>
          </a:r>
          <a:endParaRPr lang="en-US" dirty="0"/>
        </a:p>
      </dgm:t>
    </dgm:pt>
    <dgm:pt modelId="{AE3118A3-8031-EB4A-836F-A41FFAD4BC42}" type="parTrans" cxnId="{4043CA61-E2C0-AE44-9AB2-AB5BE72A3D08}">
      <dgm:prSet/>
      <dgm:spPr/>
      <dgm:t>
        <a:bodyPr/>
        <a:lstStyle/>
        <a:p>
          <a:endParaRPr lang="en-US"/>
        </a:p>
      </dgm:t>
    </dgm:pt>
    <dgm:pt modelId="{460C6FB9-0236-C64E-AE50-ED4688AD7931}" type="sibTrans" cxnId="{4043CA61-E2C0-AE44-9AB2-AB5BE72A3D08}">
      <dgm:prSet/>
      <dgm:spPr/>
      <dgm:t>
        <a:bodyPr/>
        <a:lstStyle/>
        <a:p>
          <a:endParaRPr lang="en-US"/>
        </a:p>
      </dgm:t>
    </dgm:pt>
    <dgm:pt modelId="{AC7DEA4D-1A16-EC4F-A40E-8FEF422720DD}">
      <dgm:prSet phldrT="[Text]"/>
      <dgm:spPr/>
      <dgm:t>
        <a:bodyPr/>
        <a:lstStyle/>
        <a:p>
          <a:r>
            <a:rPr lang="en-US" dirty="0" smtClean="0"/>
            <a:t>as calculated </a:t>
          </a:r>
          <a:endParaRPr lang="en-US" dirty="0"/>
        </a:p>
      </dgm:t>
    </dgm:pt>
    <dgm:pt modelId="{1E4F6DB1-B05C-6741-BBAF-58ECC8BD0EFC}" type="parTrans" cxnId="{5B363E0B-8C25-1B4B-9733-CF55A42A4315}">
      <dgm:prSet/>
      <dgm:spPr/>
      <dgm:t>
        <a:bodyPr/>
        <a:lstStyle/>
        <a:p>
          <a:endParaRPr lang="en-US"/>
        </a:p>
      </dgm:t>
    </dgm:pt>
    <dgm:pt modelId="{006B5A84-9932-5440-90D4-4D81CDE317A0}" type="sibTrans" cxnId="{5B363E0B-8C25-1B4B-9733-CF55A42A4315}">
      <dgm:prSet/>
      <dgm:spPr/>
      <dgm:t>
        <a:bodyPr/>
        <a:lstStyle/>
        <a:p>
          <a:endParaRPr lang="en-US"/>
        </a:p>
      </dgm:t>
    </dgm:pt>
    <dgm:pt modelId="{5351ECFC-F0D8-A842-9C0C-5B7ED750B3B2}">
      <dgm:prSet phldrT="[Text]"/>
      <dgm:spPr/>
      <dgm:t>
        <a:bodyPr/>
        <a:lstStyle/>
        <a:p>
          <a:r>
            <a:rPr lang="en-US" dirty="0" smtClean="0"/>
            <a:t>Dilute with distilled water</a:t>
          </a:r>
          <a:endParaRPr lang="en-US" dirty="0"/>
        </a:p>
      </dgm:t>
    </dgm:pt>
    <dgm:pt modelId="{38CCCF16-C848-8848-A440-D4ABCC98AEF4}" type="parTrans" cxnId="{B439C80D-4C57-4C41-9F98-26938196D16C}">
      <dgm:prSet/>
      <dgm:spPr/>
      <dgm:t>
        <a:bodyPr/>
        <a:lstStyle/>
        <a:p>
          <a:endParaRPr lang="en-US"/>
        </a:p>
      </dgm:t>
    </dgm:pt>
    <dgm:pt modelId="{89FA6689-A211-0649-8505-C255D6D098D6}" type="sibTrans" cxnId="{B439C80D-4C57-4C41-9F98-26938196D16C}">
      <dgm:prSet/>
      <dgm:spPr/>
      <dgm:t>
        <a:bodyPr/>
        <a:lstStyle/>
        <a:p>
          <a:endParaRPr lang="en-US"/>
        </a:p>
      </dgm:t>
    </dgm:pt>
    <dgm:pt modelId="{C7DCB5FC-1287-2740-A5E2-A19952C060C9}">
      <dgm:prSet phldrT="[Text]"/>
      <dgm:spPr/>
      <dgm:t>
        <a:bodyPr/>
        <a:lstStyle/>
        <a:p>
          <a:r>
            <a:rPr lang="en-US" dirty="0" smtClean="0"/>
            <a:t>Making a known volume of a </a:t>
          </a:r>
          <a:r>
            <a:rPr lang="en-US" smtClean="0"/>
            <a:t>lower concentration</a:t>
          </a:r>
          <a:endParaRPr lang="en-US"/>
        </a:p>
      </dgm:t>
    </dgm:pt>
    <dgm:pt modelId="{27F5B1E9-B18E-7A48-A825-91EB47F12F3E}" type="parTrans" cxnId="{D9C0EFA3-074E-E64F-B757-85AA73762F96}">
      <dgm:prSet/>
      <dgm:spPr/>
      <dgm:t>
        <a:bodyPr/>
        <a:lstStyle/>
        <a:p>
          <a:endParaRPr lang="en-US"/>
        </a:p>
      </dgm:t>
    </dgm:pt>
    <dgm:pt modelId="{48AD7375-5EEF-5549-8113-E68B682596B3}" type="sibTrans" cxnId="{D9C0EFA3-074E-E64F-B757-85AA73762F96}">
      <dgm:prSet/>
      <dgm:spPr/>
      <dgm:t>
        <a:bodyPr/>
        <a:lstStyle/>
        <a:p>
          <a:endParaRPr lang="en-US"/>
        </a:p>
      </dgm:t>
    </dgm:pt>
    <dgm:pt modelId="{29DC5C66-9701-2645-A494-607111DE7712}">
      <dgm:prSet phldrT="[Text]"/>
      <dgm:spPr/>
      <dgm:t>
        <a:bodyPr/>
        <a:lstStyle/>
        <a:p>
          <a:r>
            <a:rPr lang="en-US" dirty="0" smtClean="0"/>
            <a:t>use to make other solutions</a:t>
          </a:r>
          <a:endParaRPr lang="en-US" dirty="0"/>
        </a:p>
      </dgm:t>
    </dgm:pt>
    <dgm:pt modelId="{D2128DA2-3F2D-AA4E-A62E-6D51162BFF94}" type="parTrans" cxnId="{03445A93-E6F1-B24D-80D6-771CAF643FA8}">
      <dgm:prSet/>
      <dgm:spPr/>
      <dgm:t>
        <a:bodyPr/>
        <a:lstStyle/>
        <a:p>
          <a:endParaRPr lang="en-US"/>
        </a:p>
      </dgm:t>
    </dgm:pt>
    <dgm:pt modelId="{611A2A9C-EC0C-7B4A-9C22-BE5809084A67}" type="sibTrans" cxnId="{03445A93-E6F1-B24D-80D6-771CAF643FA8}">
      <dgm:prSet/>
      <dgm:spPr/>
      <dgm:t>
        <a:bodyPr/>
        <a:lstStyle/>
        <a:p>
          <a:endParaRPr lang="en-US"/>
        </a:p>
      </dgm:t>
    </dgm:pt>
    <dgm:pt modelId="{65517DDA-B217-C84A-B61F-854BBD43AABD}" type="pres">
      <dgm:prSet presAssocID="{585865F9-E956-6E4A-B12B-B71EC4EA48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1D004B-9CB5-C44B-90B7-9174EB2A2AAF}" type="pres">
      <dgm:prSet presAssocID="{4214DAE1-5B18-994C-89F5-F80EBF407623}" presName="composite" presStyleCnt="0"/>
      <dgm:spPr/>
      <dgm:t>
        <a:bodyPr/>
        <a:lstStyle/>
        <a:p>
          <a:endParaRPr lang="en-US"/>
        </a:p>
      </dgm:t>
    </dgm:pt>
    <dgm:pt modelId="{E2DAA2D0-B8A0-684D-9F9C-4FA6447FF018}" type="pres">
      <dgm:prSet presAssocID="{4214DAE1-5B18-994C-89F5-F80EBF407623}" presName="imagSh" presStyleLbl="bgImgPlace1" presStyleIdx="0" presStyleCnt="3" custScaleX="7749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3054F4E-D59E-D44D-AB1E-FAE53C6282BD}" type="pres">
      <dgm:prSet presAssocID="{4214DAE1-5B18-994C-89F5-F80EBF407623}" presName="txNode" presStyleLbl="node1" presStyleIdx="0" presStyleCnt="3" custLinFactNeighborX="22639" custLinFactNeighborY="322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E9AABE-EB2F-BE4E-B4FB-59C809F7E7BA}" type="pres">
      <dgm:prSet presAssocID="{728C0C81-61AC-904F-B8CF-E99DA89CF263}" presName="sibTrans" presStyleLbl="sibTrans2D1" presStyleIdx="0" presStyleCnt="2"/>
      <dgm:spPr/>
      <dgm:t>
        <a:bodyPr/>
        <a:lstStyle/>
        <a:p>
          <a:endParaRPr lang="en-US"/>
        </a:p>
      </dgm:t>
    </dgm:pt>
    <dgm:pt modelId="{26699D41-D811-DB48-873B-9419C60788DD}" type="pres">
      <dgm:prSet presAssocID="{728C0C81-61AC-904F-B8CF-E99DA89CF263}" presName="connTx" presStyleLbl="sibTrans2D1" presStyleIdx="0" presStyleCnt="2"/>
      <dgm:spPr/>
      <dgm:t>
        <a:bodyPr/>
        <a:lstStyle/>
        <a:p>
          <a:endParaRPr lang="en-US"/>
        </a:p>
      </dgm:t>
    </dgm:pt>
    <dgm:pt modelId="{74034F2B-6323-494E-AE13-58E6A9CC7468}" type="pres">
      <dgm:prSet presAssocID="{48320A98-FF74-BC4D-8A0A-560D36CA2EBB}" presName="composite" presStyleCnt="0"/>
      <dgm:spPr/>
      <dgm:t>
        <a:bodyPr/>
        <a:lstStyle/>
        <a:p>
          <a:endParaRPr lang="en-US"/>
        </a:p>
      </dgm:t>
    </dgm:pt>
    <dgm:pt modelId="{62D29465-532C-024D-B0C6-6470585B4D02}" type="pres">
      <dgm:prSet presAssocID="{48320A98-FF74-BC4D-8A0A-560D36CA2EBB}" presName="imagSh" presStyleLbl="bgImgPlace1" presStyleIdx="1" presStyleCnt="3" custLinFactNeighborX="-12863" custLinFactNeighborY="-514"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D336A20-14F5-114F-9F13-67F40E5E7E20}" type="pres">
      <dgm:prSet presAssocID="{48320A98-FF74-BC4D-8A0A-560D36CA2EBB}" presName="txNode" presStyleLbl="node1" presStyleIdx="1" presStyleCnt="3" custLinFactNeighborX="10805" custLinFactNeighborY="322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3CC3FB-5C91-884C-9281-E72CE23D9479}" type="pres">
      <dgm:prSet presAssocID="{460C6FB9-0236-C64E-AE50-ED4688AD7931}" presName="sibTrans" presStyleLbl="sibTrans2D1" presStyleIdx="1" presStyleCnt="2"/>
      <dgm:spPr/>
      <dgm:t>
        <a:bodyPr/>
        <a:lstStyle/>
        <a:p>
          <a:endParaRPr lang="en-US"/>
        </a:p>
      </dgm:t>
    </dgm:pt>
    <dgm:pt modelId="{54F31E42-F2EF-A442-ACEA-A4FAA2F99121}" type="pres">
      <dgm:prSet presAssocID="{460C6FB9-0236-C64E-AE50-ED4688AD7931}" presName="connTx" presStyleLbl="sibTrans2D1" presStyleIdx="1" presStyleCnt="2"/>
      <dgm:spPr/>
      <dgm:t>
        <a:bodyPr/>
        <a:lstStyle/>
        <a:p>
          <a:endParaRPr lang="en-US"/>
        </a:p>
      </dgm:t>
    </dgm:pt>
    <dgm:pt modelId="{ED2C95C2-FCFA-A340-85EA-9313C8C5E0BC}" type="pres">
      <dgm:prSet presAssocID="{5351ECFC-F0D8-A842-9C0C-5B7ED750B3B2}" presName="composite" presStyleCnt="0"/>
      <dgm:spPr/>
      <dgm:t>
        <a:bodyPr/>
        <a:lstStyle/>
        <a:p>
          <a:endParaRPr lang="en-US"/>
        </a:p>
      </dgm:t>
    </dgm:pt>
    <dgm:pt modelId="{F93DB849-326B-5B43-B845-1E9221B1186F}" type="pres">
      <dgm:prSet presAssocID="{5351ECFC-F0D8-A842-9C0C-5B7ED750B3B2}" presName="imagSh" presStyleLbl="bgImgPlace1" presStyleIdx="2" presStyleCnt="3" custLinFactNeighborX="-2315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21727D3-1A6E-5947-BE1E-25D24A103154}" type="pres">
      <dgm:prSet presAssocID="{5351ECFC-F0D8-A842-9C0C-5B7ED750B3B2}" presName="txNode" presStyleLbl="node1" presStyleIdx="2" presStyleCnt="3" custLinFactNeighborX="-6477" custLinFactNeighborY="324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43CA61-E2C0-AE44-9AB2-AB5BE72A3D08}" srcId="{585865F9-E956-6E4A-B12B-B71EC4EA484A}" destId="{48320A98-FF74-BC4D-8A0A-560D36CA2EBB}" srcOrd="1" destOrd="0" parTransId="{AE3118A3-8031-EB4A-836F-A41FFAD4BC42}" sibTransId="{460C6FB9-0236-C64E-AE50-ED4688AD7931}"/>
    <dgm:cxn modelId="{6FCDE458-CC68-8C45-B154-E540DB8CDAF8}" srcId="{585865F9-E956-6E4A-B12B-B71EC4EA484A}" destId="{4214DAE1-5B18-994C-89F5-F80EBF407623}" srcOrd="0" destOrd="0" parTransId="{46DE0180-A1F8-EC4E-AA87-10B0039F67B3}" sibTransId="{728C0C81-61AC-904F-B8CF-E99DA89CF263}"/>
    <dgm:cxn modelId="{B2CE09F6-7446-F447-9454-3D99B136A27C}" type="presOf" srcId="{5351ECFC-F0D8-A842-9C0C-5B7ED750B3B2}" destId="{C21727D3-1A6E-5947-BE1E-25D24A103154}" srcOrd="0" destOrd="0" presId="urn:microsoft.com/office/officeart/2005/8/layout/hProcess10#1"/>
    <dgm:cxn modelId="{E728AC66-786C-7943-B553-86BD21B327E1}" type="presOf" srcId="{4AB0E776-2B15-EA4D-9711-1F8B4E2CCF63}" destId="{23054F4E-D59E-D44D-AB1E-FAE53C6282BD}" srcOrd="0" destOrd="1" presId="urn:microsoft.com/office/officeart/2005/8/layout/hProcess10#1"/>
    <dgm:cxn modelId="{B359AEED-AD7E-624D-8C0C-B479669938D3}" type="presOf" srcId="{585865F9-E956-6E4A-B12B-B71EC4EA484A}" destId="{65517DDA-B217-C84A-B61F-854BBD43AABD}" srcOrd="0" destOrd="0" presId="urn:microsoft.com/office/officeart/2005/8/layout/hProcess10#1"/>
    <dgm:cxn modelId="{853C6A05-A981-724A-9213-FAD72E604DA6}" type="presOf" srcId="{AC7DEA4D-1A16-EC4F-A40E-8FEF422720DD}" destId="{4D336A20-14F5-114F-9F13-67F40E5E7E20}" srcOrd="0" destOrd="1" presId="urn:microsoft.com/office/officeart/2005/8/layout/hProcess10#1"/>
    <dgm:cxn modelId="{D9C0EFA3-074E-E64F-B757-85AA73762F96}" srcId="{5351ECFC-F0D8-A842-9C0C-5B7ED750B3B2}" destId="{C7DCB5FC-1287-2740-A5E2-A19952C060C9}" srcOrd="0" destOrd="0" parTransId="{27F5B1E9-B18E-7A48-A825-91EB47F12F3E}" sibTransId="{48AD7375-5EEF-5549-8113-E68B682596B3}"/>
    <dgm:cxn modelId="{D7AF9345-6C59-944E-B868-4CBDED0BF052}" type="presOf" srcId="{48320A98-FF74-BC4D-8A0A-560D36CA2EBB}" destId="{4D336A20-14F5-114F-9F13-67F40E5E7E20}" srcOrd="0" destOrd="0" presId="urn:microsoft.com/office/officeart/2005/8/layout/hProcess10#1"/>
    <dgm:cxn modelId="{B439C80D-4C57-4C41-9F98-26938196D16C}" srcId="{585865F9-E956-6E4A-B12B-B71EC4EA484A}" destId="{5351ECFC-F0D8-A842-9C0C-5B7ED750B3B2}" srcOrd="2" destOrd="0" parTransId="{38CCCF16-C848-8848-A440-D4ABCC98AEF4}" sibTransId="{89FA6689-A211-0649-8505-C255D6D098D6}"/>
    <dgm:cxn modelId="{4D3E2012-B976-5647-A5CC-521AB6A8F935}" type="presOf" srcId="{29DC5C66-9701-2645-A494-607111DE7712}" destId="{23054F4E-D59E-D44D-AB1E-FAE53C6282BD}" srcOrd="0" destOrd="2" presId="urn:microsoft.com/office/officeart/2005/8/layout/hProcess10#1"/>
    <dgm:cxn modelId="{CF150587-7B20-0848-A1C7-22B3B24E70CF}" type="presOf" srcId="{C7DCB5FC-1287-2740-A5E2-A19952C060C9}" destId="{C21727D3-1A6E-5947-BE1E-25D24A103154}" srcOrd="0" destOrd="1" presId="urn:microsoft.com/office/officeart/2005/8/layout/hProcess10#1"/>
    <dgm:cxn modelId="{03445A93-E6F1-B24D-80D6-771CAF643FA8}" srcId="{4214DAE1-5B18-994C-89F5-F80EBF407623}" destId="{29DC5C66-9701-2645-A494-607111DE7712}" srcOrd="1" destOrd="0" parTransId="{D2128DA2-3F2D-AA4E-A62E-6D51162BFF94}" sibTransId="{611A2A9C-EC0C-7B4A-9C22-BE5809084A67}"/>
    <dgm:cxn modelId="{27168F74-E9FD-A441-96D9-BEDFF84ECE47}" type="presOf" srcId="{4214DAE1-5B18-994C-89F5-F80EBF407623}" destId="{23054F4E-D59E-D44D-AB1E-FAE53C6282BD}" srcOrd="0" destOrd="0" presId="urn:microsoft.com/office/officeart/2005/8/layout/hProcess10#1"/>
    <dgm:cxn modelId="{F6E84AE9-D9A8-CC4A-B329-5146DD653238}" type="presOf" srcId="{460C6FB9-0236-C64E-AE50-ED4688AD7931}" destId="{54F31E42-F2EF-A442-ACEA-A4FAA2F99121}" srcOrd="1" destOrd="0" presId="urn:microsoft.com/office/officeart/2005/8/layout/hProcess10#1"/>
    <dgm:cxn modelId="{5B363E0B-8C25-1B4B-9733-CF55A42A4315}" srcId="{48320A98-FF74-BC4D-8A0A-560D36CA2EBB}" destId="{AC7DEA4D-1A16-EC4F-A40E-8FEF422720DD}" srcOrd="0" destOrd="0" parTransId="{1E4F6DB1-B05C-6741-BBAF-58ECC8BD0EFC}" sibTransId="{006B5A84-9932-5440-90D4-4D81CDE317A0}"/>
    <dgm:cxn modelId="{C8A3C0D5-D8EB-BA47-8C84-F446DFDB94A1}" type="presOf" srcId="{460C6FB9-0236-C64E-AE50-ED4688AD7931}" destId="{093CC3FB-5C91-884C-9281-E72CE23D9479}" srcOrd="0" destOrd="0" presId="urn:microsoft.com/office/officeart/2005/8/layout/hProcess10#1"/>
    <dgm:cxn modelId="{6E1786A2-629D-7C43-9F50-B6829754FB66}" type="presOf" srcId="{728C0C81-61AC-904F-B8CF-E99DA89CF263}" destId="{26699D41-D811-DB48-873B-9419C60788DD}" srcOrd="1" destOrd="0" presId="urn:microsoft.com/office/officeart/2005/8/layout/hProcess10#1"/>
    <dgm:cxn modelId="{2A1D0B25-4C4F-1C4F-88F6-1C8A558B28FF}" type="presOf" srcId="{728C0C81-61AC-904F-B8CF-E99DA89CF263}" destId="{5EE9AABE-EB2F-BE4E-B4FB-59C809F7E7BA}" srcOrd="0" destOrd="0" presId="urn:microsoft.com/office/officeart/2005/8/layout/hProcess10#1"/>
    <dgm:cxn modelId="{7184810F-61AD-9B47-9D0A-FE5E770AF297}" srcId="{4214DAE1-5B18-994C-89F5-F80EBF407623}" destId="{4AB0E776-2B15-EA4D-9711-1F8B4E2CCF63}" srcOrd="0" destOrd="0" parTransId="{4707F5D7-81B7-4844-907E-33022399B1BA}" sibTransId="{E37D7696-A8D9-5349-95AC-E405E35E5AB1}"/>
    <dgm:cxn modelId="{62D8C522-0BF1-BD4A-A7F7-03DF51D56C70}" type="presParOf" srcId="{65517DDA-B217-C84A-B61F-854BBD43AABD}" destId="{6D1D004B-9CB5-C44B-90B7-9174EB2A2AAF}" srcOrd="0" destOrd="0" presId="urn:microsoft.com/office/officeart/2005/8/layout/hProcess10#1"/>
    <dgm:cxn modelId="{A8346388-FEAB-134C-A6ED-72431F97BD0B}" type="presParOf" srcId="{6D1D004B-9CB5-C44B-90B7-9174EB2A2AAF}" destId="{E2DAA2D0-B8A0-684D-9F9C-4FA6447FF018}" srcOrd="0" destOrd="0" presId="urn:microsoft.com/office/officeart/2005/8/layout/hProcess10#1"/>
    <dgm:cxn modelId="{C04196FB-F8D0-424E-A2C2-E5549C4C9044}" type="presParOf" srcId="{6D1D004B-9CB5-C44B-90B7-9174EB2A2AAF}" destId="{23054F4E-D59E-D44D-AB1E-FAE53C6282BD}" srcOrd="1" destOrd="0" presId="urn:microsoft.com/office/officeart/2005/8/layout/hProcess10#1"/>
    <dgm:cxn modelId="{8F8E944C-1AF6-FD40-9237-969F8123211D}" type="presParOf" srcId="{65517DDA-B217-C84A-B61F-854BBD43AABD}" destId="{5EE9AABE-EB2F-BE4E-B4FB-59C809F7E7BA}" srcOrd="1" destOrd="0" presId="urn:microsoft.com/office/officeart/2005/8/layout/hProcess10#1"/>
    <dgm:cxn modelId="{F837F192-4100-9E40-8C64-FC7C5B24D05C}" type="presParOf" srcId="{5EE9AABE-EB2F-BE4E-B4FB-59C809F7E7BA}" destId="{26699D41-D811-DB48-873B-9419C60788DD}" srcOrd="0" destOrd="0" presId="urn:microsoft.com/office/officeart/2005/8/layout/hProcess10#1"/>
    <dgm:cxn modelId="{2A3A006B-1374-AD4F-9877-1D5CD1AAFA23}" type="presParOf" srcId="{65517DDA-B217-C84A-B61F-854BBD43AABD}" destId="{74034F2B-6323-494E-AE13-58E6A9CC7468}" srcOrd="2" destOrd="0" presId="urn:microsoft.com/office/officeart/2005/8/layout/hProcess10#1"/>
    <dgm:cxn modelId="{25C7B7DF-EE0C-6A4C-BFC9-E3996055E0CC}" type="presParOf" srcId="{74034F2B-6323-494E-AE13-58E6A9CC7468}" destId="{62D29465-532C-024D-B0C6-6470585B4D02}" srcOrd="0" destOrd="0" presId="urn:microsoft.com/office/officeart/2005/8/layout/hProcess10#1"/>
    <dgm:cxn modelId="{33E24F50-500F-BA4D-8C28-840D082A0AB4}" type="presParOf" srcId="{74034F2B-6323-494E-AE13-58E6A9CC7468}" destId="{4D336A20-14F5-114F-9F13-67F40E5E7E20}" srcOrd="1" destOrd="0" presId="urn:microsoft.com/office/officeart/2005/8/layout/hProcess10#1"/>
    <dgm:cxn modelId="{818EFDE2-7797-A549-A328-A582833D1E65}" type="presParOf" srcId="{65517DDA-B217-C84A-B61F-854BBD43AABD}" destId="{093CC3FB-5C91-884C-9281-E72CE23D9479}" srcOrd="3" destOrd="0" presId="urn:microsoft.com/office/officeart/2005/8/layout/hProcess10#1"/>
    <dgm:cxn modelId="{B370A524-6E8B-1E40-88D0-0731F84D2C6B}" type="presParOf" srcId="{093CC3FB-5C91-884C-9281-E72CE23D9479}" destId="{54F31E42-F2EF-A442-ACEA-A4FAA2F99121}" srcOrd="0" destOrd="0" presId="urn:microsoft.com/office/officeart/2005/8/layout/hProcess10#1"/>
    <dgm:cxn modelId="{E349D22C-A1FF-C545-B4A9-79C3703A8385}" type="presParOf" srcId="{65517DDA-B217-C84A-B61F-854BBD43AABD}" destId="{ED2C95C2-FCFA-A340-85EA-9313C8C5E0BC}" srcOrd="4" destOrd="0" presId="urn:microsoft.com/office/officeart/2005/8/layout/hProcess10#1"/>
    <dgm:cxn modelId="{B4D65CF0-548E-774F-B07C-B1D8B6E6BB41}" type="presParOf" srcId="{ED2C95C2-FCFA-A340-85EA-9313C8C5E0BC}" destId="{F93DB849-326B-5B43-B845-1E9221B1186F}" srcOrd="0" destOrd="0" presId="urn:microsoft.com/office/officeart/2005/8/layout/hProcess10#1"/>
    <dgm:cxn modelId="{56AA3A13-4948-AB4D-B201-D6581C933505}" type="presParOf" srcId="{ED2C95C2-FCFA-A340-85EA-9313C8C5E0BC}" destId="{C21727D3-1A6E-5947-BE1E-25D24A103154}" srcOrd="1" destOrd="0" presId="urn:microsoft.com/office/officeart/2005/8/layout/hProcess10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D03D6C-DB3A-354F-9839-01A9653AC666}" type="doc">
      <dgm:prSet loTypeId="urn:microsoft.com/office/officeart/2005/8/layout/hProcess9" loCatId="" qsTypeId="urn:microsoft.com/office/officeart/2005/8/quickstyle/3D5" qsCatId="3D" csTypeId="urn:microsoft.com/office/officeart/2005/8/colors/colorful1#1" csCatId="colorful" phldr="1"/>
      <dgm:spPr/>
    </dgm:pt>
    <dgm:pt modelId="{C38FBF33-8364-FD4F-BDBC-BF0FF4937337}">
      <dgm:prSet phldrT="[Text]"/>
      <dgm:spPr/>
      <dgm:t>
        <a:bodyPr/>
        <a:lstStyle/>
        <a:p>
          <a:r>
            <a:rPr lang="en-US" smtClean="0"/>
            <a:t>preparation of feedstocks</a:t>
          </a:r>
          <a:endParaRPr lang="en-US"/>
        </a:p>
      </dgm:t>
    </dgm:pt>
    <dgm:pt modelId="{773639C1-6081-754B-82F5-8008A5A4B6BE}" type="parTrans" cxnId="{28280D14-0347-834E-805F-DCB21ACF73FF}">
      <dgm:prSet/>
      <dgm:spPr/>
      <dgm:t>
        <a:bodyPr/>
        <a:lstStyle/>
        <a:p>
          <a:endParaRPr lang="en-US"/>
        </a:p>
      </dgm:t>
    </dgm:pt>
    <dgm:pt modelId="{9F64B818-E726-7144-AD7E-70DDE7F3F62E}" type="sibTrans" cxnId="{28280D14-0347-834E-805F-DCB21ACF73FF}">
      <dgm:prSet/>
      <dgm:spPr/>
      <dgm:t>
        <a:bodyPr/>
        <a:lstStyle/>
        <a:p>
          <a:endParaRPr lang="en-US"/>
        </a:p>
      </dgm:t>
    </dgm:pt>
    <dgm:pt modelId="{0B01B481-AD70-FB4F-A205-E9D7BE0628BB}">
      <dgm:prSet phldrT="[Text]"/>
      <dgm:spPr/>
      <dgm:t>
        <a:bodyPr/>
        <a:lstStyle/>
        <a:p>
          <a:r>
            <a:rPr lang="en-US" dirty="0" smtClean="0"/>
            <a:t>synthesis</a:t>
          </a:r>
          <a:endParaRPr lang="en-US" dirty="0"/>
        </a:p>
      </dgm:t>
    </dgm:pt>
    <dgm:pt modelId="{8A87787C-287F-DF4C-AD4A-E0B4E640F15A}" type="parTrans" cxnId="{400F46D8-D063-B541-B1C3-9B65964BF20C}">
      <dgm:prSet/>
      <dgm:spPr/>
      <dgm:t>
        <a:bodyPr/>
        <a:lstStyle/>
        <a:p>
          <a:endParaRPr lang="en-US"/>
        </a:p>
      </dgm:t>
    </dgm:pt>
    <dgm:pt modelId="{48EFEA67-4141-5B45-B577-FD138EF376CF}" type="sibTrans" cxnId="{400F46D8-D063-B541-B1C3-9B65964BF20C}">
      <dgm:prSet/>
      <dgm:spPr/>
      <dgm:t>
        <a:bodyPr/>
        <a:lstStyle/>
        <a:p>
          <a:endParaRPr lang="en-US"/>
        </a:p>
      </dgm:t>
    </dgm:pt>
    <dgm:pt modelId="{DFE18AEE-E0C6-2849-88E5-ECDC683A8CE0}">
      <dgm:prSet phldrT="[Text]"/>
      <dgm:spPr/>
      <dgm:t>
        <a:bodyPr/>
        <a:lstStyle/>
        <a:p>
          <a:r>
            <a:rPr lang="en-US" dirty="0" smtClean="0"/>
            <a:t>separation of products</a:t>
          </a:r>
          <a:endParaRPr lang="en-US" dirty="0"/>
        </a:p>
      </dgm:t>
    </dgm:pt>
    <dgm:pt modelId="{23773D4A-855A-FC44-AF4C-8C0DDC8EEF62}" type="parTrans" cxnId="{94F10620-353D-E145-BAF3-E7035614A9CA}">
      <dgm:prSet/>
      <dgm:spPr/>
      <dgm:t>
        <a:bodyPr/>
        <a:lstStyle/>
        <a:p>
          <a:endParaRPr lang="en-US"/>
        </a:p>
      </dgm:t>
    </dgm:pt>
    <dgm:pt modelId="{5E34DC5E-F0CB-5840-A1CF-34A81F520E7D}" type="sibTrans" cxnId="{94F10620-353D-E145-BAF3-E7035614A9CA}">
      <dgm:prSet/>
      <dgm:spPr/>
      <dgm:t>
        <a:bodyPr/>
        <a:lstStyle/>
        <a:p>
          <a:endParaRPr lang="en-US"/>
        </a:p>
      </dgm:t>
    </dgm:pt>
    <dgm:pt modelId="{E361FE2C-FAD2-664E-8855-67CFD735935D}">
      <dgm:prSet phldrT="[Text]"/>
      <dgm:spPr/>
      <dgm:t>
        <a:bodyPr/>
        <a:lstStyle/>
        <a:p>
          <a:r>
            <a:rPr lang="en-US" dirty="0" smtClean="0"/>
            <a:t>handling of by-products and wastes</a:t>
          </a:r>
          <a:endParaRPr lang="en-US" dirty="0"/>
        </a:p>
      </dgm:t>
    </dgm:pt>
    <dgm:pt modelId="{BD4AC5F7-2E5D-DB47-A673-829465E74A90}" type="parTrans" cxnId="{94EACE09-EBD1-9942-896A-F13A6C51350D}">
      <dgm:prSet/>
      <dgm:spPr/>
      <dgm:t>
        <a:bodyPr/>
        <a:lstStyle/>
        <a:p>
          <a:endParaRPr lang="en-US"/>
        </a:p>
      </dgm:t>
    </dgm:pt>
    <dgm:pt modelId="{4B9F8DEA-FBD4-8B43-A2AD-252618D1F083}" type="sibTrans" cxnId="{94EACE09-EBD1-9942-896A-F13A6C51350D}">
      <dgm:prSet/>
      <dgm:spPr/>
      <dgm:t>
        <a:bodyPr/>
        <a:lstStyle/>
        <a:p>
          <a:endParaRPr lang="en-US"/>
        </a:p>
      </dgm:t>
    </dgm:pt>
    <dgm:pt modelId="{24CB81F0-BEAE-934A-9BD2-F57813FA98E3}">
      <dgm:prSet phldrT="[Text]"/>
      <dgm:spPr/>
      <dgm:t>
        <a:bodyPr/>
        <a:lstStyle/>
        <a:p>
          <a:r>
            <a:rPr lang="en-US" dirty="0" smtClean="0"/>
            <a:t>monitoring of purity</a:t>
          </a:r>
          <a:endParaRPr lang="en-US" dirty="0"/>
        </a:p>
      </dgm:t>
    </dgm:pt>
    <dgm:pt modelId="{E5DF6905-0FF3-5C40-867B-F405D0BFFFE9}" type="parTrans" cxnId="{15B309C1-F689-EC41-9C3D-F2CA77380107}">
      <dgm:prSet/>
      <dgm:spPr/>
      <dgm:t>
        <a:bodyPr/>
        <a:lstStyle/>
        <a:p>
          <a:endParaRPr lang="en-US"/>
        </a:p>
      </dgm:t>
    </dgm:pt>
    <dgm:pt modelId="{1DCBFD5F-95DE-4A47-8E4F-BD19BDEF450E}" type="sibTrans" cxnId="{15B309C1-F689-EC41-9C3D-F2CA77380107}">
      <dgm:prSet/>
      <dgm:spPr/>
      <dgm:t>
        <a:bodyPr/>
        <a:lstStyle/>
        <a:p>
          <a:endParaRPr lang="en-US"/>
        </a:p>
      </dgm:t>
    </dgm:pt>
    <dgm:pt modelId="{035DEE0F-2CA6-2441-A1FE-19AC81F10E42}" type="pres">
      <dgm:prSet presAssocID="{03D03D6C-DB3A-354F-9839-01A9653AC666}" presName="CompostProcess" presStyleCnt="0">
        <dgm:presLayoutVars>
          <dgm:dir/>
          <dgm:resizeHandles val="exact"/>
        </dgm:presLayoutVars>
      </dgm:prSet>
      <dgm:spPr/>
    </dgm:pt>
    <dgm:pt modelId="{8D0C95FA-17AD-F649-B7D1-D69A33B74569}" type="pres">
      <dgm:prSet presAssocID="{03D03D6C-DB3A-354F-9839-01A9653AC666}" presName="arrow" presStyleLbl="bgShp" presStyleIdx="0" presStyleCnt="1"/>
      <dgm:spPr/>
    </dgm:pt>
    <dgm:pt modelId="{BEA8FEF5-6F7E-F94D-A8EC-CDC537D4EE68}" type="pres">
      <dgm:prSet presAssocID="{03D03D6C-DB3A-354F-9839-01A9653AC666}" presName="linearProcess" presStyleCnt="0"/>
      <dgm:spPr/>
    </dgm:pt>
    <dgm:pt modelId="{7AD5CF9E-10EE-BA46-815F-D944E024531C}" type="pres">
      <dgm:prSet presAssocID="{C38FBF33-8364-FD4F-BDBC-BF0FF4937337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303FF-C446-C84F-9636-EB07A9797359}" type="pres">
      <dgm:prSet presAssocID="{9F64B818-E726-7144-AD7E-70DDE7F3F62E}" presName="sibTrans" presStyleCnt="0"/>
      <dgm:spPr/>
    </dgm:pt>
    <dgm:pt modelId="{54ECDE61-BDDF-7443-8AEA-E567160E3122}" type="pres">
      <dgm:prSet presAssocID="{0B01B481-AD70-FB4F-A205-E9D7BE0628BB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E0CA62-7D4F-924C-A118-3F3808F7E2EF}" type="pres">
      <dgm:prSet presAssocID="{48EFEA67-4141-5B45-B577-FD138EF376CF}" presName="sibTrans" presStyleCnt="0"/>
      <dgm:spPr/>
    </dgm:pt>
    <dgm:pt modelId="{153E20A5-99B3-D74B-A8EE-A989E537F224}" type="pres">
      <dgm:prSet presAssocID="{DFE18AEE-E0C6-2849-88E5-ECDC683A8CE0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15F275-1978-C64E-BEC4-C0643585A912}" type="pres">
      <dgm:prSet presAssocID="{5E34DC5E-F0CB-5840-A1CF-34A81F520E7D}" presName="sibTrans" presStyleCnt="0"/>
      <dgm:spPr/>
    </dgm:pt>
    <dgm:pt modelId="{F56FB42E-E4AD-9748-A910-B9977D648311}" type="pres">
      <dgm:prSet presAssocID="{E361FE2C-FAD2-664E-8855-67CFD735935D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FA4587-552B-3F47-9301-24CE8249F89E}" type="pres">
      <dgm:prSet presAssocID="{4B9F8DEA-FBD4-8B43-A2AD-252618D1F083}" presName="sibTrans" presStyleCnt="0"/>
      <dgm:spPr/>
    </dgm:pt>
    <dgm:pt modelId="{22F81EF9-6210-3441-9658-0EE8598E6E47}" type="pres">
      <dgm:prSet presAssocID="{24CB81F0-BEAE-934A-9BD2-F57813FA98E3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FBB7B8-C435-524A-8825-9307A8D4F56B}" type="presOf" srcId="{24CB81F0-BEAE-934A-9BD2-F57813FA98E3}" destId="{22F81EF9-6210-3441-9658-0EE8598E6E47}" srcOrd="0" destOrd="0" presId="urn:microsoft.com/office/officeart/2005/8/layout/hProcess9"/>
    <dgm:cxn modelId="{0DFAB453-5D12-4744-A71C-0BB903CCD29A}" type="presOf" srcId="{C38FBF33-8364-FD4F-BDBC-BF0FF4937337}" destId="{7AD5CF9E-10EE-BA46-815F-D944E024531C}" srcOrd="0" destOrd="0" presId="urn:microsoft.com/office/officeart/2005/8/layout/hProcess9"/>
    <dgm:cxn modelId="{28280D14-0347-834E-805F-DCB21ACF73FF}" srcId="{03D03D6C-DB3A-354F-9839-01A9653AC666}" destId="{C38FBF33-8364-FD4F-BDBC-BF0FF4937337}" srcOrd="0" destOrd="0" parTransId="{773639C1-6081-754B-82F5-8008A5A4B6BE}" sibTransId="{9F64B818-E726-7144-AD7E-70DDE7F3F62E}"/>
    <dgm:cxn modelId="{94F10620-353D-E145-BAF3-E7035614A9CA}" srcId="{03D03D6C-DB3A-354F-9839-01A9653AC666}" destId="{DFE18AEE-E0C6-2849-88E5-ECDC683A8CE0}" srcOrd="2" destOrd="0" parTransId="{23773D4A-855A-FC44-AF4C-8C0DDC8EEF62}" sibTransId="{5E34DC5E-F0CB-5840-A1CF-34A81F520E7D}"/>
    <dgm:cxn modelId="{15B309C1-F689-EC41-9C3D-F2CA77380107}" srcId="{03D03D6C-DB3A-354F-9839-01A9653AC666}" destId="{24CB81F0-BEAE-934A-9BD2-F57813FA98E3}" srcOrd="4" destOrd="0" parTransId="{E5DF6905-0FF3-5C40-867B-F405D0BFFFE9}" sibTransId="{1DCBFD5F-95DE-4A47-8E4F-BD19BDEF450E}"/>
    <dgm:cxn modelId="{67627F53-BAA9-AB43-B80B-36B1B898C0B4}" type="presOf" srcId="{03D03D6C-DB3A-354F-9839-01A9653AC666}" destId="{035DEE0F-2CA6-2441-A1FE-19AC81F10E42}" srcOrd="0" destOrd="0" presId="urn:microsoft.com/office/officeart/2005/8/layout/hProcess9"/>
    <dgm:cxn modelId="{400F46D8-D063-B541-B1C3-9B65964BF20C}" srcId="{03D03D6C-DB3A-354F-9839-01A9653AC666}" destId="{0B01B481-AD70-FB4F-A205-E9D7BE0628BB}" srcOrd="1" destOrd="0" parTransId="{8A87787C-287F-DF4C-AD4A-E0B4E640F15A}" sibTransId="{48EFEA67-4141-5B45-B577-FD138EF376CF}"/>
    <dgm:cxn modelId="{94EACE09-EBD1-9942-896A-F13A6C51350D}" srcId="{03D03D6C-DB3A-354F-9839-01A9653AC666}" destId="{E361FE2C-FAD2-664E-8855-67CFD735935D}" srcOrd="3" destOrd="0" parTransId="{BD4AC5F7-2E5D-DB47-A673-829465E74A90}" sibTransId="{4B9F8DEA-FBD4-8B43-A2AD-252618D1F083}"/>
    <dgm:cxn modelId="{48559A27-DF2B-334B-B502-2871AEB618F2}" type="presOf" srcId="{E361FE2C-FAD2-664E-8855-67CFD735935D}" destId="{F56FB42E-E4AD-9748-A910-B9977D648311}" srcOrd="0" destOrd="0" presId="urn:microsoft.com/office/officeart/2005/8/layout/hProcess9"/>
    <dgm:cxn modelId="{ACE36A2F-B5FB-9A4C-ABFA-6BFC2EE929AD}" type="presOf" srcId="{DFE18AEE-E0C6-2849-88E5-ECDC683A8CE0}" destId="{153E20A5-99B3-D74B-A8EE-A989E537F224}" srcOrd="0" destOrd="0" presId="urn:microsoft.com/office/officeart/2005/8/layout/hProcess9"/>
    <dgm:cxn modelId="{D421D181-A415-E940-9727-724E0834D93B}" type="presOf" srcId="{0B01B481-AD70-FB4F-A205-E9D7BE0628BB}" destId="{54ECDE61-BDDF-7443-8AEA-E567160E3122}" srcOrd="0" destOrd="0" presId="urn:microsoft.com/office/officeart/2005/8/layout/hProcess9"/>
    <dgm:cxn modelId="{B54F34C0-146F-FB4C-B7BD-7994C73557CF}" type="presParOf" srcId="{035DEE0F-2CA6-2441-A1FE-19AC81F10E42}" destId="{8D0C95FA-17AD-F649-B7D1-D69A33B74569}" srcOrd="0" destOrd="0" presId="urn:microsoft.com/office/officeart/2005/8/layout/hProcess9"/>
    <dgm:cxn modelId="{338A265D-5FF0-5143-81AA-E4AC41A3AECD}" type="presParOf" srcId="{035DEE0F-2CA6-2441-A1FE-19AC81F10E42}" destId="{BEA8FEF5-6F7E-F94D-A8EC-CDC537D4EE68}" srcOrd="1" destOrd="0" presId="urn:microsoft.com/office/officeart/2005/8/layout/hProcess9"/>
    <dgm:cxn modelId="{3AE92525-E8F9-B945-A362-F4ABF77B5EE8}" type="presParOf" srcId="{BEA8FEF5-6F7E-F94D-A8EC-CDC537D4EE68}" destId="{7AD5CF9E-10EE-BA46-815F-D944E024531C}" srcOrd="0" destOrd="0" presId="urn:microsoft.com/office/officeart/2005/8/layout/hProcess9"/>
    <dgm:cxn modelId="{554FE2C6-EFDB-0244-B2F2-DAFA7282CBB5}" type="presParOf" srcId="{BEA8FEF5-6F7E-F94D-A8EC-CDC537D4EE68}" destId="{DF0303FF-C446-C84F-9636-EB07A9797359}" srcOrd="1" destOrd="0" presId="urn:microsoft.com/office/officeart/2005/8/layout/hProcess9"/>
    <dgm:cxn modelId="{2A563B05-A4A3-6649-8C99-0BAAACF716B5}" type="presParOf" srcId="{BEA8FEF5-6F7E-F94D-A8EC-CDC537D4EE68}" destId="{54ECDE61-BDDF-7443-8AEA-E567160E3122}" srcOrd="2" destOrd="0" presId="urn:microsoft.com/office/officeart/2005/8/layout/hProcess9"/>
    <dgm:cxn modelId="{9C346EE3-4A58-7644-8825-20087462266F}" type="presParOf" srcId="{BEA8FEF5-6F7E-F94D-A8EC-CDC537D4EE68}" destId="{2AE0CA62-7D4F-924C-A118-3F3808F7E2EF}" srcOrd="3" destOrd="0" presId="urn:microsoft.com/office/officeart/2005/8/layout/hProcess9"/>
    <dgm:cxn modelId="{15C2805F-47F9-914D-AC00-AB9BC200E830}" type="presParOf" srcId="{BEA8FEF5-6F7E-F94D-A8EC-CDC537D4EE68}" destId="{153E20A5-99B3-D74B-A8EE-A989E537F224}" srcOrd="4" destOrd="0" presId="urn:microsoft.com/office/officeart/2005/8/layout/hProcess9"/>
    <dgm:cxn modelId="{488F07D5-E75C-7C4B-B41A-BCD1379DDE74}" type="presParOf" srcId="{BEA8FEF5-6F7E-F94D-A8EC-CDC537D4EE68}" destId="{F715F275-1978-C64E-BEC4-C0643585A912}" srcOrd="5" destOrd="0" presId="urn:microsoft.com/office/officeart/2005/8/layout/hProcess9"/>
    <dgm:cxn modelId="{E398B3C3-4B9B-6E4D-AC06-7EA5A9113944}" type="presParOf" srcId="{BEA8FEF5-6F7E-F94D-A8EC-CDC537D4EE68}" destId="{F56FB42E-E4AD-9748-A910-B9977D648311}" srcOrd="6" destOrd="0" presId="urn:microsoft.com/office/officeart/2005/8/layout/hProcess9"/>
    <dgm:cxn modelId="{2D0B1DD0-677B-CD4A-978C-4CB2BC556FFB}" type="presParOf" srcId="{BEA8FEF5-6F7E-F94D-A8EC-CDC537D4EE68}" destId="{0CFA4587-552B-3F47-9301-24CE8249F89E}" srcOrd="7" destOrd="0" presId="urn:microsoft.com/office/officeart/2005/8/layout/hProcess9"/>
    <dgm:cxn modelId="{2FBBF602-DA4C-D842-A0BD-CBEEE6CF80B6}" type="presParOf" srcId="{BEA8FEF5-6F7E-F94D-A8EC-CDC537D4EE68}" destId="{22F81EF9-6210-3441-9658-0EE8598E6E47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4343CD-4F47-7F4D-8CCD-E64595F4FAA6}" type="doc">
      <dgm:prSet loTypeId="urn:microsoft.com/office/officeart/2005/8/layout/radial4" loCatId="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FFC285C9-F0D5-344E-B102-9D435644C4C4}">
      <dgm:prSet phldrT="[Text]"/>
      <dgm:spPr/>
      <dgm:t>
        <a:bodyPr/>
        <a:lstStyle/>
        <a:p>
          <a:r>
            <a:rPr lang="en-US" dirty="0" smtClean="0"/>
            <a:t>Sustainability</a:t>
          </a:r>
          <a:endParaRPr lang="en-US" dirty="0"/>
        </a:p>
      </dgm:t>
    </dgm:pt>
    <dgm:pt modelId="{DB1DAF4D-F7AA-8B4B-AF2E-05DEEEB525CE}" type="parTrans" cxnId="{336420F4-63ED-904E-86D9-5EF121ABDD6B}">
      <dgm:prSet/>
      <dgm:spPr/>
      <dgm:t>
        <a:bodyPr/>
        <a:lstStyle/>
        <a:p>
          <a:endParaRPr lang="en-US"/>
        </a:p>
      </dgm:t>
    </dgm:pt>
    <dgm:pt modelId="{2F99ECB6-47EE-604C-8CE6-C26BF6CA32A9}" type="sibTrans" cxnId="{336420F4-63ED-904E-86D9-5EF121ABDD6B}">
      <dgm:prSet/>
      <dgm:spPr/>
      <dgm:t>
        <a:bodyPr/>
        <a:lstStyle/>
        <a:p>
          <a:endParaRPr lang="en-US"/>
        </a:p>
      </dgm:t>
    </dgm:pt>
    <dgm:pt modelId="{1070C4B6-8247-7C45-81D2-4F0AB1BC2F31}">
      <dgm:prSet phldrT="[Text]"/>
      <dgm:spPr/>
      <dgm:t>
        <a:bodyPr/>
        <a:lstStyle/>
        <a:p>
          <a:r>
            <a:rPr lang="en-US" dirty="0" smtClean="0"/>
            <a:t>renewable feedstock</a:t>
          </a:r>
          <a:endParaRPr lang="en-US" dirty="0"/>
        </a:p>
      </dgm:t>
    </dgm:pt>
    <dgm:pt modelId="{ED8E10F4-745E-284E-B8DC-08D37482861C}" type="parTrans" cxnId="{903FCC2E-09EB-D44B-A457-3F90A3C5BF0F}">
      <dgm:prSet/>
      <dgm:spPr/>
      <dgm:t>
        <a:bodyPr/>
        <a:lstStyle/>
        <a:p>
          <a:endParaRPr lang="en-US"/>
        </a:p>
      </dgm:t>
    </dgm:pt>
    <dgm:pt modelId="{56BBE9C8-D3C1-C446-8E80-4A75107B9C07}" type="sibTrans" cxnId="{903FCC2E-09EB-D44B-A457-3F90A3C5BF0F}">
      <dgm:prSet/>
      <dgm:spPr/>
      <dgm:t>
        <a:bodyPr/>
        <a:lstStyle/>
        <a:p>
          <a:endParaRPr lang="en-US"/>
        </a:p>
      </dgm:t>
    </dgm:pt>
    <dgm:pt modelId="{12AE7572-DD31-E84E-8D7E-977782AF03C9}">
      <dgm:prSet phldrT="[Text]"/>
      <dgm:spPr/>
      <dgm:t>
        <a:bodyPr/>
        <a:lstStyle/>
        <a:p>
          <a:r>
            <a:rPr lang="en-US" dirty="0" smtClean="0"/>
            <a:t>atom economy</a:t>
          </a:r>
          <a:endParaRPr lang="en-US" dirty="0"/>
        </a:p>
      </dgm:t>
    </dgm:pt>
    <dgm:pt modelId="{635021FE-F80F-6745-935C-421F40C7611C}" type="parTrans" cxnId="{03CF5D01-CE59-164C-8267-125D94534A2C}">
      <dgm:prSet/>
      <dgm:spPr/>
      <dgm:t>
        <a:bodyPr/>
        <a:lstStyle/>
        <a:p>
          <a:endParaRPr lang="en-US"/>
        </a:p>
      </dgm:t>
    </dgm:pt>
    <dgm:pt modelId="{F8102415-7714-334D-A04D-9F55180FDAEA}" type="sibTrans" cxnId="{03CF5D01-CE59-164C-8267-125D94534A2C}">
      <dgm:prSet/>
      <dgm:spPr/>
      <dgm:t>
        <a:bodyPr/>
        <a:lstStyle/>
        <a:p>
          <a:endParaRPr lang="en-US"/>
        </a:p>
      </dgm:t>
    </dgm:pt>
    <dgm:pt modelId="{06E1643B-AED7-6543-9ECF-850BFC4950EB}">
      <dgm:prSet phldrT="[Text]"/>
      <dgm:spPr/>
      <dgm:t>
        <a:bodyPr/>
        <a:lstStyle/>
        <a:p>
          <a:r>
            <a:rPr lang="en-US" dirty="0" smtClean="0"/>
            <a:t>type of waste and disposal</a:t>
          </a:r>
          <a:endParaRPr lang="en-US" dirty="0"/>
        </a:p>
      </dgm:t>
    </dgm:pt>
    <dgm:pt modelId="{9D423864-C33E-2441-8BFF-CA1177B84498}" type="parTrans" cxnId="{ACCBE59D-ABC3-EE49-A5D3-3FF323EE9C3D}">
      <dgm:prSet/>
      <dgm:spPr/>
      <dgm:t>
        <a:bodyPr/>
        <a:lstStyle/>
        <a:p>
          <a:endParaRPr lang="en-US"/>
        </a:p>
      </dgm:t>
    </dgm:pt>
    <dgm:pt modelId="{D4103ADF-6940-704E-BB86-1736A5257EC7}" type="sibTrans" cxnId="{ACCBE59D-ABC3-EE49-A5D3-3FF323EE9C3D}">
      <dgm:prSet/>
      <dgm:spPr/>
      <dgm:t>
        <a:bodyPr/>
        <a:lstStyle/>
        <a:p>
          <a:endParaRPr lang="en-US"/>
        </a:p>
      </dgm:t>
    </dgm:pt>
    <dgm:pt modelId="{3B7843DB-C091-A54A-9A26-8F2B812B10B3}">
      <dgm:prSet phldrT="[Text]"/>
      <dgm:spPr/>
      <dgm:t>
        <a:bodyPr/>
        <a:lstStyle/>
        <a:p>
          <a:r>
            <a:rPr lang="en-US" dirty="0" smtClean="0"/>
            <a:t>energy inputs and outputs</a:t>
          </a:r>
          <a:endParaRPr lang="en-US" dirty="0"/>
        </a:p>
      </dgm:t>
    </dgm:pt>
    <dgm:pt modelId="{68DEA695-E819-1A43-9CF2-B84930A223C3}" type="parTrans" cxnId="{C457E1C9-5BA2-AE44-B320-856B385E6A07}">
      <dgm:prSet/>
      <dgm:spPr/>
      <dgm:t>
        <a:bodyPr/>
        <a:lstStyle/>
        <a:p>
          <a:endParaRPr lang="en-US"/>
        </a:p>
      </dgm:t>
    </dgm:pt>
    <dgm:pt modelId="{EAE697C5-FDA6-AD42-B607-2C8F9AF3A66A}" type="sibTrans" cxnId="{C457E1C9-5BA2-AE44-B320-856B385E6A07}">
      <dgm:prSet/>
      <dgm:spPr/>
      <dgm:t>
        <a:bodyPr/>
        <a:lstStyle/>
        <a:p>
          <a:endParaRPr lang="en-US"/>
        </a:p>
      </dgm:t>
    </dgm:pt>
    <dgm:pt modelId="{D231850C-E8EF-1F4A-89A4-43ABA4F04793}">
      <dgm:prSet phldrT="[Text]"/>
      <dgm:spPr/>
      <dgm:t>
        <a:bodyPr/>
        <a:lstStyle/>
        <a:p>
          <a:r>
            <a:rPr lang="en-US" dirty="0" smtClean="0"/>
            <a:t>environmental impact</a:t>
          </a:r>
          <a:endParaRPr lang="en-US" dirty="0"/>
        </a:p>
      </dgm:t>
    </dgm:pt>
    <dgm:pt modelId="{12AB9047-13A3-A942-94B1-FF7956E828EC}" type="parTrans" cxnId="{F17BA2FC-87D9-CA46-9240-7B1E3DA1E0D7}">
      <dgm:prSet/>
      <dgm:spPr/>
      <dgm:t>
        <a:bodyPr/>
        <a:lstStyle/>
        <a:p>
          <a:endParaRPr lang="en-US"/>
        </a:p>
      </dgm:t>
    </dgm:pt>
    <dgm:pt modelId="{54E7640B-2C6D-8E49-BAD6-76F94D35E6AE}" type="sibTrans" cxnId="{F17BA2FC-87D9-CA46-9240-7B1E3DA1E0D7}">
      <dgm:prSet/>
      <dgm:spPr/>
      <dgm:t>
        <a:bodyPr/>
        <a:lstStyle/>
        <a:p>
          <a:endParaRPr lang="en-US"/>
        </a:p>
      </dgm:t>
    </dgm:pt>
    <dgm:pt modelId="{FB81430F-418E-524D-8B89-163B27A6AFF5}">
      <dgm:prSet phldrT="[Text]"/>
      <dgm:spPr/>
      <dgm:t>
        <a:bodyPr/>
        <a:lstStyle/>
        <a:p>
          <a:r>
            <a:rPr lang="en-US" dirty="0" smtClean="0"/>
            <a:t>health and safety risks</a:t>
          </a:r>
          <a:endParaRPr lang="en-US" dirty="0"/>
        </a:p>
      </dgm:t>
    </dgm:pt>
    <dgm:pt modelId="{EA13EB44-3E10-5F40-8A52-78D377A6A97E}" type="parTrans" cxnId="{585DF84C-1B59-E54A-81DF-2CDDA4840390}">
      <dgm:prSet/>
      <dgm:spPr/>
      <dgm:t>
        <a:bodyPr/>
        <a:lstStyle/>
        <a:p>
          <a:endParaRPr lang="en-US"/>
        </a:p>
      </dgm:t>
    </dgm:pt>
    <dgm:pt modelId="{0468E733-3000-7E47-A79D-7C790EF8E732}" type="sibTrans" cxnId="{585DF84C-1B59-E54A-81DF-2CDDA4840390}">
      <dgm:prSet/>
      <dgm:spPr/>
      <dgm:t>
        <a:bodyPr/>
        <a:lstStyle/>
        <a:p>
          <a:endParaRPr lang="en-US"/>
        </a:p>
      </dgm:t>
    </dgm:pt>
    <dgm:pt modelId="{ECE0933C-D089-FD4A-9718-1BD82A20EFB7}">
      <dgm:prSet phldrT="[Text]"/>
      <dgm:spPr/>
      <dgm:t>
        <a:bodyPr/>
        <a:lstStyle/>
        <a:p>
          <a:r>
            <a:rPr lang="en-US" dirty="0" smtClean="0"/>
            <a:t>social and economic benefits</a:t>
          </a:r>
          <a:endParaRPr lang="en-US" dirty="0"/>
        </a:p>
      </dgm:t>
    </dgm:pt>
    <dgm:pt modelId="{F01F818B-542F-EF4D-A163-4BDE18AFD18F}" type="parTrans" cxnId="{92E8604D-BEAB-414D-9F3C-05D1D2AEB21C}">
      <dgm:prSet/>
      <dgm:spPr/>
      <dgm:t>
        <a:bodyPr/>
        <a:lstStyle/>
        <a:p>
          <a:endParaRPr lang="en-US"/>
        </a:p>
      </dgm:t>
    </dgm:pt>
    <dgm:pt modelId="{A8E1F894-C5E5-3A47-8226-19FD2601E1DA}" type="sibTrans" cxnId="{92E8604D-BEAB-414D-9F3C-05D1D2AEB21C}">
      <dgm:prSet/>
      <dgm:spPr/>
      <dgm:t>
        <a:bodyPr/>
        <a:lstStyle/>
        <a:p>
          <a:endParaRPr lang="en-US"/>
        </a:p>
      </dgm:t>
    </dgm:pt>
    <dgm:pt modelId="{8C6304A0-00EA-AD4F-A4AA-D4CE9683CFB1}" type="pres">
      <dgm:prSet presAssocID="{564343CD-4F47-7F4D-8CCD-E64595F4FAA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6BE531-8E14-C549-84CD-3B0AF3632F64}" type="pres">
      <dgm:prSet presAssocID="{FFC285C9-F0D5-344E-B102-9D435644C4C4}" presName="centerShape" presStyleLbl="node0" presStyleIdx="0" presStyleCnt="1"/>
      <dgm:spPr/>
      <dgm:t>
        <a:bodyPr/>
        <a:lstStyle/>
        <a:p>
          <a:endParaRPr lang="en-US"/>
        </a:p>
      </dgm:t>
    </dgm:pt>
    <dgm:pt modelId="{1977BF6F-E04E-CB47-AEF7-4EECB49D7A18}" type="pres">
      <dgm:prSet presAssocID="{ED8E10F4-745E-284E-B8DC-08D37482861C}" presName="parTrans" presStyleLbl="bgSibTrans2D1" presStyleIdx="0" presStyleCnt="7"/>
      <dgm:spPr/>
      <dgm:t>
        <a:bodyPr/>
        <a:lstStyle/>
        <a:p>
          <a:endParaRPr lang="en-US"/>
        </a:p>
      </dgm:t>
    </dgm:pt>
    <dgm:pt modelId="{DE500826-69F7-5848-8279-2F26827F48EE}" type="pres">
      <dgm:prSet presAssocID="{1070C4B6-8247-7C45-81D2-4F0AB1BC2F31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9CD1F1-9B5F-BA46-87F3-A1190BF3380D}" type="pres">
      <dgm:prSet presAssocID="{635021FE-F80F-6745-935C-421F40C7611C}" presName="parTrans" presStyleLbl="bgSibTrans2D1" presStyleIdx="1" presStyleCnt="7"/>
      <dgm:spPr/>
      <dgm:t>
        <a:bodyPr/>
        <a:lstStyle/>
        <a:p>
          <a:endParaRPr lang="en-US"/>
        </a:p>
      </dgm:t>
    </dgm:pt>
    <dgm:pt modelId="{CAC066E5-ADF3-A340-8C57-AA3B91BE0B43}" type="pres">
      <dgm:prSet presAssocID="{12AE7572-DD31-E84E-8D7E-977782AF03C9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21B630-29B9-F14E-8119-DAD5DB6BA173}" type="pres">
      <dgm:prSet presAssocID="{9D423864-C33E-2441-8BFF-CA1177B84498}" presName="parTrans" presStyleLbl="bgSibTrans2D1" presStyleIdx="2" presStyleCnt="7"/>
      <dgm:spPr/>
      <dgm:t>
        <a:bodyPr/>
        <a:lstStyle/>
        <a:p>
          <a:endParaRPr lang="en-US"/>
        </a:p>
      </dgm:t>
    </dgm:pt>
    <dgm:pt modelId="{4952A830-AAAA-CF44-82C0-5012FD9A5DB9}" type="pres">
      <dgm:prSet presAssocID="{06E1643B-AED7-6543-9ECF-850BFC4950EB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0A5077-8D3B-A048-985D-8FB43A1E768E}" type="pres">
      <dgm:prSet presAssocID="{68DEA695-E819-1A43-9CF2-B84930A223C3}" presName="parTrans" presStyleLbl="bgSibTrans2D1" presStyleIdx="3" presStyleCnt="7"/>
      <dgm:spPr/>
      <dgm:t>
        <a:bodyPr/>
        <a:lstStyle/>
        <a:p>
          <a:endParaRPr lang="en-US"/>
        </a:p>
      </dgm:t>
    </dgm:pt>
    <dgm:pt modelId="{B4C1EA42-BCA1-1E47-B7A0-E2D2B378A19D}" type="pres">
      <dgm:prSet presAssocID="{3B7843DB-C091-A54A-9A26-8F2B812B10B3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721822-0841-C24A-8E57-7032542632AB}" type="pres">
      <dgm:prSet presAssocID="{12AB9047-13A3-A942-94B1-FF7956E828EC}" presName="parTrans" presStyleLbl="bgSibTrans2D1" presStyleIdx="4" presStyleCnt="7"/>
      <dgm:spPr/>
      <dgm:t>
        <a:bodyPr/>
        <a:lstStyle/>
        <a:p>
          <a:endParaRPr lang="en-US"/>
        </a:p>
      </dgm:t>
    </dgm:pt>
    <dgm:pt modelId="{5F638573-20B4-684C-8725-A5541849D36C}" type="pres">
      <dgm:prSet presAssocID="{D231850C-E8EF-1F4A-89A4-43ABA4F04793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3BFACE-C3D5-3648-AE35-B13DD2D70F42}" type="pres">
      <dgm:prSet presAssocID="{EA13EB44-3E10-5F40-8A52-78D377A6A97E}" presName="parTrans" presStyleLbl="bgSibTrans2D1" presStyleIdx="5" presStyleCnt="7"/>
      <dgm:spPr/>
      <dgm:t>
        <a:bodyPr/>
        <a:lstStyle/>
        <a:p>
          <a:endParaRPr lang="en-US"/>
        </a:p>
      </dgm:t>
    </dgm:pt>
    <dgm:pt modelId="{0CD2DEDC-DB6B-A241-92FE-F02F6B859F98}" type="pres">
      <dgm:prSet presAssocID="{FB81430F-418E-524D-8B89-163B27A6AFF5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7060B3-3D86-1D4A-8832-84668C6C7FEC}" type="pres">
      <dgm:prSet presAssocID="{F01F818B-542F-EF4D-A163-4BDE18AFD18F}" presName="parTrans" presStyleLbl="bgSibTrans2D1" presStyleIdx="6" presStyleCnt="7"/>
      <dgm:spPr/>
      <dgm:t>
        <a:bodyPr/>
        <a:lstStyle/>
        <a:p>
          <a:endParaRPr lang="en-US"/>
        </a:p>
      </dgm:t>
    </dgm:pt>
    <dgm:pt modelId="{D2150042-9D23-0741-BBE3-0F6007938DC4}" type="pres">
      <dgm:prSet presAssocID="{ECE0933C-D089-FD4A-9718-1BD82A20EFB7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E8604D-BEAB-414D-9F3C-05D1D2AEB21C}" srcId="{FFC285C9-F0D5-344E-B102-9D435644C4C4}" destId="{ECE0933C-D089-FD4A-9718-1BD82A20EFB7}" srcOrd="6" destOrd="0" parTransId="{F01F818B-542F-EF4D-A163-4BDE18AFD18F}" sibTransId="{A8E1F894-C5E5-3A47-8226-19FD2601E1DA}"/>
    <dgm:cxn modelId="{DA9705E4-4C0F-2E46-A2FE-42E78B49BB8D}" type="presOf" srcId="{9D423864-C33E-2441-8BFF-CA1177B84498}" destId="{3121B630-29B9-F14E-8119-DAD5DB6BA173}" srcOrd="0" destOrd="0" presId="urn:microsoft.com/office/officeart/2005/8/layout/radial4"/>
    <dgm:cxn modelId="{D546596A-A081-134C-921E-62F89FB28653}" type="presOf" srcId="{ED8E10F4-745E-284E-B8DC-08D37482861C}" destId="{1977BF6F-E04E-CB47-AEF7-4EECB49D7A18}" srcOrd="0" destOrd="0" presId="urn:microsoft.com/office/officeart/2005/8/layout/radial4"/>
    <dgm:cxn modelId="{A810E027-4FE5-7940-99B4-84D471183CD6}" type="presOf" srcId="{68DEA695-E819-1A43-9CF2-B84930A223C3}" destId="{4D0A5077-8D3B-A048-985D-8FB43A1E768E}" srcOrd="0" destOrd="0" presId="urn:microsoft.com/office/officeart/2005/8/layout/radial4"/>
    <dgm:cxn modelId="{92BBABE0-9268-F447-9EBD-F5E089F1478B}" type="presOf" srcId="{06E1643B-AED7-6543-9ECF-850BFC4950EB}" destId="{4952A830-AAAA-CF44-82C0-5012FD9A5DB9}" srcOrd="0" destOrd="0" presId="urn:microsoft.com/office/officeart/2005/8/layout/radial4"/>
    <dgm:cxn modelId="{D84F9712-4FCD-9243-9EF5-032A011EAE0C}" type="presOf" srcId="{FB81430F-418E-524D-8B89-163B27A6AFF5}" destId="{0CD2DEDC-DB6B-A241-92FE-F02F6B859F98}" srcOrd="0" destOrd="0" presId="urn:microsoft.com/office/officeart/2005/8/layout/radial4"/>
    <dgm:cxn modelId="{3485CCA0-EAF4-9145-8EFF-7FAC6027258D}" type="presOf" srcId="{12AE7572-DD31-E84E-8D7E-977782AF03C9}" destId="{CAC066E5-ADF3-A340-8C57-AA3B91BE0B43}" srcOrd="0" destOrd="0" presId="urn:microsoft.com/office/officeart/2005/8/layout/radial4"/>
    <dgm:cxn modelId="{D77B9810-E8E9-E647-85CB-FBAA9F4BD0DA}" type="presOf" srcId="{ECE0933C-D089-FD4A-9718-1BD82A20EFB7}" destId="{D2150042-9D23-0741-BBE3-0F6007938DC4}" srcOrd="0" destOrd="0" presId="urn:microsoft.com/office/officeart/2005/8/layout/radial4"/>
    <dgm:cxn modelId="{7F090F31-8902-BB47-B832-0E53C3B89AEE}" type="presOf" srcId="{FFC285C9-F0D5-344E-B102-9D435644C4C4}" destId="{B56BE531-8E14-C549-84CD-3B0AF3632F64}" srcOrd="0" destOrd="0" presId="urn:microsoft.com/office/officeart/2005/8/layout/radial4"/>
    <dgm:cxn modelId="{CD9C8D90-A36C-BD44-A257-A12A2A21C5D7}" type="presOf" srcId="{1070C4B6-8247-7C45-81D2-4F0AB1BC2F31}" destId="{DE500826-69F7-5848-8279-2F26827F48EE}" srcOrd="0" destOrd="0" presId="urn:microsoft.com/office/officeart/2005/8/layout/radial4"/>
    <dgm:cxn modelId="{6D6E320F-6B2A-CE45-BE6E-00657EB94198}" type="presOf" srcId="{D231850C-E8EF-1F4A-89A4-43ABA4F04793}" destId="{5F638573-20B4-684C-8725-A5541849D36C}" srcOrd="0" destOrd="0" presId="urn:microsoft.com/office/officeart/2005/8/layout/radial4"/>
    <dgm:cxn modelId="{8D42F5E8-977A-E945-AFC0-FBFD68A3F40E}" type="presOf" srcId="{EA13EB44-3E10-5F40-8A52-78D377A6A97E}" destId="{6A3BFACE-C3D5-3648-AE35-B13DD2D70F42}" srcOrd="0" destOrd="0" presId="urn:microsoft.com/office/officeart/2005/8/layout/radial4"/>
    <dgm:cxn modelId="{C457E1C9-5BA2-AE44-B320-856B385E6A07}" srcId="{FFC285C9-F0D5-344E-B102-9D435644C4C4}" destId="{3B7843DB-C091-A54A-9A26-8F2B812B10B3}" srcOrd="3" destOrd="0" parTransId="{68DEA695-E819-1A43-9CF2-B84930A223C3}" sibTransId="{EAE697C5-FDA6-AD42-B607-2C8F9AF3A66A}"/>
    <dgm:cxn modelId="{28BC628C-39B2-D94E-B709-DAF7C199D662}" type="presOf" srcId="{F01F818B-542F-EF4D-A163-4BDE18AFD18F}" destId="{A97060B3-3D86-1D4A-8832-84668C6C7FEC}" srcOrd="0" destOrd="0" presId="urn:microsoft.com/office/officeart/2005/8/layout/radial4"/>
    <dgm:cxn modelId="{585DF84C-1B59-E54A-81DF-2CDDA4840390}" srcId="{FFC285C9-F0D5-344E-B102-9D435644C4C4}" destId="{FB81430F-418E-524D-8B89-163B27A6AFF5}" srcOrd="5" destOrd="0" parTransId="{EA13EB44-3E10-5F40-8A52-78D377A6A97E}" sibTransId="{0468E733-3000-7E47-A79D-7C790EF8E732}"/>
    <dgm:cxn modelId="{336420F4-63ED-904E-86D9-5EF121ABDD6B}" srcId="{564343CD-4F47-7F4D-8CCD-E64595F4FAA6}" destId="{FFC285C9-F0D5-344E-B102-9D435644C4C4}" srcOrd="0" destOrd="0" parTransId="{DB1DAF4D-F7AA-8B4B-AF2E-05DEEEB525CE}" sibTransId="{2F99ECB6-47EE-604C-8CE6-C26BF6CA32A9}"/>
    <dgm:cxn modelId="{11A1F593-671D-224D-8DE9-1A789DEA7966}" type="presOf" srcId="{3B7843DB-C091-A54A-9A26-8F2B812B10B3}" destId="{B4C1EA42-BCA1-1E47-B7A0-E2D2B378A19D}" srcOrd="0" destOrd="0" presId="urn:microsoft.com/office/officeart/2005/8/layout/radial4"/>
    <dgm:cxn modelId="{46B20B16-2C12-9D4A-A0A8-7D78E1BAD6F5}" type="presOf" srcId="{12AB9047-13A3-A942-94B1-FF7956E828EC}" destId="{81721822-0841-C24A-8E57-7032542632AB}" srcOrd="0" destOrd="0" presId="urn:microsoft.com/office/officeart/2005/8/layout/radial4"/>
    <dgm:cxn modelId="{F17BA2FC-87D9-CA46-9240-7B1E3DA1E0D7}" srcId="{FFC285C9-F0D5-344E-B102-9D435644C4C4}" destId="{D231850C-E8EF-1F4A-89A4-43ABA4F04793}" srcOrd="4" destOrd="0" parTransId="{12AB9047-13A3-A942-94B1-FF7956E828EC}" sibTransId="{54E7640B-2C6D-8E49-BAD6-76F94D35E6AE}"/>
    <dgm:cxn modelId="{903FCC2E-09EB-D44B-A457-3F90A3C5BF0F}" srcId="{FFC285C9-F0D5-344E-B102-9D435644C4C4}" destId="{1070C4B6-8247-7C45-81D2-4F0AB1BC2F31}" srcOrd="0" destOrd="0" parTransId="{ED8E10F4-745E-284E-B8DC-08D37482861C}" sibTransId="{56BBE9C8-D3C1-C446-8E80-4A75107B9C07}"/>
    <dgm:cxn modelId="{E76F3FE1-0378-204B-B332-0DAB9DDB3518}" type="presOf" srcId="{635021FE-F80F-6745-935C-421F40C7611C}" destId="{C29CD1F1-9B5F-BA46-87F3-A1190BF3380D}" srcOrd="0" destOrd="0" presId="urn:microsoft.com/office/officeart/2005/8/layout/radial4"/>
    <dgm:cxn modelId="{75555A73-AE60-0E4C-BB70-8A8978BF82C5}" type="presOf" srcId="{564343CD-4F47-7F4D-8CCD-E64595F4FAA6}" destId="{8C6304A0-00EA-AD4F-A4AA-D4CE9683CFB1}" srcOrd="0" destOrd="0" presId="urn:microsoft.com/office/officeart/2005/8/layout/radial4"/>
    <dgm:cxn modelId="{03CF5D01-CE59-164C-8267-125D94534A2C}" srcId="{FFC285C9-F0D5-344E-B102-9D435644C4C4}" destId="{12AE7572-DD31-E84E-8D7E-977782AF03C9}" srcOrd="1" destOrd="0" parTransId="{635021FE-F80F-6745-935C-421F40C7611C}" sibTransId="{F8102415-7714-334D-A04D-9F55180FDAEA}"/>
    <dgm:cxn modelId="{ACCBE59D-ABC3-EE49-A5D3-3FF323EE9C3D}" srcId="{FFC285C9-F0D5-344E-B102-9D435644C4C4}" destId="{06E1643B-AED7-6543-9ECF-850BFC4950EB}" srcOrd="2" destOrd="0" parTransId="{9D423864-C33E-2441-8BFF-CA1177B84498}" sibTransId="{D4103ADF-6940-704E-BB86-1736A5257EC7}"/>
    <dgm:cxn modelId="{60206C4B-9AD7-4344-ABBA-C507DBD2F6D4}" type="presParOf" srcId="{8C6304A0-00EA-AD4F-A4AA-D4CE9683CFB1}" destId="{B56BE531-8E14-C549-84CD-3B0AF3632F64}" srcOrd="0" destOrd="0" presId="urn:microsoft.com/office/officeart/2005/8/layout/radial4"/>
    <dgm:cxn modelId="{90BAE8AF-D1A5-3A4C-96B4-77E9FFD9C343}" type="presParOf" srcId="{8C6304A0-00EA-AD4F-A4AA-D4CE9683CFB1}" destId="{1977BF6F-E04E-CB47-AEF7-4EECB49D7A18}" srcOrd="1" destOrd="0" presId="urn:microsoft.com/office/officeart/2005/8/layout/radial4"/>
    <dgm:cxn modelId="{C42472C3-5DAF-A242-ABE8-EBF4164EDCD8}" type="presParOf" srcId="{8C6304A0-00EA-AD4F-A4AA-D4CE9683CFB1}" destId="{DE500826-69F7-5848-8279-2F26827F48EE}" srcOrd="2" destOrd="0" presId="urn:microsoft.com/office/officeart/2005/8/layout/radial4"/>
    <dgm:cxn modelId="{54FEF8A6-5E59-3249-AA34-A3F5D513069C}" type="presParOf" srcId="{8C6304A0-00EA-AD4F-A4AA-D4CE9683CFB1}" destId="{C29CD1F1-9B5F-BA46-87F3-A1190BF3380D}" srcOrd="3" destOrd="0" presId="urn:microsoft.com/office/officeart/2005/8/layout/radial4"/>
    <dgm:cxn modelId="{39748987-0C9D-EB4B-9C8A-BB9FE442A061}" type="presParOf" srcId="{8C6304A0-00EA-AD4F-A4AA-D4CE9683CFB1}" destId="{CAC066E5-ADF3-A340-8C57-AA3B91BE0B43}" srcOrd="4" destOrd="0" presId="urn:microsoft.com/office/officeart/2005/8/layout/radial4"/>
    <dgm:cxn modelId="{20D6F9B5-B730-D14D-8580-F8722701828E}" type="presParOf" srcId="{8C6304A0-00EA-AD4F-A4AA-D4CE9683CFB1}" destId="{3121B630-29B9-F14E-8119-DAD5DB6BA173}" srcOrd="5" destOrd="0" presId="urn:microsoft.com/office/officeart/2005/8/layout/radial4"/>
    <dgm:cxn modelId="{2F6F3907-12EA-8048-A766-523A8865BBFE}" type="presParOf" srcId="{8C6304A0-00EA-AD4F-A4AA-D4CE9683CFB1}" destId="{4952A830-AAAA-CF44-82C0-5012FD9A5DB9}" srcOrd="6" destOrd="0" presId="urn:microsoft.com/office/officeart/2005/8/layout/radial4"/>
    <dgm:cxn modelId="{25E1DCCE-760C-7340-9993-2C9243501BF6}" type="presParOf" srcId="{8C6304A0-00EA-AD4F-A4AA-D4CE9683CFB1}" destId="{4D0A5077-8D3B-A048-985D-8FB43A1E768E}" srcOrd="7" destOrd="0" presId="urn:microsoft.com/office/officeart/2005/8/layout/radial4"/>
    <dgm:cxn modelId="{EB882639-9C63-5A49-9886-429AB671C56C}" type="presParOf" srcId="{8C6304A0-00EA-AD4F-A4AA-D4CE9683CFB1}" destId="{B4C1EA42-BCA1-1E47-B7A0-E2D2B378A19D}" srcOrd="8" destOrd="0" presId="urn:microsoft.com/office/officeart/2005/8/layout/radial4"/>
    <dgm:cxn modelId="{546A0E75-EDBC-EB4D-8627-B4408FBFEAAA}" type="presParOf" srcId="{8C6304A0-00EA-AD4F-A4AA-D4CE9683CFB1}" destId="{81721822-0841-C24A-8E57-7032542632AB}" srcOrd="9" destOrd="0" presId="urn:microsoft.com/office/officeart/2005/8/layout/radial4"/>
    <dgm:cxn modelId="{E30238E1-3EB8-D447-8362-A7009C898615}" type="presParOf" srcId="{8C6304A0-00EA-AD4F-A4AA-D4CE9683CFB1}" destId="{5F638573-20B4-684C-8725-A5541849D36C}" srcOrd="10" destOrd="0" presId="urn:microsoft.com/office/officeart/2005/8/layout/radial4"/>
    <dgm:cxn modelId="{4F04D2CD-CDFA-5849-967E-10FB586060CE}" type="presParOf" srcId="{8C6304A0-00EA-AD4F-A4AA-D4CE9683CFB1}" destId="{6A3BFACE-C3D5-3648-AE35-B13DD2D70F42}" srcOrd="11" destOrd="0" presId="urn:microsoft.com/office/officeart/2005/8/layout/radial4"/>
    <dgm:cxn modelId="{09F652F1-4F15-8C46-A337-D002070D803B}" type="presParOf" srcId="{8C6304A0-00EA-AD4F-A4AA-D4CE9683CFB1}" destId="{0CD2DEDC-DB6B-A241-92FE-F02F6B859F98}" srcOrd="12" destOrd="0" presId="urn:microsoft.com/office/officeart/2005/8/layout/radial4"/>
    <dgm:cxn modelId="{4BC525FA-4B3C-6541-A164-F947E02CB256}" type="presParOf" srcId="{8C6304A0-00EA-AD4F-A4AA-D4CE9683CFB1}" destId="{A97060B3-3D86-1D4A-8832-84668C6C7FEC}" srcOrd="13" destOrd="0" presId="urn:microsoft.com/office/officeart/2005/8/layout/radial4"/>
    <dgm:cxn modelId="{99320AC9-681F-5A42-8B73-196B3B4352E7}" type="presParOf" srcId="{8C6304A0-00EA-AD4F-A4AA-D4CE9683CFB1}" destId="{D2150042-9D23-0741-BBE3-0F6007938DC4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#1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5E44C-52D5-8B49-8463-6BF3131CE9DD}" type="datetime1">
              <a:rPr lang="en-GB" smtClean="0"/>
              <a:pPr/>
              <a:t>11/05/2012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864CE-D8FD-454A-8C5F-0EE517547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178348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E3F35-FEC6-844C-910B-3D3537CD317F}" type="datetime1">
              <a:rPr lang="en-GB" smtClean="0"/>
              <a:pPr/>
              <a:t>11/05/2012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4350"/>
            <a:ext cx="37147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04E02-D74D-B64B-B0E8-BFF861BB83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152456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14625" y="514350"/>
            <a:ext cx="371475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4126D-8D4A-F841-B667-FE28FB63598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1211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B1E3F-509D-9D49-A6F2-27E2EFC733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9984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6CFB073-C9E1-044E-A39F-3A3C5A782B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2252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6CFB073-C9E1-044E-A39F-3A3C5A782B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433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B1E3F-509D-9D49-A6F2-27E2EFC733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3617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6CFB073-C9E1-044E-A39F-3A3C5A782B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3082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6CFB073-C9E1-044E-A39F-3A3C5A782B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599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6CFB073-C9E1-044E-A39F-3A3C5A782B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6814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6CFB073-C9E1-044E-A39F-3A3C5A782B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3894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6CFB073-C9E1-044E-A39F-3A3C5A782B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2934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6CFB073-C9E1-044E-A39F-3A3C5A782B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9212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6CFB073-C9E1-044E-A39F-3A3C5A782B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171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pic>
        <p:nvPicPr>
          <p:cNvPr id="2" name="Picture 1" descr="consortium1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432069" y="5543798"/>
            <a:ext cx="1473931" cy="129844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95300" y="6263937"/>
            <a:ext cx="1245571" cy="49071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fld id="{8B8B1E3F-509D-9D49-A6F2-27E2EFC733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C7.4 – Analytical Procedures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B1E3F-509D-9D49-A6F2-27E2EFC7331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4074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How does the technique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In chromatography, substances are separated by </a:t>
            </a:r>
            <a:r>
              <a:rPr lang="en-US" u="sng" dirty="0" smtClean="0"/>
              <a:t>movement of a mobile phase through a stationary phase.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Each component in a mixture will </a:t>
            </a:r>
            <a:r>
              <a:rPr lang="en-US" u="sng" dirty="0" smtClean="0"/>
              <a:t>prefer either the mobile phase OR the stationary phase.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component will be in </a:t>
            </a:r>
            <a:r>
              <a:rPr lang="en-US" b="1" u="sng" dirty="0" smtClean="0"/>
              <a:t>dynamic equilibrium </a:t>
            </a:r>
            <a:r>
              <a:rPr lang="en-US" dirty="0" smtClean="0"/>
              <a:t>between the stationary phase and the mobile phase.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B1E3F-509D-9D49-A6F2-27E2EFC7331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897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Substance 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This is substance A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Substance A prefers the stationary phase and doesn’t move far up the paper/column. </a:t>
            </a:r>
          </a:p>
          <a:p>
            <a:r>
              <a:rPr lang="en-US" u="sng" dirty="0" smtClean="0"/>
              <a:t>The equilibrium lies in </a:t>
            </a:r>
            <a:r>
              <a:rPr lang="en-US" u="sng" dirty="0" err="1" smtClean="0"/>
              <a:t>favour</a:t>
            </a:r>
            <a:r>
              <a:rPr lang="en-US" u="sng" dirty="0" smtClean="0"/>
              <a:t> of the stationary phase.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867" y="1600201"/>
            <a:ext cx="3299534" cy="266500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B1E3F-509D-9D49-A6F2-27E2EFC7331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3528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Substance 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This is substance B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Substance B prefers the mobile phase and moves a long way up the paper/column</a:t>
            </a:r>
          </a:p>
          <a:p>
            <a:r>
              <a:rPr lang="en-US" u="sng" dirty="0"/>
              <a:t>The equilibrium lies in </a:t>
            </a:r>
            <a:r>
              <a:rPr lang="en-US" u="sng" dirty="0" err="1"/>
              <a:t>favour</a:t>
            </a:r>
            <a:r>
              <a:rPr lang="en-US" u="sng" dirty="0"/>
              <a:t> of the </a:t>
            </a:r>
            <a:r>
              <a:rPr lang="en-US" u="sng" dirty="0" smtClean="0"/>
              <a:t>mobile phase</a:t>
            </a:r>
            <a:endParaRPr lang="en-US" u="sng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5155" y="1600201"/>
            <a:ext cx="2495761" cy="281497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B1E3F-509D-9D49-A6F2-27E2EFC7331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455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 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chromatography we can sometimes use a known substance to measure other substances against. </a:t>
            </a:r>
          </a:p>
          <a:p>
            <a:endParaRPr lang="en-US" dirty="0"/>
          </a:p>
          <a:p>
            <a:r>
              <a:rPr lang="en-US" dirty="0" smtClean="0"/>
              <a:t>This will travel a known distance compared to the solvent and is known as a </a:t>
            </a:r>
            <a:r>
              <a:rPr lang="en-US" b="1" u="sng" dirty="0" smtClean="0"/>
              <a:t>standard reference.</a:t>
            </a:r>
          </a:p>
          <a:p>
            <a:endParaRPr lang="en-US" b="1" u="sng" dirty="0"/>
          </a:p>
          <a:p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B1E3F-509D-9D49-A6F2-27E2EFC7331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4708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TLC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TLC has a number of advantages over paper chromatography.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It is a more uniform surface </a:t>
            </a:r>
            <a:r>
              <a:rPr lang="en-US" dirty="0" err="1" smtClean="0"/>
              <a:t>chromotograms</a:t>
            </a:r>
            <a:r>
              <a:rPr lang="en-US" dirty="0" smtClean="0"/>
              <a:t> are neater and easier to interpret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Solvent can be used which is useful if a substance is insoluble in water.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B1E3F-509D-9D49-A6F2-27E2EFC7331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03613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 Paper Questions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30486" r="-30486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B1E3F-509D-9D49-A6F2-27E2EFC7331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4437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 paper question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21708" b="-21708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B1E3F-509D-9D49-A6F2-27E2EFC7331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8877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 scheme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131976" b="-131976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B1E3F-509D-9D49-A6F2-27E2EFC7331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5832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Describing how chromatography works – exam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stationary phase is paper and mobile phase is solvent / mobile phase moves up through stationary phase (1) </a:t>
            </a:r>
          </a:p>
          <a:p>
            <a:r>
              <a:rPr lang="en-US" u="sng" dirty="0"/>
              <a:t>for each compound there is a dynamic equilibrium between the two phases </a:t>
            </a:r>
            <a:r>
              <a:rPr lang="en-US" dirty="0"/>
              <a:t>(1) </a:t>
            </a:r>
          </a:p>
          <a:p>
            <a:r>
              <a:rPr lang="en-US" dirty="0"/>
              <a:t>how far each compound moves depends on its distribution between the two phases </a:t>
            </a:r>
            <a:r>
              <a:rPr lang="en-US" dirty="0" smtClean="0"/>
              <a:t>(</a:t>
            </a:r>
            <a:r>
              <a:rPr lang="en-US" dirty="0"/>
              <a:t>1) 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B1E3F-509D-9D49-A6F2-27E2EFC7331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12585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an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f</a:t>
            </a:r>
            <a:r>
              <a:rPr lang="en-US" dirty="0" smtClean="0"/>
              <a:t>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order to be more precise we can use measurements on the TLC plate to compare the distance travelled by our substance (the solute) with the distance travelled by the solvent.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Rf</a:t>
            </a:r>
            <a:r>
              <a:rPr lang="en-US" dirty="0" smtClean="0"/>
              <a:t> value is constant for a particular compound.</a:t>
            </a:r>
          </a:p>
          <a:p>
            <a:r>
              <a:rPr lang="en-US" dirty="0" smtClean="0"/>
              <a:t>The distance travelled however could be different on different chromatograms.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Rf</a:t>
            </a:r>
            <a:r>
              <a:rPr lang="en-US" dirty="0" smtClean="0"/>
              <a:t> value is always less than 1.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B1E3F-509D-9D49-A6F2-27E2EFC7331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9206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What do I need to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1. </a:t>
            </a:r>
            <a:r>
              <a:rPr lang="en-US" i="1" dirty="0" smtClean="0"/>
              <a:t>Recall </a:t>
            </a:r>
            <a:r>
              <a:rPr lang="en-US" dirty="0" smtClean="0"/>
              <a:t>the difference between qualitative and quantitative methods of analysis.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i="1" dirty="0" smtClean="0"/>
              <a:t>Describe </a:t>
            </a:r>
            <a:r>
              <a:rPr lang="en-US" dirty="0" smtClean="0"/>
              <a:t>how analysis must be carried out on a sample that represents the bulk of the material under test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 smtClean="0"/>
              <a:t>3. </a:t>
            </a:r>
            <a:r>
              <a:rPr lang="en-US" i="1" dirty="0" smtClean="0"/>
              <a:t>Explain </a:t>
            </a:r>
            <a:r>
              <a:rPr lang="en-US" dirty="0" smtClean="0"/>
              <a:t>why we need standard procedures for the collection, storage and preparation of samples for analysis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B1E3F-509D-9D49-A6F2-27E2EFC7331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014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Rf</a:t>
            </a:r>
            <a:r>
              <a:rPr lang="en-US" dirty="0" smtClean="0"/>
              <a:t> value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99443968"/>
              </p:ext>
            </p:extLst>
          </p:nvPr>
        </p:nvGraphicFramePr>
        <p:xfrm>
          <a:off x="825251" y="2320331"/>
          <a:ext cx="8444249" cy="1399720"/>
        </p:xfrm>
        <a:graphic>
          <a:graphicData uri="http://schemas.openxmlformats.org/presentationml/2006/ole">
            <p:oleObj spid="_x0000_s27679" name="Equation" r:id="rId3" imgW="2468520" imgH="429480" progId="Equation.3">
              <p:embed/>
            </p:oleObj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B1E3F-509D-9D49-A6F2-27E2EFC7331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251398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question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69" r="169"/>
          <a:stretch>
            <a:fillRect/>
          </a:stretch>
        </p:blipFill>
        <p:spPr>
          <a:xfrm>
            <a:off x="495300" y="2102037"/>
            <a:ext cx="89154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495300" y="1556716"/>
            <a:ext cx="843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This question relates to the chromatogram shown in the earlier question. Refer back…</a:t>
            </a:r>
            <a:endParaRPr lang="en-US" b="1" u="sn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B1E3F-509D-9D49-A6F2-27E2EFC7331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6167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 scheme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389654" b="-389654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B1E3F-509D-9D49-A6F2-27E2EFC7331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356190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question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66471" b="-66471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B1E3F-509D-9D49-A6F2-27E2EFC7331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344578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 scheme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276477" b="-276477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B1E3F-509D-9D49-A6F2-27E2EFC7331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825392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Past paper question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B1E3F-509D-9D49-A6F2-27E2EFC7331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35884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593" y="260649"/>
            <a:ext cx="7644849" cy="636214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B073-C9E1-044E-A39F-3A3C5A782BA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04747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5" y="980729"/>
            <a:ext cx="9906000" cy="482169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B073-C9E1-044E-A39F-3A3C5A782BA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73391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533" y="332656"/>
            <a:ext cx="8356691" cy="63093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B073-C9E1-044E-A39F-3A3C5A782BA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80383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51288"/>
            <a:ext cx="8915400" cy="692320"/>
          </a:xfrm>
        </p:spPr>
        <p:txBody>
          <a:bodyPr/>
          <a:lstStyle/>
          <a:p>
            <a:r>
              <a:rPr lang="en-US" dirty="0" smtClean="0"/>
              <a:t>Mark scheme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18039" r="-18039"/>
          <a:stretch>
            <a:fillRect/>
          </a:stretch>
        </p:blipFill>
        <p:spPr>
          <a:xfrm>
            <a:off x="1" y="1268760"/>
            <a:ext cx="10354603" cy="5256584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B1E3F-509D-9D49-A6F2-27E2EFC73319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20427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Qualitative vs. Quantitative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 qualitative test is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usually very quick</a:t>
            </a:r>
            <a:r>
              <a:rPr lang="en-US" dirty="0" smtClean="0"/>
              <a:t>. It can give vital information without needing to wait too long for it. </a:t>
            </a:r>
            <a:endParaRPr lang="en-US" dirty="0"/>
          </a:p>
          <a:p>
            <a:r>
              <a:rPr lang="en-US" dirty="0" smtClean="0"/>
              <a:t>A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quantitative test gives precise values</a:t>
            </a:r>
            <a:r>
              <a:rPr lang="en-US" dirty="0" smtClean="0"/>
              <a:t>, for example for a concentration in Moldm</a:t>
            </a:r>
            <a:r>
              <a:rPr lang="en-US" baseline="30000" dirty="0" smtClean="0"/>
              <a:t>-3</a:t>
            </a:r>
          </a:p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Examples of qualitative </a:t>
            </a:r>
            <a:r>
              <a:rPr lang="en-US" dirty="0" smtClean="0"/>
              <a:t>tests include universal indicator, silver nitrate for halide ions and bromine water for unsaturation.</a:t>
            </a:r>
          </a:p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Examples of quantitative </a:t>
            </a:r>
            <a:r>
              <a:rPr lang="en-US" dirty="0" smtClean="0"/>
              <a:t>tests include titration, chromatography and spectroscopy.</a:t>
            </a:r>
            <a:endParaRPr lang="en-US" dirty="0"/>
          </a:p>
          <a:p>
            <a:endParaRPr lang="en-US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B1E3F-509D-9D49-A6F2-27E2EFC7331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2111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Gas-liquid chromatography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C7.4 GLC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B1E3F-509D-9D49-A6F2-27E2EFC73319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7232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What do I need to know?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recall </a:t>
            </a:r>
            <a:r>
              <a:rPr lang="en-US" dirty="0">
                <a:solidFill>
                  <a:schemeClr val="tx1"/>
                </a:solidFill>
              </a:rPr>
              <a:t>in outline the procedure for separating a mixture by gas chromatography (</a:t>
            </a:r>
            <a:r>
              <a:rPr lang="en-US" dirty="0" err="1">
                <a:solidFill>
                  <a:schemeClr val="tx1"/>
                </a:solidFill>
              </a:rPr>
              <a:t>gc</a:t>
            </a:r>
            <a:r>
              <a:rPr lang="en-US" dirty="0">
                <a:solidFill>
                  <a:schemeClr val="tx1"/>
                </a:solidFill>
              </a:rPr>
              <a:t>); </a:t>
            </a:r>
            <a:endParaRPr lang="en-US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understand </a:t>
            </a:r>
            <a:r>
              <a:rPr lang="en-US" dirty="0">
                <a:solidFill>
                  <a:schemeClr val="tx1"/>
                </a:solidFill>
              </a:rPr>
              <a:t>the term retention time as applied to </a:t>
            </a:r>
            <a:r>
              <a:rPr lang="en-US" dirty="0" err="1">
                <a:solidFill>
                  <a:schemeClr val="tx1"/>
                </a:solidFill>
              </a:rPr>
              <a:t>gc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interpret </a:t>
            </a:r>
            <a:r>
              <a:rPr lang="en-US" dirty="0">
                <a:solidFill>
                  <a:schemeClr val="tx1"/>
                </a:solidFill>
              </a:rPr>
              <a:t>print-outs from </a:t>
            </a:r>
            <a:r>
              <a:rPr lang="en-US" dirty="0" err="1">
                <a:solidFill>
                  <a:schemeClr val="tx1"/>
                </a:solidFill>
              </a:rPr>
              <a:t>gc</a:t>
            </a:r>
            <a:r>
              <a:rPr lang="en-US" dirty="0">
                <a:solidFill>
                  <a:schemeClr val="tx1"/>
                </a:solidFill>
              </a:rPr>
              <a:t> analyses. 	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B1E3F-509D-9D49-A6F2-27E2EFC73319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0159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Gas chromatography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GB" dirty="0" smtClean="0"/>
              <a:t>The mobile phase is an unreactive gas known as the </a:t>
            </a:r>
            <a:r>
              <a:rPr lang="en-GB" b="1" u="sng" dirty="0" smtClean="0"/>
              <a:t>carrier gas</a:t>
            </a:r>
            <a:r>
              <a:rPr lang="en-GB" dirty="0" smtClean="0"/>
              <a:t> this is usually nitrogen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GB" dirty="0" smtClean="0"/>
              <a:t>The stationary phase is held inside a long </a:t>
            </a:r>
            <a:r>
              <a:rPr lang="en-GB" b="1" u="sng" dirty="0" smtClean="0"/>
              <a:t>column</a:t>
            </a:r>
            <a:r>
              <a:rPr lang="en-GB" dirty="0" smtClean="0"/>
              <a:t> and is lots of pieces of inert solid coated in high </a:t>
            </a:r>
            <a:r>
              <a:rPr lang="en-GB" dirty="0" err="1" smtClean="0"/>
              <a:t>bp</a:t>
            </a:r>
            <a:r>
              <a:rPr lang="en-GB" dirty="0" smtClean="0"/>
              <a:t> liquid.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GB" dirty="0" smtClean="0"/>
              <a:t>The column is coiled in an oven 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GB" dirty="0" smtClean="0"/>
              <a:t>The sample to be analysed is </a:t>
            </a:r>
            <a:r>
              <a:rPr lang="en-GB" b="1" u="sng" dirty="0" smtClean="0"/>
              <a:t>injected</a:t>
            </a:r>
            <a:r>
              <a:rPr lang="en-GB" dirty="0" smtClean="0"/>
              <a:t> into the carrier gas stream at the start of the column</a:t>
            </a:r>
            <a:r>
              <a:rPr lang="en-GB" dirty="0"/>
              <a:t>.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B1E3F-509D-9D49-A6F2-27E2EFC73319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411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GC</a:t>
            </a:r>
            <a:endParaRPr lang="en-GB" dirty="0"/>
          </a:p>
        </p:txBody>
      </p:sp>
      <p:pic>
        <p:nvPicPr>
          <p:cNvPr id="2050" name="Picture 2" descr="http://www.chemguide.co.uk/analysis/chromatography/gas1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98627" y="1772816"/>
            <a:ext cx="7114391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B1E3F-509D-9D49-A6F2-27E2EFC73319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5307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GC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GB" dirty="0" smtClean="0"/>
              <a:t>Each component of the sample mixture has a different affinity for the stationary phase compared with the mobile phase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GB" dirty="0" smtClean="0"/>
              <a:t>Therefore each component travels through the column in a different time.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GB" dirty="0" smtClean="0"/>
              <a:t>Compounds favouring the mobile phase (usually more volatile) emerge first.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GB" dirty="0" smtClean="0"/>
              <a:t>A </a:t>
            </a:r>
            <a:r>
              <a:rPr lang="en-GB" b="1" u="sng" dirty="0" smtClean="0"/>
              <a:t>detector</a:t>
            </a:r>
            <a:r>
              <a:rPr lang="en-GB" dirty="0" smtClean="0"/>
              <a:t> monitors the compounds coming out of the column and a </a:t>
            </a:r>
            <a:r>
              <a:rPr lang="en-GB" b="1" u="sng" dirty="0" smtClean="0"/>
              <a:t>recorder</a:t>
            </a:r>
            <a:r>
              <a:rPr lang="en-GB" dirty="0" smtClean="0"/>
              <a:t> plots the signal as a </a:t>
            </a:r>
            <a:r>
              <a:rPr lang="en-GB" b="1" u="sng" dirty="0" smtClean="0"/>
              <a:t>chromatogram</a:t>
            </a:r>
            <a:endParaRPr lang="en-GB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B1E3F-509D-9D49-A6F2-27E2EFC73319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6592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GLC Chromatograph</a:t>
            </a:r>
            <a:endParaRPr lang="en-GB" dirty="0"/>
          </a:p>
        </p:txBody>
      </p:sp>
      <p:pic>
        <p:nvPicPr>
          <p:cNvPr id="3074" name="Picture 2" descr="http://www.unodc.org/images/odccp/bulletin/bulletin_1968-01-01_4_page004_img001_large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66113" y="1600201"/>
            <a:ext cx="5773775" cy="45259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B1E3F-509D-9D49-A6F2-27E2EFC73319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884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Interpretation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GB" dirty="0" smtClean="0"/>
              <a:t>The time in the column is called the </a:t>
            </a:r>
            <a:r>
              <a:rPr lang="en-GB" b="1" u="sng" dirty="0" smtClean="0"/>
              <a:t>retention time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GB" dirty="0" smtClean="0"/>
              <a:t>Retention times are characteristic so can </a:t>
            </a:r>
            <a:r>
              <a:rPr lang="en-GB" b="1" u="sng" dirty="0" smtClean="0"/>
              <a:t>identify</a:t>
            </a:r>
            <a:r>
              <a:rPr lang="en-GB" dirty="0" smtClean="0"/>
              <a:t> a compound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GB" dirty="0" smtClean="0"/>
              <a:t>Area under peak or relative heights can be used to work out </a:t>
            </a:r>
            <a:r>
              <a:rPr lang="en-GB" b="1" u="sng" dirty="0" smtClean="0"/>
              <a:t>relative amounts</a:t>
            </a:r>
            <a:r>
              <a:rPr lang="en-GB" dirty="0" smtClean="0"/>
              <a:t> of substances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B1E3F-509D-9D49-A6F2-27E2EFC73319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1173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The key points – revise this!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the mobile phase carries the sample (1) </a:t>
            </a:r>
          </a:p>
          <a:p>
            <a:r>
              <a:rPr lang="en-US" dirty="0"/>
              <a:t>components are differently attracted to the stationary and mobile phases (1) </a:t>
            </a:r>
          </a:p>
          <a:p>
            <a:r>
              <a:rPr lang="en-US" dirty="0"/>
              <a:t>the components that are more strongly attracted to the stationary phase move more </a:t>
            </a:r>
            <a:r>
              <a:rPr lang="en-US" dirty="0" smtClean="0"/>
              <a:t>slowly </a:t>
            </a:r>
            <a:r>
              <a:rPr lang="en-US" dirty="0"/>
              <a:t>(1) </a:t>
            </a:r>
          </a:p>
          <a:p>
            <a:r>
              <a:rPr lang="en-US" dirty="0"/>
              <a:t>the amount of each component in the stationary phase and in the mobile phase is determined by a dynamic equilibrium (1) 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B1E3F-509D-9D49-A6F2-27E2EFC73319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840376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Past paper question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6031" b="-6031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B1E3F-509D-9D49-A6F2-27E2EFC73319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08530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9295" r="-9295"/>
          <a:stretch>
            <a:fillRect/>
          </a:stretch>
        </p:blipFill>
        <p:spPr>
          <a:xfrm>
            <a:off x="-252393" y="548681"/>
            <a:ext cx="10135658" cy="5145435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B1E3F-509D-9D49-A6F2-27E2EFC73319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0746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Which sample should I test?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important that the sample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represents the bulk</a:t>
            </a:r>
            <a:r>
              <a:rPr lang="en-US" dirty="0" smtClean="0"/>
              <a:t> of the material under test.</a:t>
            </a:r>
          </a:p>
          <a:p>
            <a:r>
              <a:rPr lang="en-US" dirty="0" smtClean="0"/>
              <a:t>You may chose to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test more than one sample </a:t>
            </a:r>
            <a:r>
              <a:rPr lang="en-US" dirty="0" smtClean="0"/>
              <a:t>from a range of points to ensure that you have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results which represent the whole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For example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is it well mixed</a:t>
            </a:r>
            <a:r>
              <a:rPr lang="en-US" dirty="0" smtClean="0"/>
              <a:t>? Are their pockets of higher concentration/different composition?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B1E3F-509D-9D49-A6F2-27E2EFC7331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6352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0400"/>
            <a:ext cx="9906000" cy="299247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B073-C9E1-044E-A39F-3A3C5A782BA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68878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5" y="836713"/>
            <a:ext cx="9789537" cy="472539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B073-C9E1-044E-A39F-3A3C5A782BA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52877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Mark scheme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39351" b="-39351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B1E3F-509D-9D49-A6F2-27E2EFC73319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256977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Titration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C7.4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B1E3F-509D-9D49-A6F2-27E2EFC73319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33776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I need to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Calculate </a:t>
            </a:r>
            <a:r>
              <a:rPr lang="en-US" dirty="0"/>
              <a:t>the concentration of a given volume of solution given the mass of solvent; 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Calculate </a:t>
            </a:r>
            <a:r>
              <a:rPr lang="en-US" dirty="0"/>
              <a:t>the mass of solute in a given volume of solution with a specified concentration; 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Use </a:t>
            </a:r>
            <a:r>
              <a:rPr lang="en-US" dirty="0"/>
              <a:t>the balanced equation and relative formula-masses to interpret the results of a titration; 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B1E3F-509D-9D49-A6F2-27E2EFC73319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122665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Concentration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We can measure the concentration of solution in grams/</a:t>
            </a:r>
            <a:r>
              <a:rPr lang="en-US" dirty="0" err="1" smtClean="0"/>
              <a:t>litre</a:t>
            </a:r>
            <a:r>
              <a:rPr lang="en-US" dirty="0" smtClean="0"/>
              <a:t>. This is the same as g/dm</a:t>
            </a:r>
            <a:r>
              <a:rPr lang="en-US" baseline="30000" dirty="0" smtClean="0"/>
              <a:t>3</a:t>
            </a:r>
          </a:p>
          <a:p>
            <a:endParaRPr lang="en-US" baseline="30000" dirty="0"/>
          </a:p>
          <a:p>
            <a:r>
              <a:rPr lang="en-US" dirty="0" smtClean="0"/>
              <a:t>1dm</a:t>
            </a:r>
            <a:r>
              <a:rPr lang="en-US" baseline="30000" dirty="0" smtClean="0"/>
              <a:t>3</a:t>
            </a:r>
            <a:r>
              <a:rPr lang="en-US" dirty="0" smtClean="0"/>
              <a:t> = 1000cm</a:t>
            </a:r>
            <a:r>
              <a:rPr lang="en-US" baseline="30000" dirty="0" smtClean="0"/>
              <a:t>3</a:t>
            </a:r>
          </a:p>
          <a:p>
            <a:endParaRPr lang="en-US" baseline="30000" dirty="0"/>
          </a:p>
          <a:p>
            <a:r>
              <a:rPr lang="en-US" dirty="0" smtClean="0"/>
              <a:t>If I want to make a solution of 17 g/dm</a:t>
            </a:r>
            <a:r>
              <a:rPr lang="en-US" baseline="30000" dirty="0" smtClean="0"/>
              <a:t>3</a:t>
            </a:r>
            <a:r>
              <a:rPr lang="en-US" dirty="0" smtClean="0"/>
              <a:t> how much will I dissolve in 1dm</a:t>
            </a:r>
            <a:r>
              <a:rPr lang="en-US" baseline="30000" dirty="0" smtClean="0"/>
              <a:t>3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17 g</a:t>
            </a:r>
          </a:p>
          <a:p>
            <a:endParaRPr lang="en-US" baseline="30000" dirty="0"/>
          </a:p>
          <a:p>
            <a:r>
              <a:rPr lang="en-US" dirty="0" smtClean="0"/>
              <a:t>If I want to make a solution of 17g/dm</a:t>
            </a:r>
            <a:r>
              <a:rPr lang="en-US" baseline="30000" dirty="0" smtClean="0"/>
              <a:t>3 </a:t>
            </a:r>
            <a:r>
              <a:rPr lang="en-US" dirty="0" smtClean="0"/>
              <a:t>but I only want to make 100cm</a:t>
            </a:r>
            <a:r>
              <a:rPr lang="en-US" baseline="30000" dirty="0" smtClean="0"/>
              <a:t>3</a:t>
            </a:r>
            <a:r>
              <a:rPr lang="en-US" dirty="0" smtClean="0"/>
              <a:t> of it how much will I dissolve?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1.7g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B1E3F-509D-9D49-A6F2-27E2EFC73319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335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standard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a solution of 17g/dm</a:t>
            </a:r>
            <a:r>
              <a:rPr lang="en-US" baseline="30000" dirty="0" smtClean="0"/>
              <a:t>3</a:t>
            </a:r>
          </a:p>
          <a:p>
            <a:endParaRPr lang="en-US" dirty="0" smtClean="0"/>
          </a:p>
          <a:p>
            <a:r>
              <a:rPr lang="en-US" dirty="0" smtClean="0"/>
              <a:t>First I will measure 17g of solid on an electronic balance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6467" y="4277697"/>
            <a:ext cx="2898963" cy="219758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B1E3F-509D-9D49-A6F2-27E2EFC73319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3491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9938" y="1600200"/>
            <a:ext cx="2492901" cy="41091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standard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299" y="1600201"/>
            <a:ext cx="7587972" cy="4525963"/>
          </a:xfrm>
        </p:spPr>
        <p:txBody>
          <a:bodyPr/>
          <a:lstStyle/>
          <a:p>
            <a:r>
              <a:rPr lang="en-US" dirty="0" smtClean="0"/>
              <a:t>Now I must dissolve it in a known 1dm</a:t>
            </a:r>
            <a:r>
              <a:rPr lang="en-US" baseline="30000" dirty="0" smtClean="0"/>
              <a:t>3</a:t>
            </a:r>
            <a:r>
              <a:rPr lang="en-US" dirty="0" smtClean="0"/>
              <a:t> of water. </a:t>
            </a:r>
            <a:endParaRPr lang="en-US" dirty="0"/>
          </a:p>
          <a:p>
            <a:r>
              <a:rPr lang="en-US" dirty="0" smtClean="0"/>
              <a:t>I transfer it to a volumetric flask and fill up with distilled water to about half the flask.</a:t>
            </a:r>
          </a:p>
          <a:p>
            <a:r>
              <a:rPr lang="en-US" dirty="0" smtClean="0"/>
              <a:t>I then swirl to dissolve</a:t>
            </a:r>
          </a:p>
          <a:p>
            <a:r>
              <a:rPr lang="en-US" dirty="0" smtClean="0"/>
              <a:t>Top up with a dropping pipette so that the meniscus is on the line.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B1E3F-509D-9D49-A6F2-27E2EFC73319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2040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to dissolve?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Worked example:</a:t>
            </a:r>
          </a:p>
          <a:p>
            <a:endParaRPr lang="en-US" dirty="0"/>
          </a:p>
          <a:p>
            <a:r>
              <a:rPr lang="en-US" dirty="0" smtClean="0"/>
              <a:t>I want to make 250cm</a:t>
            </a:r>
            <a:r>
              <a:rPr lang="en-US" baseline="30000" dirty="0" smtClean="0"/>
              <a:t>3 </a:t>
            </a:r>
            <a:r>
              <a:rPr lang="en-US" dirty="0" smtClean="0"/>
              <a:t>of a solution of 100g/dm</a:t>
            </a:r>
            <a:r>
              <a:rPr lang="en-US" baseline="30000" dirty="0" smtClean="0"/>
              <a:t>3</a:t>
            </a:r>
            <a:r>
              <a:rPr lang="en-US" dirty="0" smtClean="0"/>
              <a:t>. </a:t>
            </a:r>
          </a:p>
          <a:p>
            <a:endParaRPr lang="en-US" baseline="30000" dirty="0"/>
          </a:p>
          <a:p>
            <a:r>
              <a:rPr lang="en-US" dirty="0" smtClean="0"/>
              <a:t>How much solid do I transfer to my 250cm</a:t>
            </a:r>
            <a:r>
              <a:rPr lang="en-US" baseline="30000" dirty="0" smtClean="0"/>
              <a:t>3</a:t>
            </a:r>
            <a:r>
              <a:rPr lang="en-US" dirty="0" smtClean="0"/>
              <a:t> volumetric flask?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B1E3F-509D-9D49-A6F2-27E2EFC73319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1718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to dissolve?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Worked example:</a:t>
            </a:r>
          </a:p>
          <a:p>
            <a:pPr marL="0" indent="0">
              <a:buNone/>
            </a:pPr>
            <a:r>
              <a:rPr lang="en-US" dirty="0" smtClean="0"/>
              <a:t>I want to make 250cm</a:t>
            </a:r>
            <a:r>
              <a:rPr lang="en-US" baseline="30000" dirty="0" smtClean="0"/>
              <a:t>3 </a:t>
            </a:r>
            <a:r>
              <a:rPr lang="en-US" dirty="0" smtClean="0"/>
              <a:t>of a solution of 100g/dm</a:t>
            </a:r>
            <a:r>
              <a:rPr lang="en-US" baseline="30000" dirty="0" smtClean="0"/>
              <a:t>3</a:t>
            </a:r>
            <a:r>
              <a:rPr lang="en-US" dirty="0" smtClean="0"/>
              <a:t>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1. Work out the ratio of 250cm</a:t>
            </a:r>
            <a:r>
              <a:rPr lang="en-US" baseline="30000" dirty="0" smtClean="0"/>
              <a:t>3</a:t>
            </a:r>
            <a:r>
              <a:rPr lang="en-US" dirty="0" smtClean="0"/>
              <a:t> to 1000cm</a:t>
            </a:r>
            <a:r>
              <a:rPr lang="en-US" baseline="30000" dirty="0" smtClean="0"/>
              <a:t>3</a:t>
            </a:r>
          </a:p>
          <a:p>
            <a:pPr marL="0" indent="0">
              <a:buNone/>
            </a:pPr>
            <a:r>
              <a:rPr lang="en-US" dirty="0"/>
              <a:t>250/1000 = </a:t>
            </a:r>
            <a:r>
              <a:rPr lang="en-US" dirty="0" smtClean="0"/>
              <a:t>0.25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2. I </a:t>
            </a:r>
            <a:r>
              <a:rPr lang="en-US" dirty="0"/>
              <a:t>therefore need </a:t>
            </a:r>
            <a:r>
              <a:rPr lang="en-US" dirty="0" smtClean="0"/>
              <a:t>0.25 of 100g in 250cm</a:t>
            </a:r>
            <a:r>
              <a:rPr lang="en-US" baseline="30000" dirty="0" smtClean="0"/>
              <a:t>3</a:t>
            </a:r>
            <a:r>
              <a:rPr lang="en-US" dirty="0" smtClean="0"/>
              <a:t> which is 0.25x100=25g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B1E3F-509D-9D49-A6F2-27E2EFC73319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0095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Chemical 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Analysis of samples is crucial to the chemical industry to ensure the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quality</a:t>
            </a:r>
            <a:r>
              <a:rPr lang="en-US" dirty="0" smtClean="0"/>
              <a:t> of the chemicals they are manufacturing. Some are </a:t>
            </a:r>
            <a:r>
              <a:rPr lang="en-US" dirty="0" err="1" smtClean="0"/>
              <a:t>analysed</a:t>
            </a:r>
            <a:r>
              <a:rPr lang="en-US" dirty="0" smtClean="0"/>
              <a:t> numerous times a day or even within an hour.</a:t>
            </a:r>
          </a:p>
          <a:p>
            <a:r>
              <a:rPr lang="en-US" dirty="0" smtClean="0"/>
              <a:t>To maintain consistency it is essential that we use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standard procedures </a:t>
            </a:r>
            <a:r>
              <a:rPr lang="en-US" dirty="0" smtClean="0"/>
              <a:t>to: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collect the sample</a:t>
            </a:r>
          </a:p>
          <a:p>
            <a:pPr lvl="1">
              <a:buFont typeface="Courier New"/>
              <a:buChar char="o"/>
            </a:pPr>
            <a:r>
              <a:rPr lang="en-US" dirty="0"/>
              <a:t>s</a:t>
            </a:r>
            <a:r>
              <a:rPr lang="en-US" dirty="0" smtClean="0"/>
              <a:t>tore the sample</a:t>
            </a:r>
          </a:p>
          <a:p>
            <a:pPr lvl="1">
              <a:buFont typeface="Courier New"/>
              <a:buChar char="o"/>
            </a:pPr>
            <a:r>
              <a:rPr lang="en-US" dirty="0"/>
              <a:t>p</a:t>
            </a:r>
            <a:r>
              <a:rPr lang="en-US" dirty="0" smtClean="0"/>
              <a:t>repare the sample for analysis</a:t>
            </a:r>
          </a:p>
          <a:p>
            <a:pPr lvl="1">
              <a:buFont typeface="Courier New"/>
              <a:buChar char="o"/>
            </a:pPr>
            <a:r>
              <a:rPr lang="en-US" dirty="0" err="1"/>
              <a:t>a</a:t>
            </a:r>
            <a:r>
              <a:rPr lang="en-US" dirty="0" err="1" smtClean="0"/>
              <a:t>nalyse</a:t>
            </a:r>
            <a:r>
              <a:rPr lang="en-US" dirty="0" smtClean="0"/>
              <a:t> the sample.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B1E3F-509D-9D49-A6F2-27E2EFC7331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649556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2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11254342"/>
              </p:ext>
            </p:extLst>
          </p:nvPr>
        </p:nvGraphicFramePr>
        <p:xfrm>
          <a:off x="237456" y="2018453"/>
          <a:ext cx="9441922" cy="1288396"/>
        </p:xfrm>
        <a:graphic>
          <a:graphicData uri="http://schemas.openxmlformats.org/presentationml/2006/ole">
            <p:oleObj spid="_x0000_s28701" name="Equation" r:id="rId3" imgW="2907360" imgH="420480" progId="Equation.3">
              <p:embed/>
            </p:oleObj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B1E3F-509D-9D49-A6F2-27E2EFC73319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1315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Practie</a:t>
            </a:r>
            <a:r>
              <a:rPr lang="en-US" dirty="0" smtClean="0"/>
              <a:t> - how much to dissolve?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want to make 250cm</a:t>
            </a:r>
            <a:r>
              <a:rPr lang="en-US" baseline="30000" dirty="0" smtClean="0"/>
              <a:t>3 </a:t>
            </a:r>
            <a:r>
              <a:rPr lang="en-US" dirty="0" smtClean="0"/>
              <a:t>of a solution of 63.5g/dm</a:t>
            </a:r>
            <a:r>
              <a:rPr lang="en-US" baseline="30000" dirty="0" smtClean="0"/>
              <a:t>3</a:t>
            </a:r>
            <a:r>
              <a:rPr lang="en-US" dirty="0" smtClean="0"/>
              <a:t>. </a:t>
            </a:r>
          </a:p>
          <a:p>
            <a:endParaRPr lang="en-US" baseline="30000" dirty="0"/>
          </a:p>
          <a:p>
            <a:r>
              <a:rPr lang="en-US" dirty="0" smtClean="0"/>
              <a:t>How much solid do I transfer to my 250cm</a:t>
            </a:r>
            <a:r>
              <a:rPr lang="en-US" baseline="30000" dirty="0" smtClean="0"/>
              <a:t>3</a:t>
            </a:r>
            <a:r>
              <a:rPr lang="en-US" dirty="0" smtClean="0"/>
              <a:t> volumetric flask?</a:t>
            </a:r>
          </a:p>
          <a:p>
            <a:endParaRPr lang="en-US" dirty="0"/>
          </a:p>
          <a:p>
            <a:r>
              <a:rPr lang="en-US" dirty="0" smtClean="0"/>
              <a:t>250/1000 x 63.5 = 15.9 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B1E3F-509D-9D49-A6F2-27E2EFC73319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6026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- how much to dissolve?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want to make 100cm</a:t>
            </a:r>
            <a:r>
              <a:rPr lang="en-US" baseline="30000" dirty="0" smtClean="0"/>
              <a:t>3 </a:t>
            </a:r>
            <a:r>
              <a:rPr lang="en-US" dirty="0" smtClean="0"/>
              <a:t>of a solution of 63.5g/dm</a:t>
            </a:r>
            <a:r>
              <a:rPr lang="en-US" baseline="30000" dirty="0" smtClean="0"/>
              <a:t>3</a:t>
            </a:r>
            <a:r>
              <a:rPr lang="en-US" dirty="0" smtClean="0"/>
              <a:t>. </a:t>
            </a:r>
          </a:p>
          <a:p>
            <a:endParaRPr lang="en-US" baseline="30000" dirty="0"/>
          </a:p>
          <a:p>
            <a:r>
              <a:rPr lang="en-US" dirty="0" smtClean="0"/>
              <a:t>How much solid do I transfer to my 100cm</a:t>
            </a:r>
            <a:r>
              <a:rPr lang="en-US" baseline="30000" dirty="0" smtClean="0"/>
              <a:t>3</a:t>
            </a:r>
            <a:r>
              <a:rPr lang="en-US" dirty="0" smtClean="0"/>
              <a:t> volumetric flask?</a:t>
            </a:r>
          </a:p>
          <a:p>
            <a:endParaRPr lang="en-US" dirty="0"/>
          </a:p>
          <a:p>
            <a:r>
              <a:rPr lang="en-US" dirty="0" smtClean="0"/>
              <a:t>100/1000 x 63.5 = 6.35 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B1E3F-509D-9D49-A6F2-27E2EFC73319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322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Concentration from mass and volume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We need to rearrange this: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To give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64334443"/>
              </p:ext>
            </p:extLst>
          </p:nvPr>
        </p:nvGraphicFramePr>
        <p:xfrm>
          <a:off x="237456" y="2389545"/>
          <a:ext cx="9441922" cy="1288396"/>
        </p:xfrm>
        <a:graphic>
          <a:graphicData uri="http://schemas.openxmlformats.org/presentationml/2006/ole">
            <p:oleObj spid="_x0000_s29751" name="Equation" r:id="rId3" imgW="2907360" imgH="42048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55972665"/>
              </p:ext>
            </p:extLst>
          </p:nvPr>
        </p:nvGraphicFramePr>
        <p:xfrm>
          <a:off x="1037035" y="4681538"/>
          <a:ext cx="7840530" cy="1365250"/>
        </p:xfrm>
        <a:graphic>
          <a:graphicData uri="http://schemas.openxmlformats.org/presentationml/2006/ole">
            <p:oleObj spid="_x0000_s29752" name="Equation" r:id="rId4" imgW="2413440" imgH="447840" progId="Equation.3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B1E3F-509D-9D49-A6F2-27E2EFC73319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550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concentration of?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12g dissolved in 50cm</a:t>
            </a:r>
            <a:r>
              <a:rPr lang="en-US" baseline="30000" dirty="0" smtClean="0"/>
              <a:t>3</a:t>
            </a:r>
          </a:p>
          <a:p>
            <a:pPr marL="514350" indent="-514350">
              <a:buFont typeface="+mj-lt"/>
              <a:buAutoNum type="arabicPeriod" startAt="2"/>
            </a:pPr>
            <a:endParaRPr lang="en-US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50g dissolved in 100cm</a:t>
            </a:r>
            <a:r>
              <a:rPr lang="en-US" baseline="30000" dirty="0" smtClean="0"/>
              <a:t>3</a:t>
            </a:r>
          </a:p>
          <a:p>
            <a:pPr marL="514350" indent="-514350">
              <a:buFont typeface="+mj-lt"/>
              <a:buAutoNum type="arabicPeriod" startAt="2"/>
            </a:pPr>
            <a:endParaRPr lang="en-US" baseline="30000" dirty="0"/>
          </a:p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47g dissolved in 1000cm</a:t>
            </a:r>
            <a:r>
              <a:rPr lang="en-US" baseline="30000" dirty="0" smtClean="0"/>
              <a:t>3</a:t>
            </a:r>
          </a:p>
          <a:p>
            <a:pPr marL="514350" indent="-514350">
              <a:buFont typeface="+mj-lt"/>
              <a:buAutoNum type="arabicPeriod" startAt="4"/>
            </a:pPr>
            <a:endParaRPr lang="en-US" dirty="0" smtClean="0"/>
          </a:p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200g dissolved in 250cm</a:t>
            </a:r>
            <a:r>
              <a:rPr lang="en-US" baseline="30000" dirty="0" smtClean="0"/>
              <a:t>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B1E3F-509D-9D49-A6F2-27E2EFC73319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1635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concentration of?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12g dissolved in 50cm</a:t>
            </a:r>
            <a:r>
              <a:rPr lang="en-US" baseline="30000" dirty="0" smtClean="0"/>
              <a:t>3</a:t>
            </a:r>
          </a:p>
          <a:p>
            <a:pPr marL="800100" lvl="2" indent="0">
              <a:buNone/>
            </a:pPr>
            <a:r>
              <a:rPr lang="en-US" dirty="0" smtClean="0"/>
              <a:t>= 1000/50 x 12</a:t>
            </a:r>
          </a:p>
          <a:p>
            <a:pPr marL="800100" lvl="2" indent="0">
              <a:buNone/>
            </a:pPr>
            <a:r>
              <a:rPr lang="en-US" dirty="0" smtClean="0"/>
              <a:t>= 240g/dm</a:t>
            </a:r>
            <a:r>
              <a:rPr lang="en-US" baseline="30000" dirty="0" smtClean="0"/>
              <a:t>3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50g dissolved in 100cm</a:t>
            </a:r>
            <a:r>
              <a:rPr lang="en-US" baseline="30000" dirty="0" smtClean="0"/>
              <a:t>3</a:t>
            </a:r>
          </a:p>
          <a:p>
            <a:pPr marL="800100" lvl="2" indent="0">
              <a:buNone/>
            </a:pPr>
            <a:r>
              <a:rPr lang="en-US" dirty="0" smtClean="0"/>
              <a:t>=1000/100 x 50 </a:t>
            </a:r>
          </a:p>
          <a:p>
            <a:pPr marL="800100" lvl="2" indent="0">
              <a:buNone/>
            </a:pPr>
            <a:r>
              <a:rPr lang="en-US" dirty="0" smtClean="0"/>
              <a:t>= 500g/dm3</a:t>
            </a:r>
            <a:endParaRPr lang="en-US" baseline="30000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47g dissolved in 1000cm</a:t>
            </a:r>
            <a:r>
              <a:rPr lang="en-US" baseline="30000" dirty="0" smtClean="0"/>
              <a:t>3</a:t>
            </a:r>
          </a:p>
          <a:p>
            <a:pPr marL="800100" lvl="2" indent="0">
              <a:buNone/>
            </a:pPr>
            <a:r>
              <a:rPr lang="en-US" dirty="0" smtClean="0"/>
              <a:t>= 1000/1000 x 47</a:t>
            </a:r>
          </a:p>
          <a:p>
            <a:pPr marL="800100" lvl="2" indent="0">
              <a:buNone/>
            </a:pPr>
            <a:r>
              <a:rPr lang="en-US" dirty="0" smtClean="0"/>
              <a:t>= 47g/dm</a:t>
            </a:r>
            <a:r>
              <a:rPr lang="en-US" baseline="30000" dirty="0" smtClean="0"/>
              <a:t>3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200g dissolved in 250cm</a:t>
            </a:r>
            <a:r>
              <a:rPr lang="en-US" baseline="30000" dirty="0" smtClean="0"/>
              <a:t>3</a:t>
            </a:r>
          </a:p>
          <a:p>
            <a:pPr marL="800100" lvl="2" indent="0">
              <a:buNone/>
            </a:pPr>
            <a:r>
              <a:rPr lang="en-US" dirty="0" smtClean="0"/>
              <a:t>1000/250 x 200</a:t>
            </a:r>
          </a:p>
          <a:p>
            <a:pPr marL="800100" lvl="2" indent="0">
              <a:buNone/>
            </a:pPr>
            <a:r>
              <a:rPr lang="en-US" dirty="0" smtClean="0"/>
              <a:t>= 800g/dm</a:t>
            </a:r>
            <a:r>
              <a:rPr lang="en-US" baseline="30000" dirty="0" smtClean="0"/>
              <a:t>3</a:t>
            </a:r>
            <a:endParaRPr lang="en-US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B1E3F-509D-9D49-A6F2-27E2EFC73319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8454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 from stock solutions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12375091"/>
              </p:ext>
            </p:extLst>
          </p:nvPr>
        </p:nvGraphicFramePr>
        <p:xfrm>
          <a:off x="495300" y="1600201"/>
          <a:ext cx="8915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B1E3F-509D-9D49-A6F2-27E2EFC73319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895667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Making solutions from stock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If I have a solution containing 63g/dm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, how do I make up 250cm</a:t>
            </a:r>
            <a:r>
              <a:rPr lang="en-US" sz="2800" baseline="30000" dirty="0" smtClean="0"/>
              <a:t>3 </a:t>
            </a:r>
            <a:r>
              <a:rPr lang="en-US" sz="2800" dirty="0" smtClean="0"/>
              <a:t>of a solution of concentration 6.3g/dm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?</a:t>
            </a:r>
            <a:endParaRPr lang="en-US" sz="2800" baseline="300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To make 1dm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 of 6.3g/dm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 I would need 100cm</a:t>
            </a:r>
            <a:r>
              <a:rPr lang="en-US" sz="2800" baseline="30000" dirty="0" smtClean="0"/>
              <a:t>3</a:t>
            </a:r>
          </a:p>
          <a:p>
            <a:pPr marL="0" indent="0">
              <a:buNone/>
            </a:pPr>
            <a:r>
              <a:rPr lang="en-US" sz="2800" dirty="0" smtClean="0"/>
              <a:t>To make 250cm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 of 6.3g/dm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 </a:t>
            </a:r>
            <a:r>
              <a:rPr lang="en-US" sz="2800" u="sng" dirty="0" smtClean="0"/>
              <a:t>I would therefore need 25cm</a:t>
            </a:r>
            <a:r>
              <a:rPr lang="en-US" sz="2800" u="sng" baseline="30000" dirty="0" smtClean="0"/>
              <a:t>3 </a:t>
            </a:r>
            <a:r>
              <a:rPr lang="en-US" sz="2800" u="sng" dirty="0" smtClean="0"/>
              <a:t>and make it up to 250cm</a:t>
            </a:r>
            <a:r>
              <a:rPr lang="en-US" sz="2800" u="sng" baseline="30000" dirty="0" smtClean="0"/>
              <a:t>3</a:t>
            </a:r>
            <a:r>
              <a:rPr lang="en-US" sz="2800" u="sng" dirty="0" smtClean="0"/>
              <a:t> with distilled water</a:t>
            </a:r>
            <a:endParaRPr lang="en-US" sz="2800" u="sng" baseline="30000" dirty="0" smtClean="0"/>
          </a:p>
          <a:p>
            <a:pPr marL="0" indent="0">
              <a:buNone/>
            </a:pPr>
            <a:endParaRPr lang="en-US" baseline="30000" dirty="0"/>
          </a:p>
          <a:p>
            <a:pPr marL="0" indent="0">
              <a:buNone/>
            </a:pPr>
            <a:endParaRPr lang="en-US" baseline="30000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15335313"/>
              </p:ext>
            </p:extLst>
          </p:nvPr>
        </p:nvGraphicFramePr>
        <p:xfrm>
          <a:off x="495300" y="4964838"/>
          <a:ext cx="8747152" cy="898971"/>
        </p:xfrm>
        <a:graphic>
          <a:graphicData uri="http://schemas.openxmlformats.org/presentationml/2006/ole">
            <p:oleObj spid="_x0000_s30749" name="Equation" r:id="rId3" imgW="4205520" imgH="456840" progId="Equation.3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B1E3F-509D-9D49-A6F2-27E2EFC73319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9206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out masses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use the useful relationship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Where </a:t>
            </a:r>
            <a:r>
              <a:rPr lang="en-US" dirty="0" err="1" smtClean="0"/>
              <a:t>Mr</a:t>
            </a:r>
            <a:r>
              <a:rPr lang="en-US" dirty="0" smtClean="0"/>
              <a:t> is the molecular mass</a:t>
            </a:r>
          </a:p>
          <a:p>
            <a:r>
              <a:rPr lang="en-US" dirty="0" err="1"/>
              <a:t>e</a:t>
            </a:r>
            <a:r>
              <a:rPr lang="en-US" dirty="0" err="1" smtClean="0"/>
              <a:t>g</a:t>
            </a:r>
            <a:r>
              <a:rPr lang="en-US" dirty="0" smtClean="0"/>
              <a:t> </a:t>
            </a:r>
            <a:r>
              <a:rPr lang="en-US" dirty="0" err="1" smtClean="0"/>
              <a:t>Mr</a:t>
            </a:r>
            <a:r>
              <a:rPr lang="en-US" dirty="0" smtClean="0"/>
              <a:t> of </a:t>
            </a:r>
            <a:r>
              <a:rPr lang="en-US" dirty="0" err="1" smtClean="0"/>
              <a:t>NaOH</a:t>
            </a:r>
            <a:r>
              <a:rPr lang="en-US" dirty="0" smtClean="0"/>
              <a:t> is (23 + 16 + 1) = 40</a:t>
            </a:r>
          </a:p>
          <a:p>
            <a:r>
              <a:rPr lang="en-US" dirty="0" smtClean="0"/>
              <a:t>This can help us to calculate an unknown mass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43813944"/>
              </p:ext>
            </p:extLst>
          </p:nvPr>
        </p:nvGraphicFramePr>
        <p:xfrm>
          <a:off x="2712568" y="2344721"/>
          <a:ext cx="3407711" cy="1330822"/>
        </p:xfrm>
        <a:graphic>
          <a:graphicData uri="http://schemas.openxmlformats.org/presentationml/2006/ole">
            <p:oleObj spid="_x0000_s37904" name="Equation" r:id="rId3" imgW="978120" imgH="411120" progId="Equation.3">
              <p:embed/>
            </p:oleObj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B1E3F-509D-9D49-A6F2-27E2EFC73319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893217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Titration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 titration we have added a known amount of one substance usually an acid (in the burette) to a known amount of another substance usually an alkali (in the conical flask).</a:t>
            </a:r>
          </a:p>
          <a:p>
            <a:r>
              <a:rPr lang="en-US" dirty="0" smtClean="0"/>
              <a:t>The amount added allows us to determine the concentration of the unknown.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B1E3F-509D-9D49-A6F2-27E2EFC73319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820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Chromatography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C7.4 – paper chromatography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B1E3F-509D-9D49-A6F2-27E2EFC7331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9716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Titration equipment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64884" r="-64884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B1E3F-509D-9D49-A6F2-27E2EFC73319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55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can be helpful to sketch a table to keep track of information you know…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59190571"/>
              </p:ext>
            </p:extLst>
          </p:nvPr>
        </p:nvGraphicFramePr>
        <p:xfrm>
          <a:off x="1457530" y="2895095"/>
          <a:ext cx="6604000" cy="18542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766595"/>
                <a:gridCol w="2095939"/>
                <a:gridCol w="174146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 marL="99060" marR="990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Acid</a:t>
                      </a:r>
                      <a:endParaRPr lang="en-US" dirty="0"/>
                    </a:p>
                  </a:txBody>
                  <a:tcPr marL="99060" marR="990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Alkali</a:t>
                      </a:r>
                      <a:endParaRPr lang="en-US" dirty="0"/>
                    </a:p>
                  </a:txBody>
                  <a:tcPr marL="99060" marR="990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Volume</a:t>
                      </a:r>
                      <a:r>
                        <a:rPr lang="en-US" baseline="0" dirty="0" smtClean="0"/>
                        <a:t> (cm</a:t>
                      </a:r>
                      <a:r>
                        <a:rPr lang="en-US" baseline="30000" dirty="0" smtClean="0"/>
                        <a:t>3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 marL="99060" marR="990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9060" marR="990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9060" marR="990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Mass (g)</a:t>
                      </a:r>
                      <a:endParaRPr lang="en-US" dirty="0"/>
                    </a:p>
                  </a:txBody>
                  <a:tcPr marL="99060" marR="990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9060" marR="990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9060" marR="990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Concentration</a:t>
                      </a:r>
                      <a:r>
                        <a:rPr lang="en-US" baseline="0" dirty="0" smtClean="0"/>
                        <a:t> (g/dm</a:t>
                      </a:r>
                      <a:r>
                        <a:rPr lang="en-US" baseline="30000" dirty="0" smtClean="0"/>
                        <a:t>3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 marL="99060" marR="990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9060" marR="990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9060" marR="990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Molecular</a:t>
                      </a:r>
                      <a:r>
                        <a:rPr lang="en-US" baseline="0" dirty="0" smtClean="0"/>
                        <a:t> weight (</a:t>
                      </a:r>
                      <a:r>
                        <a:rPr lang="en-US" baseline="0" dirty="0" err="1" smtClean="0"/>
                        <a:t>Mr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 marL="99060" marR="990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9060" marR="990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9060" marR="990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B1E3F-509D-9D49-A6F2-27E2EFC73319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4246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942" y="0"/>
            <a:ext cx="7601020" cy="68580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B073-C9E1-044E-A39F-3A3C5A782BAB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017882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 scheme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91721" b="-91721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B1E3F-509D-9D49-A6F2-27E2EFC73319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7622451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0"/>
            <a:ext cx="7403216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B073-C9E1-044E-A39F-3A3C5A782BAB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573120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 scheme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60478" b="-60478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B1E3F-509D-9D49-A6F2-27E2EFC73319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293021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Uncertainty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Uncertainty is a quantification of the doubt about the measurement result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a titration the uncertainty is the range of the results.</a:t>
            </a:r>
          </a:p>
          <a:p>
            <a:r>
              <a:rPr lang="en-US" dirty="0" smtClean="0"/>
              <a:t>If results are </a:t>
            </a:r>
            <a:r>
              <a:rPr lang="en-US" u="sng" dirty="0" smtClean="0"/>
              <a:t>reliable</a:t>
            </a:r>
            <a:r>
              <a:rPr lang="en-US" dirty="0" smtClean="0"/>
              <a:t> then it will be within 0.2cm</a:t>
            </a:r>
            <a:r>
              <a:rPr lang="en-US" baseline="30000" dirty="0" smtClean="0"/>
              <a:t>3</a:t>
            </a:r>
            <a:endParaRPr lang="en-US" dirty="0" smtClean="0"/>
          </a:p>
          <a:p>
            <a:r>
              <a:rPr lang="en-US" dirty="0" smtClean="0"/>
              <a:t>NOTE THAT THIS IS </a:t>
            </a:r>
            <a:r>
              <a:rPr lang="en-US" u="sng" dirty="0" smtClean="0"/>
              <a:t>RELIABLE</a:t>
            </a:r>
            <a:r>
              <a:rPr lang="en-US" dirty="0" smtClean="0"/>
              <a:t> NOT NECESSARILY ACCURATE</a:t>
            </a:r>
          </a:p>
          <a:p>
            <a:pPr marL="0" indent="0">
              <a:buNone/>
            </a:pPr>
            <a:endParaRPr lang="en-US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B1E3F-509D-9D49-A6F2-27E2EFC73319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8488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906000" cy="608837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B073-C9E1-044E-A39F-3A3C5A782BAB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158847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 scheme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129310" b="-129310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B1E3F-509D-9D49-A6F2-27E2EFC73319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7457263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09" y="0"/>
            <a:ext cx="9361668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B073-C9E1-044E-A39F-3A3C5A782BAB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338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Chromatography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38878" r="-38878"/>
          <a:stretch>
            <a:fillRect/>
          </a:stretch>
        </p:blipFill>
        <p:spPr>
          <a:xfrm>
            <a:off x="495300" y="2153245"/>
            <a:ext cx="8915400" cy="452596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B1E3F-509D-9D49-A6F2-27E2EFC7331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003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 scheme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47869" b="-47869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B1E3F-509D-9D49-A6F2-27E2EFC73319}" type="slidenum">
              <a:rPr lang="en-US" smtClean="0"/>
              <a:pPr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9342972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C7.5 Green Chemistry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Chemical Industry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B1E3F-509D-9D49-A6F2-27E2EFC73319}" type="slidenum">
              <a:rPr lang="en-US" smtClean="0"/>
              <a:pPr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6931490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What do I need to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i="1" u="sng" dirty="0" smtClean="0"/>
              <a:t>Recall</a:t>
            </a:r>
            <a:r>
              <a:rPr lang="en-US" dirty="0" smtClean="0"/>
              <a:t> </a:t>
            </a:r>
            <a:r>
              <a:rPr lang="en-US" dirty="0"/>
              <a:t>and use the terms 'bulk' (made on a large scale) and 'fine' (made on a small scale) in terms of the chemical </a:t>
            </a:r>
            <a:r>
              <a:rPr lang="en-US" dirty="0" smtClean="0"/>
              <a:t>industry with examples; 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i="1" u="sng" dirty="0"/>
              <a:t>D</a:t>
            </a:r>
            <a:r>
              <a:rPr lang="en-US" i="1" u="sng" dirty="0" smtClean="0"/>
              <a:t>escribe</a:t>
            </a:r>
            <a:r>
              <a:rPr lang="en-US" dirty="0" smtClean="0"/>
              <a:t> how </a:t>
            </a:r>
            <a:r>
              <a:rPr lang="en-US" dirty="0"/>
              <a:t>new chemical products or </a:t>
            </a:r>
            <a:r>
              <a:rPr lang="en-US" dirty="0" smtClean="0"/>
              <a:t>processes </a:t>
            </a:r>
            <a:r>
              <a:rPr lang="en-US" dirty="0"/>
              <a:t>are the result of an extensive </a:t>
            </a:r>
            <a:r>
              <a:rPr lang="en-US" dirty="0" err="1"/>
              <a:t>programme</a:t>
            </a:r>
            <a:r>
              <a:rPr lang="en-US" dirty="0"/>
              <a:t> of research and </a:t>
            </a:r>
            <a:r>
              <a:rPr lang="en-US" dirty="0" smtClean="0"/>
              <a:t>development;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u="sng" dirty="0"/>
              <a:t>E</a:t>
            </a:r>
            <a:r>
              <a:rPr lang="en-US" i="1" u="sng" dirty="0" smtClean="0"/>
              <a:t>xplain</a:t>
            </a:r>
            <a:r>
              <a:rPr lang="en-US" dirty="0" smtClean="0"/>
              <a:t> the need for strict </a:t>
            </a:r>
            <a:r>
              <a:rPr lang="en-US" dirty="0"/>
              <a:t>regulations </a:t>
            </a:r>
            <a:r>
              <a:rPr lang="en-US" dirty="0" smtClean="0"/>
              <a:t>that control </a:t>
            </a:r>
            <a:r>
              <a:rPr lang="en-US" dirty="0"/>
              <a:t>chemical </a:t>
            </a:r>
            <a:r>
              <a:rPr lang="en-US" dirty="0" smtClean="0"/>
              <a:t>processes, storage </a:t>
            </a:r>
            <a:r>
              <a:rPr lang="en-US" dirty="0"/>
              <a:t>and </a:t>
            </a:r>
            <a:r>
              <a:rPr lang="en-US" dirty="0" smtClean="0"/>
              <a:t>transport.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B1E3F-509D-9D49-A6F2-27E2EFC73319}" type="slidenum">
              <a:rPr lang="en-US" smtClean="0"/>
              <a:pPr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1630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Bulk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1" y="1600201"/>
            <a:ext cx="6687946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bulk process manufactures large quantities of relatively simple chemicals often used as </a:t>
            </a:r>
            <a:r>
              <a:rPr lang="en-US" dirty="0" err="1" smtClean="0"/>
              <a:t>feedstocks</a:t>
            </a:r>
            <a:r>
              <a:rPr lang="en-US" dirty="0" smtClean="0"/>
              <a:t> (ingredients) for other processes.</a:t>
            </a:r>
          </a:p>
          <a:p>
            <a:endParaRPr lang="en-US" dirty="0"/>
          </a:p>
          <a:p>
            <a:r>
              <a:rPr lang="en-US" dirty="0" smtClean="0"/>
              <a:t>Examples include </a:t>
            </a:r>
            <a:r>
              <a:rPr lang="en-US" dirty="0"/>
              <a:t>ammonia, sulfuric acid, sodium </a:t>
            </a:r>
            <a:r>
              <a:rPr lang="en-US" dirty="0" smtClean="0"/>
              <a:t>hydroxide</a:t>
            </a:r>
            <a:r>
              <a:rPr lang="en-US" dirty="0"/>
              <a:t> </a:t>
            </a:r>
            <a:r>
              <a:rPr lang="en-US" dirty="0" smtClean="0"/>
              <a:t>and phosphoric acid.</a:t>
            </a:r>
          </a:p>
          <a:p>
            <a:endParaRPr lang="en-US" dirty="0" smtClean="0"/>
          </a:p>
          <a:p>
            <a:r>
              <a:rPr lang="en-US" dirty="0" smtClean="0"/>
              <a:t>40 million </a:t>
            </a:r>
            <a:r>
              <a:rPr lang="en-US" dirty="0" err="1" smtClean="0"/>
              <a:t>tonnes</a:t>
            </a:r>
            <a:r>
              <a:rPr lang="en-US" dirty="0" smtClean="0"/>
              <a:t> of H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dirty="0" smtClean="0"/>
              <a:t> are made in the US every year.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stk19975boj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64892" y="1698953"/>
            <a:ext cx="2816700" cy="349617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B1E3F-509D-9D49-A6F2-27E2EFC73319}" type="slidenum">
              <a:rPr lang="en-US" smtClean="0"/>
              <a:pPr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94662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55390" y="1600200"/>
            <a:ext cx="3887111" cy="25629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Fine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6365329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Fine processes manufacture smaller quantities of much more complex chemicals including pharmaceuticals, dyes and agrochemicals.</a:t>
            </a:r>
          </a:p>
          <a:p>
            <a:endParaRPr lang="en-US" dirty="0"/>
          </a:p>
          <a:p>
            <a:r>
              <a:rPr lang="en-US" dirty="0" smtClean="0"/>
              <a:t>Examples include drugs</a:t>
            </a:r>
            <a:r>
              <a:rPr lang="en-US" dirty="0"/>
              <a:t>, food </a:t>
            </a:r>
            <a:r>
              <a:rPr lang="en-US" dirty="0" smtClean="0"/>
              <a:t>additives</a:t>
            </a:r>
            <a:r>
              <a:rPr lang="en-US" dirty="0"/>
              <a:t> </a:t>
            </a:r>
            <a:r>
              <a:rPr lang="en-US" dirty="0" smtClean="0"/>
              <a:t>and fragrances</a:t>
            </a:r>
          </a:p>
          <a:p>
            <a:endParaRPr lang="en-US" dirty="0"/>
          </a:p>
          <a:p>
            <a:r>
              <a:rPr lang="en-US" dirty="0" smtClean="0"/>
              <a:t>35 thousand </a:t>
            </a:r>
            <a:r>
              <a:rPr lang="en-US" dirty="0" err="1" smtClean="0"/>
              <a:t>tonnes</a:t>
            </a:r>
            <a:r>
              <a:rPr lang="en-US" dirty="0" smtClean="0"/>
              <a:t> of </a:t>
            </a:r>
            <a:r>
              <a:rPr lang="en-US" dirty="0" err="1" smtClean="0"/>
              <a:t>paracetamol</a:t>
            </a:r>
            <a:r>
              <a:rPr lang="en-US" dirty="0" smtClean="0"/>
              <a:t> are made in the US every year. </a:t>
            </a:r>
            <a:r>
              <a:rPr lang="en-US" dirty="0"/>
              <a:t>	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B1E3F-509D-9D49-A6F2-27E2EFC73319}" type="slidenum">
              <a:rPr lang="en-US" smtClean="0"/>
              <a:pPr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623620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question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5865" r="-5865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B1E3F-509D-9D49-A6F2-27E2EFC73319}" type="slidenum">
              <a:rPr lang="en-US" smtClean="0"/>
              <a:pPr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1280556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 scheme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673462" b="-673462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B1E3F-509D-9D49-A6F2-27E2EFC73319}" type="slidenum">
              <a:rPr lang="en-US" smtClean="0"/>
              <a:pPr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3365091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Research and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chemicals are produced following an extensive period of research and development. </a:t>
            </a:r>
            <a:endParaRPr lang="en-US" dirty="0"/>
          </a:p>
          <a:p>
            <a:r>
              <a:rPr lang="en-US" dirty="0" smtClean="0"/>
              <a:t>Chemicals made in the laboratory need to be “scaled up” to be manufactured on the plant.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33208" y="4365233"/>
            <a:ext cx="2516794" cy="170091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B1E3F-509D-9D49-A6F2-27E2EFC73319}" type="slidenum">
              <a:rPr lang="en-US" smtClean="0"/>
              <a:pPr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2037180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Research in the lab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22502" b="22502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B1E3F-509D-9D49-A6F2-27E2EFC73319}" type="slidenum">
              <a:rPr lang="en-US" smtClean="0"/>
              <a:pPr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9498366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Examples of making a process viable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Trying to find suitable conditions – compromise between rate and equilibrium</a:t>
            </a:r>
          </a:p>
          <a:p>
            <a:r>
              <a:rPr lang="en-US" dirty="0" smtClean="0"/>
              <a:t>Trying to find a suitable catalyst – increases rate and cost effective as not used up in the process.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0275" y="3877931"/>
            <a:ext cx="3081867" cy="2857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B1E3F-509D-9D49-A6F2-27E2EFC73319}" type="slidenum">
              <a:rPr lang="en-US" smtClean="0"/>
              <a:pPr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5607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Solvents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mobile phase is the solvent – the part that moves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2. In paper chromatography it is water or ethanol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B1E3F-509D-9D49-A6F2-27E2EFC7331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9087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Catalysts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you give a definition of a catalyst?</a:t>
            </a:r>
          </a:p>
          <a:p>
            <a:r>
              <a:rPr lang="en-US" dirty="0" smtClean="0"/>
              <a:t>A substance which speeds up the rate of a chemical reaction by providing an alternative reaction pathway.</a:t>
            </a:r>
          </a:p>
          <a:p>
            <a:r>
              <a:rPr lang="en-US" dirty="0" smtClean="0"/>
              <a:t>The catalyst is not used up in the process</a:t>
            </a:r>
          </a:p>
          <a:p>
            <a:r>
              <a:rPr lang="en-US" dirty="0" smtClean="0"/>
              <a:t>Catalysts can control the substance formed </a:t>
            </a:r>
            <a:r>
              <a:rPr lang="en-US" dirty="0" err="1" smtClean="0"/>
              <a:t>eg</a:t>
            </a:r>
            <a:r>
              <a:rPr lang="en-US" dirty="0" smtClean="0"/>
              <a:t> Ziegler Natta catalysts.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4416" y="4880898"/>
            <a:ext cx="2115537" cy="188458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B1E3F-509D-9D49-A6F2-27E2EFC73319}" type="slidenum">
              <a:rPr lang="en-US" smtClean="0"/>
              <a:pPr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7044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Regulation of the chemical 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Governments </a:t>
            </a:r>
            <a:r>
              <a:rPr lang="en-US" dirty="0"/>
              <a:t>have strict regulations to control chemical </a:t>
            </a:r>
            <a:r>
              <a:rPr lang="en-US" dirty="0" smtClean="0"/>
              <a:t>processes</a:t>
            </a:r>
          </a:p>
          <a:p>
            <a:r>
              <a:rPr lang="en-US" dirty="0" smtClean="0"/>
              <a:t>Storage and transport </a:t>
            </a:r>
            <a:r>
              <a:rPr lang="en-US" dirty="0"/>
              <a:t>of </a:t>
            </a:r>
            <a:r>
              <a:rPr lang="en-US" dirty="0" smtClean="0"/>
              <a:t>chemicals requires licenses and strict protocol.</a:t>
            </a:r>
          </a:p>
          <a:p>
            <a:endParaRPr lang="en-US" dirty="0"/>
          </a:p>
          <a:p>
            <a:r>
              <a:rPr lang="en-US" dirty="0" smtClean="0"/>
              <a:t>Why?</a:t>
            </a:r>
          </a:p>
          <a:p>
            <a:endParaRPr lang="en-US" dirty="0"/>
          </a:p>
          <a:p>
            <a:r>
              <a:rPr lang="en-US" dirty="0" smtClean="0"/>
              <a:t>To </a:t>
            </a:r>
            <a:r>
              <a:rPr lang="en-US" dirty="0"/>
              <a:t>protect people and the environment. 	</a:t>
            </a:r>
          </a:p>
          <a:p>
            <a:endParaRPr lang="en-US" dirty="0"/>
          </a:p>
        </p:txBody>
      </p:sp>
      <p:pic>
        <p:nvPicPr>
          <p:cNvPr id="5" name="Picture 4" descr="BES_089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68409" y="3678135"/>
            <a:ext cx="2792383" cy="178050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B1E3F-509D-9D49-A6F2-27E2EFC73319}" type="slidenum">
              <a:rPr lang="en-US" smtClean="0"/>
              <a:pPr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8224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question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43124" b="-43124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B1E3F-509D-9D49-A6F2-27E2EFC73319}" type="slidenum">
              <a:rPr lang="en-US" smtClean="0"/>
              <a:pPr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8841550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 scheme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54993" b="-54993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B1E3F-509D-9D49-A6F2-27E2EFC73319}" type="slidenum">
              <a:rPr lang="en-US" smtClean="0"/>
              <a:pPr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1199551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Process development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68182252"/>
              </p:ext>
            </p:extLst>
          </p:nvPr>
        </p:nvGraphicFramePr>
        <p:xfrm>
          <a:off x="495300" y="1600201"/>
          <a:ext cx="8915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B1E3F-509D-9D49-A6F2-27E2EFC73319}" type="slidenum">
              <a:rPr lang="en-US" smtClean="0"/>
              <a:pPr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278707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question – part 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18291" b="-18291"/>
          <a:stretch>
            <a:fillRect/>
          </a:stretch>
        </p:blipFill>
        <p:spPr>
          <a:xfrm>
            <a:off x="559790" y="1600201"/>
            <a:ext cx="8915400" cy="452596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B1E3F-509D-9D49-A6F2-27E2EFC73319}" type="slidenum">
              <a:rPr lang="en-US" smtClean="0"/>
              <a:pPr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2018199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question part - 2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0688" r="-10688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B1E3F-509D-9D49-A6F2-27E2EFC73319}" type="slidenum">
              <a:rPr lang="en-US" smtClean="0"/>
              <a:pPr/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8130907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 scheme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89494" b="-89494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B1E3F-509D-9D49-A6F2-27E2EFC73319}" type="slidenum">
              <a:rPr lang="en-US" smtClean="0"/>
              <a:pPr/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794704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question – part 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9489" b="-9489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B1E3F-509D-9D49-A6F2-27E2EFC73319}" type="slidenum">
              <a:rPr lang="en-US" smtClean="0"/>
              <a:pPr/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5399957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 scheme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66575" b="-66575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B1E3F-509D-9D49-A6F2-27E2EFC73319}" type="slidenum">
              <a:rPr lang="en-US" smtClean="0"/>
              <a:pPr/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56952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Paper/column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The stationary phase is the paper in paper chromatography or the column in gas chromatography.</a:t>
            </a:r>
          </a:p>
          <a:p>
            <a:pPr marL="514350" indent="-514350">
              <a:buAutoNum type="arabicPeriod"/>
            </a:pPr>
            <a:r>
              <a:rPr lang="en-US" dirty="0" smtClean="0"/>
              <a:t>In thin layer chromatography it is silica gel on a glass plate</a:t>
            </a:r>
          </a:p>
          <a:p>
            <a:pPr marL="514350" indent="-514350">
              <a:buAutoNum type="arabicPeriod"/>
            </a:pPr>
            <a:r>
              <a:rPr lang="en-US" dirty="0" smtClean="0"/>
              <a:t>The stationary phase does not move.</a:t>
            </a: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B1E3F-509D-9D49-A6F2-27E2EFC7331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0986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Factors affecting the sustainability of a process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27391787"/>
              </p:ext>
            </p:extLst>
          </p:nvPr>
        </p:nvGraphicFramePr>
        <p:xfrm>
          <a:off x="495300" y="1600201"/>
          <a:ext cx="8915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B1E3F-509D-9D49-A6F2-27E2EFC73319}" type="slidenum">
              <a:rPr lang="en-US" smtClean="0"/>
              <a:pPr/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7335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question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71053" b="-71053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B1E3F-509D-9D49-A6F2-27E2EFC73319}" type="slidenum">
              <a:rPr lang="en-US" smtClean="0"/>
              <a:pPr/>
              <a:t>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7040638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 scheme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105822" b="-105822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B1E3F-509D-9D49-A6F2-27E2EFC73319}" type="slidenum">
              <a:rPr lang="en-US" smtClean="0"/>
              <a:pPr/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2109761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Atom economy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84671556"/>
              </p:ext>
            </p:extLst>
          </p:nvPr>
        </p:nvGraphicFramePr>
        <p:xfrm>
          <a:off x="503900" y="1847851"/>
          <a:ext cx="9099417" cy="1179513"/>
        </p:xfrm>
        <a:graphic>
          <a:graphicData uri="http://schemas.openxmlformats.org/presentationml/2006/ole">
            <p:oleObj spid="_x0000_s38926" name="Equation" r:id="rId3" imgW="2971080" imgH="411120" progId="Equation.3">
              <p:embed/>
            </p:oleObj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B1E3F-509D-9D49-A6F2-27E2EFC73319}" type="slidenum">
              <a:rPr lang="en-US" smtClean="0"/>
              <a:pPr/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5517128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Atom economy calculation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532914"/>
            <a:ext cx="8915400" cy="45259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5900" dirty="0" smtClean="0"/>
              <a:t>For example, what is the atom economy for making hydrogen by reacting coal with steam?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Write the balanced equation: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C(s) + 2H</a:t>
            </a:r>
            <a:r>
              <a:rPr lang="en-US" baseline="-25000" dirty="0" smtClean="0"/>
              <a:t>2</a:t>
            </a:r>
            <a:r>
              <a:rPr lang="en-US" dirty="0" smtClean="0"/>
              <a:t>O(g)    →    CO</a:t>
            </a:r>
            <a:r>
              <a:rPr lang="en-US" baseline="-25000" dirty="0" smtClean="0"/>
              <a:t>2</a:t>
            </a:r>
            <a:r>
              <a:rPr lang="en-US" dirty="0" smtClean="0"/>
              <a:t>(g) + 2H</a:t>
            </a:r>
            <a:r>
              <a:rPr lang="en-US" baseline="-25000" dirty="0" smtClean="0"/>
              <a:t>2</a:t>
            </a:r>
            <a:r>
              <a:rPr lang="en-US" dirty="0" smtClean="0"/>
              <a:t>(g)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Write out the </a:t>
            </a:r>
            <a:r>
              <a:rPr lang="en-US" dirty="0" err="1" smtClean="0"/>
              <a:t>Mr</a:t>
            </a:r>
            <a:r>
              <a:rPr lang="en-US" dirty="0" smtClean="0"/>
              <a:t> values underneath: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C(s) + 2H</a:t>
            </a:r>
            <a:r>
              <a:rPr lang="en-US" baseline="-25000" dirty="0" smtClean="0"/>
              <a:t>2</a:t>
            </a:r>
            <a:r>
              <a:rPr lang="en-US" dirty="0" smtClean="0"/>
              <a:t>O(g)    →    CO</a:t>
            </a:r>
            <a:r>
              <a:rPr lang="en-US" baseline="-25000" dirty="0" smtClean="0"/>
              <a:t>2</a:t>
            </a:r>
            <a:r>
              <a:rPr lang="en-US" dirty="0" smtClean="0"/>
              <a:t>(g) + 2H</a:t>
            </a:r>
            <a:r>
              <a:rPr lang="en-US" baseline="-25000" dirty="0" smtClean="0"/>
              <a:t>2</a:t>
            </a:r>
            <a:r>
              <a:rPr lang="en-US" dirty="0" smtClean="0"/>
              <a:t>(g)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12       2 × 18                44           2 × 2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Total mass of reactants 12 + 36 = 48g</a:t>
            </a:r>
          </a:p>
          <a:p>
            <a:pPr marL="0" indent="0">
              <a:buNone/>
            </a:pPr>
            <a:r>
              <a:rPr lang="en-US" dirty="0" smtClean="0"/>
              <a:t>Mass of desired product (H</a:t>
            </a:r>
            <a:r>
              <a:rPr lang="en-US" baseline="-25000" dirty="0" smtClean="0"/>
              <a:t>2</a:t>
            </a:r>
            <a:r>
              <a:rPr lang="en-US" dirty="0" smtClean="0"/>
              <a:t>) = 4g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% atom economy = 4⁄48 × 100 = 8.3%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B1E3F-509D-9D49-A6F2-27E2EFC73319}" type="slidenum">
              <a:rPr lang="en-US" smtClean="0"/>
              <a:pPr/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037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041" y="0"/>
            <a:ext cx="806214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728" y="89293"/>
            <a:ext cx="741640" cy="607174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wrap="square" rtlCol="0">
            <a:noAutofit/>
          </a:bodyPr>
          <a:lstStyle/>
          <a:p>
            <a:pPr algn="r"/>
            <a:r>
              <a:rPr lang="en-US" sz="4000" dirty="0" smtClean="0"/>
              <a:t>Example question</a:t>
            </a:r>
            <a:endParaRPr lang="en-US" sz="4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B073-C9E1-044E-A39F-3A3C5A782BAB}" type="slidenum">
              <a:rPr lang="en-US" smtClean="0"/>
              <a:pPr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546897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question – part 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6948" b="-6948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B1E3F-509D-9D49-A6F2-27E2EFC73319}" type="slidenum">
              <a:rPr lang="en-US" smtClean="0"/>
              <a:pPr/>
              <a:t>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391257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 scheme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85306" b="-85306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B1E3F-509D-9D49-A6F2-27E2EFC73319}" type="slidenum">
              <a:rPr lang="en-US" smtClean="0"/>
              <a:pPr/>
              <a:t>97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91249929"/>
      </p:ext>
    </p:extLst>
  </p:cSld>
  <p:clrMapOvr>
    <a:masterClrMapping/>
  </p:clrMapOvr>
</p:sld>
</file>

<file path=ppt/theme/theme1.xml><?xml version="1.0" encoding="utf-8"?>
<a:theme xmlns:a="http://schemas.openxmlformats.org/drawingml/2006/main" name="Chemsitry consortiu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560</TotalTime>
  <Words>2262</Words>
  <Application>Microsoft Office PowerPoint</Application>
  <PresentationFormat>A4 Paper (210x297 mm)</PresentationFormat>
  <Paragraphs>425</Paragraphs>
  <Slides>97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99" baseType="lpstr">
      <vt:lpstr>Chemsitry consortium</vt:lpstr>
      <vt:lpstr>Equation</vt:lpstr>
      <vt:lpstr>Analysis</vt:lpstr>
      <vt:lpstr>What do I need to know?</vt:lpstr>
      <vt:lpstr>Qualitative vs. Quantitative</vt:lpstr>
      <vt:lpstr>Which sample should I test?</vt:lpstr>
      <vt:lpstr>Chemical industry</vt:lpstr>
      <vt:lpstr>Chromatography</vt:lpstr>
      <vt:lpstr>Chromatography</vt:lpstr>
      <vt:lpstr>Solvents</vt:lpstr>
      <vt:lpstr>Paper/column</vt:lpstr>
      <vt:lpstr>How does the technique work?</vt:lpstr>
      <vt:lpstr>Substance A</vt:lpstr>
      <vt:lpstr>Substance B</vt:lpstr>
      <vt:lpstr>Using a reference</vt:lpstr>
      <vt:lpstr>Advantages of TLC</vt:lpstr>
      <vt:lpstr>Past Paper Questions</vt:lpstr>
      <vt:lpstr>Past paper question</vt:lpstr>
      <vt:lpstr>Mark scheme</vt:lpstr>
      <vt:lpstr>Describing how chromatography works – exam definition</vt:lpstr>
      <vt:lpstr>Using an Rf value</vt:lpstr>
      <vt:lpstr>Rf value</vt:lpstr>
      <vt:lpstr>Example question</vt:lpstr>
      <vt:lpstr>Mark scheme</vt:lpstr>
      <vt:lpstr>Example question</vt:lpstr>
      <vt:lpstr>Mark scheme</vt:lpstr>
      <vt:lpstr>Past paper question</vt:lpstr>
      <vt:lpstr>Slide 26</vt:lpstr>
      <vt:lpstr>Slide 27</vt:lpstr>
      <vt:lpstr>Slide 28</vt:lpstr>
      <vt:lpstr>Mark scheme</vt:lpstr>
      <vt:lpstr>Gas-liquid chromatography</vt:lpstr>
      <vt:lpstr>What do I need to know?</vt:lpstr>
      <vt:lpstr>Gas chromatography</vt:lpstr>
      <vt:lpstr>GC</vt:lpstr>
      <vt:lpstr>GC analysis</vt:lpstr>
      <vt:lpstr>GLC Chromatograph</vt:lpstr>
      <vt:lpstr>Interpretation</vt:lpstr>
      <vt:lpstr>The key points – revise this!</vt:lpstr>
      <vt:lpstr>Past paper question</vt:lpstr>
      <vt:lpstr>Slide 39</vt:lpstr>
      <vt:lpstr>Slide 40</vt:lpstr>
      <vt:lpstr>Slide 41</vt:lpstr>
      <vt:lpstr>Mark scheme</vt:lpstr>
      <vt:lpstr>Titration</vt:lpstr>
      <vt:lpstr>What do I need to know?</vt:lpstr>
      <vt:lpstr>Concentration</vt:lpstr>
      <vt:lpstr>Making standard solutions</vt:lpstr>
      <vt:lpstr>Making standard solutions</vt:lpstr>
      <vt:lpstr>How much to dissolve?</vt:lpstr>
      <vt:lpstr>How much to dissolve?</vt:lpstr>
      <vt:lpstr>General rule</vt:lpstr>
      <vt:lpstr>Practie - how much to dissolve?</vt:lpstr>
      <vt:lpstr>Practice - how much to dissolve?</vt:lpstr>
      <vt:lpstr>Concentration from mass and volume</vt:lpstr>
      <vt:lpstr>What is the concentration of?</vt:lpstr>
      <vt:lpstr>What is the concentration of?</vt:lpstr>
      <vt:lpstr>Solutions from stock solutions</vt:lpstr>
      <vt:lpstr>Making solutions from stock solutions</vt:lpstr>
      <vt:lpstr>Working out masses</vt:lpstr>
      <vt:lpstr>Titration calculations</vt:lpstr>
      <vt:lpstr>Titration equipment</vt:lpstr>
      <vt:lpstr>Using a table</vt:lpstr>
      <vt:lpstr>Slide 62</vt:lpstr>
      <vt:lpstr>Mark scheme</vt:lpstr>
      <vt:lpstr>Slide 64</vt:lpstr>
      <vt:lpstr>Mark scheme</vt:lpstr>
      <vt:lpstr>Uncertainty</vt:lpstr>
      <vt:lpstr>Slide 67</vt:lpstr>
      <vt:lpstr>Mark scheme</vt:lpstr>
      <vt:lpstr>Slide 69</vt:lpstr>
      <vt:lpstr>Mark scheme</vt:lpstr>
      <vt:lpstr>C7.5 Green Chemistry</vt:lpstr>
      <vt:lpstr>What do I need to know?</vt:lpstr>
      <vt:lpstr>Bulk processes</vt:lpstr>
      <vt:lpstr>Fine processes</vt:lpstr>
      <vt:lpstr>Example question</vt:lpstr>
      <vt:lpstr>Mark scheme</vt:lpstr>
      <vt:lpstr>Research and Development</vt:lpstr>
      <vt:lpstr>Research in the lab</vt:lpstr>
      <vt:lpstr>Examples of making a process viable</vt:lpstr>
      <vt:lpstr>Catalysts</vt:lpstr>
      <vt:lpstr>Regulation of the chemical industry</vt:lpstr>
      <vt:lpstr>Example question</vt:lpstr>
      <vt:lpstr>Mark scheme</vt:lpstr>
      <vt:lpstr>Process development</vt:lpstr>
      <vt:lpstr>Example question – part 1</vt:lpstr>
      <vt:lpstr>Example question part - 2</vt:lpstr>
      <vt:lpstr>Mark scheme</vt:lpstr>
      <vt:lpstr>Example question – part 3</vt:lpstr>
      <vt:lpstr>Mark scheme</vt:lpstr>
      <vt:lpstr>Factors affecting the sustainability of a process</vt:lpstr>
      <vt:lpstr>Example question</vt:lpstr>
      <vt:lpstr>Mark scheme</vt:lpstr>
      <vt:lpstr>Atom economy</vt:lpstr>
      <vt:lpstr>Atom economy calculation</vt:lpstr>
      <vt:lpstr>Slide 95</vt:lpstr>
      <vt:lpstr>Example question – part 2</vt:lpstr>
      <vt:lpstr>Mark scheme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Organic Chemistry</dc:title>
  <dc:creator>Joanna Rhodes</dc:creator>
  <cp:lastModifiedBy>rcd</cp:lastModifiedBy>
  <cp:revision>95</cp:revision>
  <cp:lastPrinted>2012-03-17T23:50:39Z</cp:lastPrinted>
  <dcterms:created xsi:type="dcterms:W3CDTF">2011-11-06T22:05:50Z</dcterms:created>
  <dcterms:modified xsi:type="dcterms:W3CDTF">2012-05-11T07:22:09Z</dcterms:modified>
</cp:coreProperties>
</file>