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5"/>
  </p:notesMasterIdLst>
  <p:sldIdLst>
    <p:sldId id="279" r:id="rId3"/>
    <p:sldId id="26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FEDAA75-A311-4C94-9F46-07149E5ABFC8}" type="datetimeFigureOut">
              <a:rPr lang="en-US"/>
              <a:pPr>
                <a:defRPr/>
              </a:pPr>
              <a:t>4/1/2015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C3D57B-1397-4AE3-B87E-4B10ECA7E1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084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4966E6-EDCD-4536-A9A7-11CBC1A4DB7E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ADC2-7678-4E3B-A56B-169FADDFAC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45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834F1-9558-4613-8C73-A84344059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34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67DD-0F80-4997-BAF1-6909697291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368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CEF005-8CAA-437C-8A84-9AE2CAE3CC82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7DB437D-BA80-4DC0-8C67-A97C98E386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73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3EE39DD-373C-4C42-BD87-90C88BE1428F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B3FF55-F038-4E12-A6E5-40D4E06838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93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42A45FA-CC75-43A1-A187-B1C01C917473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512128D-C6C5-4CD6-92AA-0DC64D28EF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EE0708-906F-4237-AA12-78450E539C7C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CA38F1-F492-4FBF-9D80-084FDCAF0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3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0FE4EB-D480-4C01-A978-FF88691B2636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81ADCF-3462-4272-8C76-5B512FB3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4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593C76-E661-4FA8-97CD-332307D7279E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09E48C0-2530-4D71-A00D-EB95BB2A09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28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FDD73C-2FE9-4367-96D9-D7B3B24FEE46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4F4307-6429-42FB-AFE4-1CF7B0BC1D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16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A0247F-A8AA-43D5-9EA3-D13CD5CE4876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D69206-9F58-4D56-863A-9B417E6C2A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63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C354E-6D99-4523-B729-806644A5B7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77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C595595-1FC3-4543-85D0-1A15CBFA5330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0A8879-8F8B-49CA-B7E0-D4A9D74F89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6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D4F8AE-08E9-474F-9F7C-2F4F4968797F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FA284B-2267-4DE3-A238-29890E9A5C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5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99F877-8658-4522-9317-FDDDA5E82786}" type="datetime1">
              <a:rPr lang="en-GB"/>
              <a:pPr>
                <a:defRPr/>
              </a:pPr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F44B07-A6D8-43AD-B348-CE03273C5B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7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FF4AB-EA4D-4981-BA13-BA29F9FF4D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1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9307B-EE88-4D84-A0DB-F40C77D4C1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858C-4173-4853-AC36-34C76527AB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5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FE29-B835-46A6-B5CC-707B835D1E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49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93C01-B93A-4463-BBEA-66574DBBD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2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779DF-1547-46C0-AE71-80F452AA4C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4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C847F-62ED-44DA-AB6A-6BE4524356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1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tint val="63922"/>
                <a:invGamma/>
              </a:schemeClr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2196EC-D6C1-4D2B-B021-65D616B63F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E4FF"/>
            </a:gs>
            <a:gs pos="50000">
              <a:srgbClr val="D4EBED"/>
            </a:gs>
            <a:gs pos="100000">
              <a:srgbClr val="D4EB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0" r="82379" b="6250"/>
          <a:stretch>
            <a:fillRect/>
          </a:stretch>
        </p:blipFill>
        <p:spPr bwMode="auto">
          <a:xfrm>
            <a:off x="0" y="0"/>
            <a:ext cx="649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9" descr="C:\Users\David\Documents\Consultant\Business\Website\Logo.gi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92825"/>
            <a:ext cx="21177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Last updated </a:t>
            </a:r>
            <a:fld id="{A5BC22E7-294B-475C-A237-BCA1CF347371}" type="datetime1">
              <a:rPr lang="en-GB"/>
              <a:pPr>
                <a:defRPr/>
              </a:pPr>
              <a:t>01/04/2015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A3F2391B-B7A4-4EC9-B662-E43899081A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94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9750" y="2205038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002060"/>
                </a:solidFill>
              </a:rPr>
              <a:t>The carbon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138" y="3716338"/>
            <a:ext cx="3178175" cy="12969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David Bailey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A83572-35D7-4F8E-BD2C-822976E98B94}" type="datetime1">
              <a:rPr lang="en-GB" sz="1100" smtClean="0">
                <a:solidFill>
                  <a:srgbClr val="000000"/>
                </a:solidFill>
                <a:cs typeface="Arial" charset="0"/>
              </a:rPr>
              <a:pPr/>
              <a:t>01/04/2015</a:t>
            </a:fld>
            <a:endParaRPr lang="en-GB" sz="11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813050" y="6356350"/>
            <a:ext cx="3414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100" dirty="0" smtClean="0">
                <a:solidFill>
                  <a:srgbClr val="000000"/>
                </a:solidFill>
                <a:cs typeface="Arial" charset="0"/>
              </a:rPr>
              <a:t>© Class Leading Ltd. 2013</a:t>
            </a:r>
          </a:p>
          <a:p>
            <a:r>
              <a:rPr lang="en-GB" sz="1100" dirty="0" smtClean="0">
                <a:solidFill>
                  <a:srgbClr val="000000"/>
                </a:solidFill>
                <a:cs typeface="Arial" charset="0"/>
              </a:rPr>
              <a:t>Permission granted for non-commercial educational use provided that this copyright notice is included.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36BCEF5-CF2F-4655-9A65-E304D2A3A911}" type="slidenum">
              <a:rPr lang="en-GB" sz="1100" smtClean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en-GB" sz="110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3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459787" cy="59039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2000" smtClean="0">
                <a:solidFill>
                  <a:srgbClr val="003399"/>
                </a:solidFill>
              </a:rPr>
              <a:t>Using the carbon cycle, give…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GB" altLang="en-US" sz="2000" smtClean="0">
                <a:solidFill>
                  <a:srgbClr val="003399"/>
                </a:solidFill>
              </a:rPr>
              <a:t>two processes that add carbon dioxide to the atmosphere.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endParaRPr lang="en-GB" altLang="en-US" sz="1200" smtClean="0">
              <a:solidFill>
                <a:srgbClr val="003399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GB" altLang="en-US" sz="2000" smtClean="0">
                <a:solidFill>
                  <a:srgbClr val="003399"/>
                </a:solidFill>
              </a:rPr>
              <a:t>two that remove carbon dioxide from the atmosphere.</a:t>
            </a:r>
            <a:endParaRPr lang="en-US" altLang="en-US" sz="2000" smtClean="0">
              <a:solidFill>
                <a:srgbClr val="003399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1600" smtClean="0">
              <a:solidFill>
                <a:srgbClr val="003399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smtClean="0">
                <a:solidFill>
                  <a:srgbClr val="003399"/>
                </a:solidFill>
              </a:rPr>
              <a:t>The rise in atmospheric ______ ______ is largely the result of…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altLang="en-US" sz="2000" smtClean="0">
                <a:solidFill>
                  <a:srgbClr val="003399"/>
                </a:solidFill>
              </a:rPr>
              <a:t>burning increased amounts of ______ _______ as an energy source.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altLang="en-US" sz="2000" smtClean="0">
                <a:solidFill>
                  <a:srgbClr val="003399"/>
                </a:solidFill>
              </a:rPr>
              <a:t>burning _______ to clear land.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400" smtClean="0">
              <a:solidFill>
                <a:srgbClr val="003399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 smtClean="0">
                <a:solidFill>
                  <a:srgbClr val="003399"/>
                </a:solidFill>
              </a:rPr>
              <a:t>Use the carbon cycle to explain…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altLang="en-US" sz="2000" smtClean="0">
                <a:solidFill>
                  <a:srgbClr val="003399"/>
                </a:solidFill>
              </a:rPr>
              <a:t>why for thousands of years the amount of carbon dioxide in the Earth’s atmosphere was approximately constant.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endParaRPr lang="en-US" altLang="en-US" sz="2000" smtClean="0">
              <a:solidFill>
                <a:srgbClr val="003399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altLang="en-US" sz="2000" smtClean="0">
                <a:solidFill>
                  <a:srgbClr val="003399"/>
                </a:solidFill>
              </a:rPr>
              <a:t>how decomposers play an important part in the recycling of carbon.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endParaRPr lang="en-US" altLang="en-US" sz="2000" smtClean="0">
              <a:solidFill>
                <a:srgbClr val="003399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altLang="en-US" sz="2000" smtClean="0">
                <a:solidFill>
                  <a:srgbClr val="003399"/>
                </a:solidFill>
              </a:rPr>
              <a:t>that during the past two hundred years, the amount of carbon dioxide in the atmosphere has been steadily rising.</a:t>
            </a:r>
            <a:endParaRPr lang="en-US" altLang="en-US" sz="2000" b="1" smtClean="0">
              <a:solidFill>
                <a:schemeClr val="accent2"/>
              </a:solidFill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79388" y="404813"/>
            <a:ext cx="871378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0" y="3933825"/>
            <a:ext cx="684213" cy="366713"/>
            <a:chOff x="0" y="3702"/>
            <a:chExt cx="431" cy="231"/>
          </a:xfrm>
        </p:grpSpPr>
        <p:sp>
          <p:nvSpPr>
            <p:cNvPr id="12312" name="Oval 6"/>
            <p:cNvSpPr>
              <a:spLocks noChangeArrowheads="1"/>
            </p:cNvSpPr>
            <p:nvPr/>
          </p:nvSpPr>
          <p:spPr bwMode="auto">
            <a:xfrm>
              <a:off x="0" y="3702"/>
              <a:ext cx="431" cy="227"/>
            </a:xfrm>
            <a:prstGeom prst="ellipse">
              <a:avLst/>
            </a:prstGeom>
            <a:gradFill rotWithShape="1">
              <a:gsLst>
                <a:gs pos="0">
                  <a:srgbClr val="00CC00"/>
                </a:gs>
                <a:gs pos="100000">
                  <a:srgbClr val="00B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2313" name="Text Box 7"/>
            <p:cNvSpPr txBox="1">
              <a:spLocks noChangeArrowheads="1"/>
            </p:cNvSpPr>
            <p:nvPr/>
          </p:nvSpPr>
          <p:spPr bwMode="auto">
            <a:xfrm>
              <a:off x="113" y="3702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294" name="Group 8"/>
          <p:cNvGrpSpPr>
            <a:grpSpLocks/>
          </p:cNvGrpSpPr>
          <p:nvPr/>
        </p:nvGrpSpPr>
        <p:grpSpPr bwMode="auto">
          <a:xfrm>
            <a:off x="0" y="2420938"/>
            <a:ext cx="700088" cy="366712"/>
            <a:chOff x="0" y="2791"/>
            <a:chExt cx="441" cy="231"/>
          </a:xfrm>
        </p:grpSpPr>
        <p:sp>
          <p:nvSpPr>
            <p:cNvPr id="12310" name="Oval 9"/>
            <p:cNvSpPr>
              <a:spLocks noChangeArrowheads="1"/>
            </p:cNvSpPr>
            <p:nvPr/>
          </p:nvSpPr>
          <p:spPr bwMode="auto">
            <a:xfrm>
              <a:off x="0" y="2795"/>
              <a:ext cx="441" cy="227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DCD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2311" name="Text Box 10"/>
            <p:cNvSpPr txBox="1">
              <a:spLocks noChangeArrowheads="1"/>
            </p:cNvSpPr>
            <p:nvPr/>
          </p:nvSpPr>
          <p:spPr bwMode="auto">
            <a:xfrm>
              <a:off x="123" y="2791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D</a:t>
              </a:r>
            </a:p>
          </p:txBody>
        </p:sp>
      </p:grp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0" y="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1F4D45D-FDD4-4370-A6FD-C291046CE638}" type="datetime3">
              <a:rPr lang="ka-GE" sz="2400" i="1">
                <a:solidFill>
                  <a:schemeClr val="accent1"/>
                </a:solidFill>
                <a:effectDag name="">
                  <a:cont type="tree" name="">
                    <a:effect ref="fillLine"/>
                    <a:outerShdw dist="38100" dir="13500000" algn="br">
                      <a:srgbClr val="E1FDFF"/>
                    </a:outerShdw>
                  </a:cont>
                  <a:cont type="tree" name="">
                    <a:effect ref="fillLine"/>
                    <a:outerShdw dist="38100" dir="2700000" algn="tl">
                      <a:srgbClr val="708688"/>
                    </a:outerShdw>
                  </a:cont>
                  <a:effect ref="fillLine"/>
                </a:effectDag>
              </a:rPr>
              <a:pPr algn="ctr">
                <a:spcBef>
                  <a:spcPct val="50000"/>
                </a:spcBef>
                <a:defRPr/>
              </a:pPr>
              <a:t>01/04/15</a:t>
            </a:fld>
            <a:endParaRPr lang="en-GB" sz="2400" i="1">
              <a:solidFill>
                <a:schemeClr val="accent1"/>
              </a:solidFill>
              <a:effectDag name="">
                <a:cont type="tree" name="">
                  <a:effect ref="fillLine"/>
                  <a:outerShdw dist="38100" dir="13500000" algn="br">
                    <a:srgbClr val="E1FDFF"/>
                  </a:outerShdw>
                </a:cont>
                <a:cont type="tree" name="">
                  <a:effect ref="fillLine"/>
                  <a:outerShdw dist="38100" dir="2700000" algn="tl">
                    <a:srgbClr val="708688"/>
                  </a:outerShdw>
                </a:cont>
                <a:effect ref="fillLine"/>
              </a:effectDag>
            </a:endParaRP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carbon cycle</a:t>
            </a:r>
            <a:endParaRPr lang="en-GB" sz="3600" b="1" i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297" name="Group 14"/>
          <p:cNvGrpSpPr>
            <a:grpSpLocks/>
          </p:cNvGrpSpPr>
          <p:nvPr/>
        </p:nvGrpSpPr>
        <p:grpSpPr bwMode="auto">
          <a:xfrm>
            <a:off x="0" y="1052513"/>
            <a:ext cx="684213" cy="366712"/>
            <a:chOff x="0" y="1294"/>
            <a:chExt cx="431" cy="231"/>
          </a:xfrm>
        </p:grpSpPr>
        <p:sp>
          <p:nvSpPr>
            <p:cNvPr id="12308" name="Oval 15"/>
            <p:cNvSpPr>
              <a:spLocks noChangeArrowheads="1"/>
            </p:cNvSpPr>
            <p:nvPr/>
          </p:nvSpPr>
          <p:spPr bwMode="auto">
            <a:xfrm>
              <a:off x="0" y="1298"/>
              <a:ext cx="431" cy="227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BC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12309" name="Text Box 16"/>
            <p:cNvSpPr txBox="1">
              <a:spLocks noChangeArrowheads="1"/>
            </p:cNvSpPr>
            <p:nvPr/>
          </p:nvSpPr>
          <p:spPr bwMode="auto">
            <a:xfrm>
              <a:off x="63" y="1294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chemeClr val="bg1"/>
                  </a:solidFill>
                </a:rPr>
                <a:t>E/F</a:t>
              </a:r>
            </a:p>
          </p:txBody>
        </p:sp>
      </p:grp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690688" y="1628775"/>
            <a:ext cx="6265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Respiration, combustion, decomposition, volcanic activity.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692275" y="2133600"/>
            <a:ext cx="6265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Photosynthesis, dissolved in sea water.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227763" y="3644900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carbon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708400" y="364490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dioxide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484438" y="3644900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fossil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476375" y="364490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fuels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5076825" y="364490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forests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476375" y="4516438"/>
            <a:ext cx="7704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						     Processes balance out; the same amount of CO</a:t>
            </a:r>
            <a:r>
              <a:rPr lang="en-GB" altLang="en-US" baseline="-25000">
                <a:solidFill>
                  <a:srgbClr val="99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 added as taken from atmosphere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476375" y="5373688"/>
            <a:ext cx="7667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	   Decomposers are the only route for carbon to end up back in atmosphere, otherwise it would be trapped in the dead organism.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0" y="6491288"/>
            <a:ext cx="9036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Human activity has increased the amount of combustion (</a:t>
            </a:r>
            <a:r>
              <a:rPr lang="en-GB" altLang="en-US" i="1">
                <a:solidFill>
                  <a:srgbClr val="990000"/>
                </a:solidFill>
                <a:latin typeface="Comic Sans MS" pitchFamily="66" charset="0"/>
              </a:rPr>
              <a:t>of fossil fuels</a:t>
            </a:r>
            <a:r>
              <a:rPr lang="en-GB" altLang="en-US">
                <a:solidFill>
                  <a:srgbClr val="990000"/>
                </a:solidFill>
                <a:latin typeface="Comic Sans MS" pitchFamily="66" charset="0"/>
              </a:rPr>
              <a:t>).</a:t>
            </a:r>
            <a:endParaRPr lang="en-US" altLang="en-US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26" name="Footer Placeholder 4"/>
          <p:cNvSpPr>
            <a:spLocks noGrp="1"/>
          </p:cNvSpPr>
          <p:nvPr/>
        </p:nvSpPr>
        <p:spPr bwMode="auto">
          <a:xfrm>
            <a:off x="5729287" y="44624"/>
            <a:ext cx="3414713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prstClr val="blac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1100" dirty="0" smtClean="0">
                <a:solidFill>
                  <a:srgbClr val="000000"/>
                </a:solidFill>
                <a:cs typeface="Arial" charset="0"/>
              </a:rPr>
              <a:t>© Class Leading Ltd. 2013</a:t>
            </a:r>
          </a:p>
          <a:p>
            <a:r>
              <a:rPr lang="en-GB" sz="1100" dirty="0" smtClean="0">
                <a:solidFill>
                  <a:srgbClr val="000000"/>
                </a:solidFill>
                <a:cs typeface="Arial" charset="0"/>
              </a:rPr>
              <a:t>Permission granted for non-commercial educational use provided that this copyright notice is included.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08248E-7 L -0.25573 -0.1737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95" y="-8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9.08248E-7 L 0.12204 -0.17377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-86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9.08248E-7 L 0.2717 -0.13184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-66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9.08248E-7 L 0.49219 -0.13184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01" y="-66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9.08248E-7 L -0.27952 -0.04773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6" y="-2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/>
      <p:bldP spid="14354" grpId="0"/>
      <p:bldP spid="14355" grpId="0"/>
      <p:bldP spid="14355" grpId="1"/>
      <p:bldP spid="14356" grpId="0"/>
      <p:bldP spid="14356" grpId="1"/>
      <p:bldP spid="14357" grpId="0"/>
      <p:bldP spid="14357" grpId="1"/>
      <p:bldP spid="14358" grpId="0"/>
      <p:bldP spid="14358" grpId="1"/>
      <p:bldP spid="14359" grpId="0"/>
      <p:bldP spid="14359" grpId="1"/>
      <p:bldP spid="14360" grpId="0"/>
      <p:bldP spid="14361" grpId="0"/>
      <p:bldP spid="14362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202</Words>
  <Application>Microsoft Office PowerPoint</Application>
  <PresentationFormat>On-screen Show (4:3)</PresentationFormat>
  <Paragraphs>39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1_Default Design</vt:lpstr>
      <vt:lpstr>Blank presentation</vt:lpstr>
      <vt:lpstr>The carbon cycle</vt:lpstr>
      <vt:lpstr>The carbon cycle</vt:lpstr>
    </vt:vector>
  </TitlesOfParts>
  <Company>Richmond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David M Bailey</dc:creator>
  <cp:lastModifiedBy>Michelle Meyers</cp:lastModifiedBy>
  <cp:revision>19</cp:revision>
  <dcterms:created xsi:type="dcterms:W3CDTF">2008-02-12T13:45:29Z</dcterms:created>
  <dcterms:modified xsi:type="dcterms:W3CDTF">2015-04-01T08:10:36Z</dcterms:modified>
</cp:coreProperties>
</file>