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1" r:id="rId7"/>
    <p:sldId id="262" r:id="rId8"/>
    <p:sldId id="263" r:id="rId9"/>
    <p:sldId id="264" r:id="rId10"/>
    <p:sldId id="265" r:id="rId11"/>
    <p:sldId id="260" r:id="rId12"/>
    <p:sldId id="266" r:id="rId13"/>
    <p:sldId id="268"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C6001-5A9A-4065-B863-12E9D7A8B886}" type="datetimeFigureOut">
              <a:rPr lang="en-GB" smtClean="0"/>
              <a:pPr/>
              <a:t>23/10/2012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5C5CC-C82C-4D96-A13C-4376E47F8C6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C6001-5A9A-4065-B863-12E9D7A8B886}" type="datetimeFigureOut">
              <a:rPr lang="en-GB" smtClean="0"/>
              <a:pPr/>
              <a:t>23/10/2012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5C5CC-C82C-4D96-A13C-4376E47F8C6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news.bbc.co.uk/1/hi/england/london/4807042.s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Drug trials</a:t>
            </a:r>
            <a:endParaRPr lang="en-GB" dirty="0"/>
          </a:p>
        </p:txBody>
      </p:sp>
      <p:sp>
        <p:nvSpPr>
          <p:cNvPr id="3" name="Subtitle 2"/>
          <p:cNvSpPr>
            <a:spLocks noGrp="1"/>
          </p:cNvSpPr>
          <p:nvPr>
            <p:ph type="subTitle" idx="1"/>
          </p:nvPr>
        </p:nvSpPr>
        <p:spPr/>
        <p:txBody>
          <a:bodyPr>
            <a:normAutofit fontScale="92500" lnSpcReduction="10000"/>
          </a:bodyPr>
          <a:lstStyle/>
          <a:p>
            <a:r>
              <a:rPr lang="en-GB" b="1" u="sng" dirty="0" smtClean="0">
                <a:solidFill>
                  <a:srgbClr val="FF0000"/>
                </a:solidFill>
              </a:rPr>
              <a:t>Learning Outcome</a:t>
            </a:r>
            <a:r>
              <a:rPr lang="en-GB" dirty="0" smtClean="0"/>
              <a:t>: </a:t>
            </a:r>
            <a:r>
              <a:rPr lang="en-GB" cap="all" dirty="0">
                <a:solidFill>
                  <a:srgbClr val="002060"/>
                </a:solidFill>
              </a:rPr>
              <a:t>Describe the use of open label, blind and double blind tests in human trials (higher) and the use of placebos.</a:t>
            </a:r>
            <a:endParaRPr lang="en-GB"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Double blind trial</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In a </a:t>
            </a:r>
            <a:r>
              <a:rPr lang="en-GB" b="1" dirty="0" smtClean="0"/>
              <a:t>double-blind, placebo-controlled clinical trial</a:t>
            </a:r>
            <a:r>
              <a:rPr lang="en-GB" dirty="0" smtClean="0"/>
              <a:t>, neither the patients nor the researchers know who is getting a placebo and who is getting the treatment. </a:t>
            </a:r>
          </a:p>
          <a:p>
            <a:r>
              <a:rPr lang="en-GB" dirty="0" smtClean="0"/>
              <a:t>Why?</a:t>
            </a:r>
          </a:p>
          <a:p>
            <a:r>
              <a:rPr lang="en-GB" dirty="0" smtClean="0"/>
              <a:t>Because patients don't know what they're getting, their belief about what will happen doesn't taint the results. </a:t>
            </a:r>
          </a:p>
          <a:p>
            <a:r>
              <a:rPr lang="en-GB" dirty="0" smtClean="0"/>
              <a:t>Because the researchers don't know either, they can't hint to patients about what they're getting, and they also won't taint results through their own biased expectations about what the results will be.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Placebo </a:t>
            </a:r>
            <a:endParaRPr lang="en-GB" dirty="0"/>
          </a:p>
        </p:txBody>
      </p:sp>
      <p:sp>
        <p:nvSpPr>
          <p:cNvPr id="3" name="Content Placeholder 2"/>
          <p:cNvSpPr>
            <a:spLocks noGrp="1"/>
          </p:cNvSpPr>
          <p:nvPr>
            <p:ph idx="1"/>
          </p:nvPr>
        </p:nvSpPr>
        <p:spPr/>
        <p:txBody>
          <a:bodyPr/>
          <a:lstStyle/>
          <a:p>
            <a:r>
              <a:rPr lang="en-GB" dirty="0" smtClean="0"/>
              <a:t>Tablet/medication that DOESN’T contain the drug</a:t>
            </a:r>
          </a:p>
          <a:p>
            <a:r>
              <a:rPr lang="en-GB" dirty="0" smtClean="0"/>
              <a:t>Fake!!!!!!</a:t>
            </a:r>
          </a:p>
          <a:p>
            <a:r>
              <a:rPr lang="en-GB" b="1" dirty="0" smtClean="0"/>
              <a:t>placebo</a:t>
            </a:r>
            <a:r>
              <a:rPr lang="en-GB" dirty="0" smtClean="0"/>
              <a:t> is an inactive substance (often a sugar pill) given to a patient in place of medication. Clinical trials show that between 30% to 40% of people will show improvement when given a placebo because they </a:t>
            </a:r>
            <a:r>
              <a:rPr lang="en-GB" i="1" dirty="0" smtClean="0"/>
              <a:t>believe</a:t>
            </a:r>
            <a:r>
              <a:rPr lang="en-GB" dirty="0" smtClean="0"/>
              <a:t> it will work.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rug flow"/>
          <p:cNvPicPr>
            <a:picLocks noChangeAspect="1" noChangeArrowheads="1"/>
          </p:cNvPicPr>
          <p:nvPr/>
        </p:nvPicPr>
        <p:blipFill>
          <a:blip r:embed="rId2" cstate="print"/>
          <a:srcRect/>
          <a:stretch>
            <a:fillRect/>
          </a:stretch>
        </p:blipFill>
        <p:spPr bwMode="auto">
          <a:xfrm>
            <a:off x="3059832" y="332656"/>
            <a:ext cx="2232248" cy="626789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descr="data:image/jpg;base64,/9j/4AAQSkZJRgABAQAAAQABAAD/2wCEAAkGBhQSERUUExQVFRUWGBgXFxcXGBcVHBoVFRcXGBQXFBgYHCYeGBkjGhUUHy8gJCcpLCwsFR4xNTAqNSYrLCkBCQoKDgwOGg8PGiwkHyQsLCwsKSkpLCwpKSkpLCwsKSwpLCwsKSkpLCwpKSwsLCwsKSwpLCwsLCwsLCwsLCwsLP/AABEIAHkAogMBIgACEQEDEQH/xAAcAAABBQEBAQAAAAAAAAAAAAAFAgMEBgcAAQj/xABLEAABAwIDBAUGCQgIBwAAAAABAgMRAAQFITEGEkFRImFxgZEHE6GzwdIjJDJUdJOx0fAUFTVCYnOClDRDUlNjcrLhCDNEg4SS8f/EABkBAAIDAQAAAAAAAAAAAAAAAAIDAQQFAP/EACIRAAICAQUAAwEBAAAAAAAAAAABAhEDEhMhMWEEIkFRcf/aAAwDAQACEQMRAD8ALYBgNsbW3Jt7cksMkkstEklpBJJKcyTRMbN2vzW2+oZ92k7PJ+KW30dj1SKKJoCu2N2mzVodbW1/l2fcoszsjZEf0O1/l2fcqPaHOjtscqOIu2DjshY/M7X6hn3KFYjgVknS0tR/47PuVZLt2BVVxS4k1MmFFtgC5we2nK2t+5lr3agu4Tbj/p2PqWvdohcP0CvsQnJPjSGx6HrHBGHHP+QxCcz8E33D5NGRgFt82t/qWvdpnZ1iGt46rM9w0oqKo5ZtyL2KKUSCcAtvm1v9S17tBGMBYQ8pBYZImRLTZyOY1TVqNQL5n4RCv4T7KiEnYykKttn7Y5/k1v8AUte7U0bOWvzW2+oa92pDKMqW4Tny9J+6mWwuAVcYDap1trf6hr3KEXeD23C3ZH/Za9iasvmREqMnlnA8daF3qhoI7BQtsJUVh/CGAY8yz9W37tTsDwq3LgSWGD2tNn7U0zduQaXhj8OJI4EfbQNs5pUaI3stZwPilrp83Z9ylHZWz+aWv8uz7lEmhkOylmj1Mr6UfMe1tohF/dpShKUpuHgkBIAADqgAABAAHCvKe2y/SN59Jf8AWrr2tBdFY2rZ9HxK1+jsepRU1JofsxczZ2w/wGPVIoi6IzrmipY6wc6O2isqryTRe1d6M9VFEWxrFbmAap1/eZ1Px/FJUQOFV5bSl0MmNiqIl08V5cKQxZyQOeVEm7CpGHMDeKuWQ7eNIyPSrH4/s6J7aN0ADQCBSxXleis80D2mLodGeUGniaZfWkpIKkiQeIFSuzibbuZU8teRoPhl2FJTn1Huog6gkZanLxqwciFdOrWd1ImchFS7XZlJEuSTyByHfqaIWjKWxGquJ9gp/wDKBFRqHxgwY9s+zqUJI6yr76QvB2UiQhA6wNDwg1PfdyBJjPWguI4qkAjfTPKRw6vxpQMdt0gynGHUgZIXHOUkjnIy9FGLa9S4DukSB0kzmkngaz64xhQhQ5TM07sM47c3irgFQabQttXFLi17pCR1piSeGQ40VKhWTFFRtGVbZfpG8+kv+tXXV22X6RvPpL/rV11aC6Mo1fYe2LlqyoqIQGmgI4kNpnuFWTzBHE7p55//AChOy96hNjbAQIYZkdfm0knxmiAxFJykEcD7OqqU8kr7L2P40FHlEkW5JATmTwj7aZvrstDcylWQMwATkJ6qc/OyWwpUg5c8x21R8Wx9dw4QgFW7mY0GeQmoWSfSZM/i4tLlJJJFj/MSplUE9opRw+NSO6gVrirn6yVfbSsT2hDSZ1Ufkp4k9fIVdMVKx/Gr5LSYGajp99B7XFQyhbqyd1I3lRnkNaHN3ryyVK3QTzJNLu0FbLiDugrSU5HKSIFLktQ+KcWBMW8r6zIt2gkf2l5nwGVVa726vHD0n1jqT0R6KG4ngzluQHABOhBkHvFQaOOGC6Q1zkwg5jr6tXnD/Eajqv3DqtR7zUeuo9K/gNs0vybbTEjzKzmnMEnUHWtft2zAUfxNYP5KMJD+JNzmlpKnVDnuCEpPUVqRI5A19DNIgD01Q+R9XSL3xlatkAqzr3cJNTV2wPsNeG1PMfZSUmX7SIq7ZKkQeuqbjeEKcSU9DI/LiSY5RkKuyVAHMUKxkBSckgd9F0c3aMSxnEnmHlNBZ3QEkJOYzSCcu2a3XyZ7Ri8w9CtxCFNlTS0IASkFOYKUjQKBBjnNYPt7bKTd7x0WhBSf8o3VDxHpFaF/w+3ki8an+6cA/wDZJ9lPlFaEzKlJ62mUfbL9I3n0l/1q66u2y/SN59Jf9auuq2uhBqmH4KtdlbKQQPgGfVImq/iODXSJW24oxqEj76u+yLnxO3z/AKhj1SNKexSwKpI6J6uPaKz32a0OjMlXT5SQ4VDsEeNTcLR0ApBKTnpxI5g6mpGMtmeHcfYaEfnZLKYJgFRAyKiSeASNTR4uJiPkq4BW5uLj+9OfAJSn0gUO/JoMqJKjxOZNEsOtXXs9wtpP6zmSj2J1HfFEzbNMCTmeZ1q32ZySXQGatVq0EDmcqcdShEbx3lUURh1y/mhIaQf1lyDHNKNfGKIWOxbSM3FKdVxKsh4CuomypX1mxcIKFpkeBEcQRpVUxTyc5FVusn9hzI9yhke+tvZw1pPyW0juFOP4eFDMJ9FSuDrPlu6tFtqKVpKVDUERTNb9juwaLiCUJXGgJg9gIzihTPk9sDkthaFDVJWr0HiKiWTT2gox1AvyB2cv3LkZJbQjvWufsQa2lwxVP2UwK3si55lJQF7pVKiqdyY10+UaNOXJPSAEcJzqlOSlLUaOCFRoJouk6E99Rnr2ch4/jSoCHCo6x2UtIiSTEczQjtJLLWWWtB7xyUmPGmMY2iS3upSflKSmYyG+oJnq1pSnQBB9NQ0FZRdqcaRbOMrXbsvpKlpUh1O8IgHoHVJ660/Ym4sHmfP2LTTe8N1YSlKVpIz3HI8RzrI/KUxvW4UkHouAk8goEZ8hMDvqv+T/AGyXh90lyT5pcJeTzQTme1Oop6g5Y7RnZXWQkbZfpG8+kv8ArV11J2tWFX92pJBBuHiDOoLqiDXtW10VTVtnLrdtbeD/AFLPq0VaGF7wmZnOO2qFgF38WZjOGmge0Npqx4fisJy10/2NZ77NaHKJeIYUlYzFVM4X5i4SsJlBMHKd2ct4coNXi0ugoZ5HlrSnrNKp0qPRjipKmVhLynDDY7VHQd/HsFEcPwZKCFnpr/tq4f5RoO2lrsVNnoCRy5dh4UtV0AOkFR2T9hq3HJFmZP484vq/8CKW540+lkDh7ait3SeZ8D6MqRe480ygrWTGXAjMmBJ4CaPUv6K2p/xk17dQkqWUpSNSchVfvdoxmGUg/tq07k6mgqtok3S1dOSn9SCndBOu6cz20tYyPM6fdSZ5fxDoYV3IQ/eurnecPYmEj0VDVZSCVEnjmT7TRAoyPX9n4mh+M3bjaVFKStP7IlSTEExxT2aUi2yzHHEZTjCbUq6KlkgEpCgIEnpSrITnAqU5twnzO+zuq3iB0pBbVEkOJHyiBmI166zbFsVWApSVfKyPOBl2jLKRmKFWl8oJUqJyhQOi0ZDdPWIkHUEZU+OJNWKnlljk4/hfnPKW8w6em28lIlQKUoIkxDakjUSOiZ1qfY7ei6WWygyRIM8omRp4zWW3VrlvpBKDHAZE6b0d+fGDRXZVXwhWqEiI1gkaqAjTQCamcFVoGGSepIt2L3ypSWgSSYAA3zJ+TugggZ8TpSmbtxpIDju+pRleYWE5Zp3hkqOJGUnLrGXd2kCOJ0B5fdXllbpmYn8cqr6uKLdfbVZpuzOyibm2d8+n4O4b822DruqIV5yOHSSgp/yzyrDLnAFoQvIy2XEufsraWEqnqhbfia3fYvaYkBlzM/qHj1pJ+zqrLvKM35nG7lCTCHhJA0l9hJVP8Znwp3x32ijnu7ZQHHDJzOprqSsZmuq5Qg1nBLooZan+7bz4Ebicj99GFJKhKFFJ4/786gW1t8WYIGrLXq01GaxNTSoGY5HlxANZ8lyaUU0g1a4w80YWkkf2k5+I1oza46IkKkakEUJt8dZgGY5TOvLOprrTLwByCuYyPjUcB2w61tSlSR0B2gyPvFOjHmiM0j8dVU17AXiPgnEdhTnQl3DL+Yy7QIo6JTL1ebUtD5IFBWtsm1lSFJU5MdAAkbnEZd1V0bL3ate/OiGH7OXSNMh1JSJ7TxqHf4E/sqIVjbufly1i3DTe6RvDdSCIBSAAelnx4aUZu7oITvLIA0EzmeQ4k1JYwhwZrWEjrio9xhDbiVrUSsIBBO9uGAN5W4RoY1PXXU2+RTg0rPLe+Q4JQdMiDIIMTmDpXnnc++qns7fbtytsCEuIlPSkgIkp3uZgxOuVHlP59dC40wIytEl5CVTvISeBBSDIOoOXGTVCuNg1hwltYU0cwmd0jP5KpyIHOrmH5OkV7RRk49HOKl2U++wxSEACAYglPAcpodbsrAiYHUB6KvF5bBQoX+bc9K4JAli1Mzr20bs7aBTzNjRFq1yqGgrEWcpIIMEZjuql+UZxar91/g6UHnACUiM9IKavO5FV3bTD95nzgBJTAPUJkKjkIg9o5VON6ZCs0dUTOrhI31dp5c66vXSSok8zXVoFA26yHxRj9yz6pFV7EEZ1Ybb+isfuGfVIoTco7aoM1b4RBtX4yIkHIg6Gnt1TOaQoIOcp6SR2jUfZUVxEGnV4yWm4AJWTup5TzV1CgjV0xU7XKC1ljiwJSd8dR49lPu7WpA+EQonnJSe7KKriTx3jvalXEk6zXvn1qGonrFTdBqTLCzt8hOgjv0pp/wAog1CpqtLs3CdEHrmPZSm8G5qSOpKZ9JotQSkSrzbpSjxn2ZR6ZprCFu3BcS6pYtyCAlMDfUsgqG9yEZ9tLYwZr9YFXUTA8BRNK90AJAAGgGXhQ2RKWrghYds6zbuKWjfKiIG8Qd1J1AgZ9pqStzOZpS1E8qiPqqHK+xdV0TUvcRUoLkUEauCDFEbd/wAa5BIINtg5U4LccYzphpfKpRV4iiJE/k8UoI8KcCuBpSzPDLwrjiK4jwqPcIBBSRKSII6jkamrT9lRnBQslmRYnh+486gHJK1p8FEeyuqVjf8ASX/3rn+s11X0+DNa5NZsGibVjIx5lnh/hIqDdMETkfA1lSdB2D7KQqlPFf6Wd/jo0Z1rt8KH3oO7MHKqNSFUGxz2dv8Ahc2H6eadz7aogrqLZ9I3/DQ0ucaeQ7WcV6KjY9O3vDS54waXM8DWZV1dsenb/hpx7DTS2zyPgazauqNj07e8NBXbkHQ+FSWJ1zrNTXoqdn0je8NcZkAZGpjTZmYPgaxhNLFTs+k7/htnmyTodacLRgTvGOo1iFdXbPpO/wCG2raOkHTlUN5o6Qcuo1j1eVGz6Tv+E3HE/GX8v61z/Wa6hK9T211XFi47Kjnyf//Z"/>
          <p:cNvSpPr>
            <a:spLocks noChangeAspect="1" noChangeArrowheads="1"/>
          </p:cNvSpPr>
          <p:nvPr/>
        </p:nvSpPr>
        <p:spPr bwMode="auto">
          <a:xfrm>
            <a:off x="63500" y="-558800"/>
            <a:ext cx="1543050" cy="11525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4580" name="Picture 4" descr="http://newsimg.bbc.co.uk/media/images/41818000/jpg/_41818838_wilson_203b.jpg"/>
          <p:cNvPicPr>
            <a:picLocks noChangeAspect="1" noChangeArrowheads="1"/>
          </p:cNvPicPr>
          <p:nvPr/>
        </p:nvPicPr>
        <p:blipFill>
          <a:blip r:embed="rId2" cstate="print"/>
          <a:srcRect/>
          <a:stretch>
            <a:fillRect/>
          </a:stretch>
        </p:blipFill>
        <p:spPr bwMode="auto">
          <a:xfrm>
            <a:off x="1691680" y="1340768"/>
            <a:ext cx="5193100" cy="388843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692696"/>
            <a:ext cx="8229600" cy="5433467"/>
          </a:xfrm>
        </p:spPr>
        <p:txBody>
          <a:bodyPr/>
          <a:lstStyle/>
          <a:p>
            <a:r>
              <a:rPr lang="en-GB" dirty="0" smtClean="0">
                <a:hlinkClick r:id="rId2"/>
              </a:rPr>
              <a:t>http://news.bbc.co.uk/1/hi/england/london/4807042.stm</a:t>
            </a:r>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GB" dirty="0"/>
          </a:p>
        </p:txBody>
      </p:sp>
      <p:sp>
        <p:nvSpPr>
          <p:cNvPr id="3" name="Content Placeholder 2"/>
          <p:cNvSpPr>
            <a:spLocks noGrp="1"/>
          </p:cNvSpPr>
          <p:nvPr>
            <p:ph idx="1"/>
          </p:nvPr>
        </p:nvSpPr>
        <p:spPr>
          <a:xfrm>
            <a:off x="457200" y="476672"/>
            <a:ext cx="8229600" cy="5649491"/>
          </a:xfrm>
        </p:spPr>
        <p:txBody>
          <a:bodyPr/>
          <a:lstStyle/>
          <a:p>
            <a:pPr marL="514350" indent="-514350">
              <a:buFont typeface="+mj-lt"/>
              <a:buAutoNum type="arabicPeriod"/>
            </a:pPr>
            <a:r>
              <a:rPr lang="en-GB" dirty="0" smtClean="0"/>
              <a:t>What cells are activated when a microorganism re-infects the body?</a:t>
            </a:r>
          </a:p>
          <a:p>
            <a:pPr marL="514350" indent="-514350">
              <a:buFont typeface="+mj-lt"/>
              <a:buAutoNum type="arabicPeriod"/>
            </a:pPr>
            <a:r>
              <a:rPr lang="en-GB" dirty="0" smtClean="0"/>
              <a:t>What does a vaccine contain?</a:t>
            </a:r>
          </a:p>
          <a:p>
            <a:pPr marL="514350" indent="-514350">
              <a:buFont typeface="+mj-lt"/>
              <a:buAutoNum type="arabicPeriod"/>
            </a:pPr>
            <a:r>
              <a:rPr lang="en-GB" dirty="0" smtClean="0"/>
              <a:t>Why is it that medicines are never risk-free?</a:t>
            </a:r>
          </a:p>
          <a:p>
            <a:pPr marL="514350" indent="-514350">
              <a:buFont typeface="+mj-lt"/>
              <a:buAutoNum type="arabicPeriod"/>
            </a:pPr>
            <a:r>
              <a:rPr lang="en-GB" dirty="0" smtClean="0"/>
              <a:t>Why do people react differently to drugs and vaccines?</a:t>
            </a:r>
          </a:p>
          <a:p>
            <a:pPr marL="514350" indent="-514350">
              <a:buFont typeface="+mj-lt"/>
              <a:buAutoNum type="arabicPeriod"/>
            </a:pPr>
            <a:r>
              <a:rPr lang="en-GB" dirty="0" smtClean="0"/>
              <a:t>What do anti-</a:t>
            </a:r>
            <a:r>
              <a:rPr lang="en-GB" dirty="0" err="1" smtClean="0"/>
              <a:t>microbials</a:t>
            </a:r>
            <a:r>
              <a:rPr lang="en-GB" dirty="0" smtClean="0"/>
              <a:t> do to MO’s?</a:t>
            </a:r>
          </a:p>
          <a:p>
            <a:pPr marL="514350" indent="-514350">
              <a:buFont typeface="+mj-lt"/>
              <a:buAutoNum type="arabicPeriod"/>
            </a:pPr>
            <a:r>
              <a:rPr lang="en-GB" dirty="0" smtClean="0"/>
              <a:t>What causes microbes to become resistant to antibiotics?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 we know paracetamol is safe?</a:t>
            </a:r>
            <a:endParaRPr lang="en-GB" dirty="0"/>
          </a:p>
        </p:txBody>
      </p:sp>
      <p:sp>
        <p:nvSpPr>
          <p:cNvPr id="3" name="Content Placeholder 2"/>
          <p:cNvSpPr>
            <a:spLocks noGrp="1"/>
          </p:cNvSpPr>
          <p:nvPr>
            <p:ph idx="1"/>
          </p:nvPr>
        </p:nvSpPr>
        <p:spPr/>
        <p:txBody>
          <a:bodyPr/>
          <a:lstStyle/>
          <a:p>
            <a:r>
              <a:rPr lang="en-GB" dirty="0" smtClean="0"/>
              <a:t>Discuss in pairs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Drug trials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New drugs tested in Laboratories</a:t>
            </a:r>
          </a:p>
          <a:p>
            <a:r>
              <a:rPr lang="en-GB" dirty="0" smtClean="0"/>
              <a:t>Drugs are developed using human cells that have a disorder e.g. Cancer</a:t>
            </a:r>
          </a:p>
          <a:p>
            <a:r>
              <a:rPr lang="en-GB" dirty="0" smtClean="0"/>
              <a:t>Monitor the effect the drug has on the cell</a:t>
            </a:r>
          </a:p>
          <a:p>
            <a:r>
              <a:rPr lang="en-GB" dirty="0" smtClean="0"/>
              <a:t>If a result is seen- must test on a live mammal (rats/monkeys) to confirm effect</a:t>
            </a:r>
          </a:p>
          <a:p>
            <a:r>
              <a:rPr lang="en-GB" dirty="0" smtClean="0"/>
              <a:t>Why else?</a:t>
            </a:r>
          </a:p>
          <a:p>
            <a:r>
              <a:rPr lang="en-GB" dirty="0" smtClean="0"/>
              <a:t>Why use mammals?</a:t>
            </a:r>
          </a:p>
          <a:p>
            <a:r>
              <a:rPr lang="en-GB" dirty="0" smtClean="0"/>
              <a:t>What is a side effect?</a:t>
            </a:r>
          </a:p>
          <a:p>
            <a:r>
              <a:rPr lang="en-GB" dirty="0" smtClean="0"/>
              <a:t>What happens to the drug testing if there are serious side effects?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2"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5" end="5"/>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49"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3">
                                            <p:txEl>
                                              <p:pRg st="6" end="6"/>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56"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58" dur="80"/>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trials</a:t>
            </a:r>
            <a:endParaRPr lang="en-GB" dirty="0"/>
          </a:p>
        </p:txBody>
      </p:sp>
      <p:sp>
        <p:nvSpPr>
          <p:cNvPr id="3" name="Content Placeholder 2"/>
          <p:cNvSpPr>
            <a:spLocks noGrp="1"/>
          </p:cNvSpPr>
          <p:nvPr>
            <p:ph idx="1"/>
          </p:nvPr>
        </p:nvSpPr>
        <p:spPr/>
        <p:txBody>
          <a:bodyPr/>
          <a:lstStyle/>
          <a:p>
            <a:r>
              <a:rPr lang="en-GB" dirty="0" smtClean="0"/>
              <a:t>If drug trials are successful – what next?</a:t>
            </a:r>
          </a:p>
          <a:p>
            <a:r>
              <a:rPr lang="en-GB" dirty="0" smtClean="0"/>
              <a:t>Check the drug has the same effect in humans</a:t>
            </a:r>
          </a:p>
          <a:p>
            <a:r>
              <a:rPr lang="en-GB" dirty="0" smtClean="0"/>
              <a:t>Drug is first tested on healthy volunteers – why?</a:t>
            </a:r>
          </a:p>
          <a:p>
            <a:r>
              <a:rPr lang="en-GB" dirty="0" smtClean="0"/>
              <a:t>Check for harmful side effects- why not test on sick volunteers first?</a:t>
            </a:r>
          </a:p>
          <a:p>
            <a:r>
              <a:rPr lang="en-GB" dirty="0" smtClean="0"/>
              <a:t>If no side effects – test on sick volunteers – checks safety and effectiveness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label trial</a:t>
            </a:r>
            <a:endParaRPr lang="en-GB" dirty="0"/>
          </a:p>
        </p:txBody>
      </p:sp>
      <p:sp>
        <p:nvSpPr>
          <p:cNvPr id="3" name="Content Placeholder 2"/>
          <p:cNvSpPr>
            <a:spLocks noGrp="1"/>
          </p:cNvSpPr>
          <p:nvPr>
            <p:ph idx="1"/>
          </p:nvPr>
        </p:nvSpPr>
        <p:spPr/>
        <p:txBody>
          <a:bodyPr/>
          <a:lstStyle/>
          <a:p>
            <a:r>
              <a:rPr lang="en-GB" dirty="0" smtClean="0"/>
              <a:t>A study of the effects of a drug in a group of patients in which both the patient and the person evaluating the effectiveness of the therapy know exactly what drug and dose of drug is being taken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836712"/>
            <a:ext cx="8229600" cy="5289451"/>
          </a:xfrm>
        </p:spPr>
        <p:txBody>
          <a:bodyPr/>
          <a:lstStyle/>
          <a:p>
            <a:r>
              <a:rPr lang="en-GB" dirty="0" smtClean="0"/>
              <a:t>Though much easier to perform than double-blind clinical trials, the reliability and applicability of the results of open label drug studies are less clear – why?</a:t>
            </a:r>
          </a:p>
          <a:p>
            <a:r>
              <a:rPr lang="en-GB" dirty="0" smtClean="0"/>
              <a:t>Both patients and the evaluators might have a bias towards wanting the study drug to work better than the control treatment.</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Blind trial</a:t>
            </a:r>
            <a:endParaRPr lang="en-GB" dirty="0"/>
          </a:p>
        </p:txBody>
      </p:sp>
      <p:sp>
        <p:nvSpPr>
          <p:cNvPr id="3" name="Content Placeholder 2"/>
          <p:cNvSpPr>
            <a:spLocks noGrp="1"/>
          </p:cNvSpPr>
          <p:nvPr>
            <p:ph idx="1"/>
          </p:nvPr>
        </p:nvSpPr>
        <p:spPr/>
        <p:txBody>
          <a:bodyPr/>
          <a:lstStyle/>
          <a:p>
            <a:r>
              <a:rPr lang="en-GB" dirty="0" smtClean="0"/>
              <a:t>A </a:t>
            </a:r>
            <a:r>
              <a:rPr lang="en-GB" b="1" dirty="0" smtClean="0"/>
              <a:t>blind</a:t>
            </a:r>
            <a:r>
              <a:rPr lang="en-GB" dirty="0" smtClean="0"/>
              <a:t> or </a:t>
            </a:r>
            <a:r>
              <a:rPr lang="en-GB" b="1" dirty="0" smtClean="0"/>
              <a:t>blinded experiment</a:t>
            </a:r>
            <a:r>
              <a:rPr lang="en-GB" dirty="0" smtClean="0"/>
              <a:t> is a scientific experiment where some of the people involved are prevented from knowing certain information that might lead to conscious or subconscious bias on their part, invalidating the results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404664"/>
            <a:ext cx="8229600" cy="5721499"/>
          </a:xfrm>
        </p:spPr>
        <p:txBody>
          <a:bodyPr>
            <a:normAutofit fontScale="92500"/>
          </a:bodyPr>
          <a:lstStyle/>
          <a:p>
            <a:r>
              <a:rPr lang="en-GB" dirty="0" smtClean="0"/>
              <a:t>For example, when asking consumers to compare the tastes of different brands of a product, the identities of the product should be concealed – otherwise consumers will generally tend to prefer the brand they are familiar with. </a:t>
            </a:r>
          </a:p>
          <a:p>
            <a:r>
              <a:rPr lang="en-GB" dirty="0" smtClean="0"/>
              <a:t>Similarly, when evaluating the effectiveness of a medical drug, both the patients and the doctors who administer the drug may be kept in the dark about the dosage being applied in each case – to forestall any chance of a placebo effect, observer bias, or conscious deception.</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586</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Drug trials</vt:lpstr>
      <vt:lpstr>Slide 2</vt:lpstr>
      <vt:lpstr>How do we know paracetamol is safe?</vt:lpstr>
      <vt:lpstr>Drug trials</vt:lpstr>
      <vt:lpstr>Clinical trials</vt:lpstr>
      <vt:lpstr>Open label trial</vt:lpstr>
      <vt:lpstr>Slide 7</vt:lpstr>
      <vt:lpstr>Blind trial</vt:lpstr>
      <vt:lpstr>Slide 9</vt:lpstr>
      <vt:lpstr>Double blind trial</vt:lpstr>
      <vt:lpstr>Placebo </vt:lpstr>
      <vt:lpstr>Slide 12</vt:lpstr>
      <vt:lpstr>Slide 13</vt:lpstr>
      <vt:lpstr>Slide 14</vt:lpstr>
    </vt:vector>
  </TitlesOfParts>
  <Company>London Borough of Havering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trials</dc:title>
  <dc:creator>mmeyers</dc:creator>
  <cp:lastModifiedBy>mmeyers</cp:lastModifiedBy>
  <cp:revision>13</cp:revision>
  <dcterms:created xsi:type="dcterms:W3CDTF">2011-09-30T11:50:32Z</dcterms:created>
  <dcterms:modified xsi:type="dcterms:W3CDTF">2012-10-23T06:52:29Z</dcterms:modified>
</cp:coreProperties>
</file>