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64" r:id="rId5"/>
    <p:sldId id="272" r:id="rId6"/>
    <p:sldId id="259" r:id="rId7"/>
    <p:sldId id="267" r:id="rId8"/>
    <p:sldId id="268" r:id="rId9"/>
    <p:sldId id="260" r:id="rId10"/>
    <p:sldId id="273" r:id="rId11"/>
    <p:sldId id="269" r:id="rId12"/>
    <p:sldId id="266" r:id="rId13"/>
    <p:sldId id="270" r:id="rId14"/>
    <p:sldId id="261" r:id="rId15"/>
    <p:sldId id="263" r:id="rId16"/>
    <p:sldId id="26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DEF8-4BC9-43BF-A419-FB9306E0D85E}" type="datetimeFigureOut">
              <a:rPr lang="en-GB" smtClean="0"/>
              <a:pPr/>
              <a:t>29/01/2015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225C-7362-46D7-BA93-7CB6999D91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DEF8-4BC9-43BF-A419-FB9306E0D85E}" type="datetimeFigureOut">
              <a:rPr lang="en-GB" smtClean="0"/>
              <a:pPr/>
              <a:t>29/01/2015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225C-7362-46D7-BA93-7CB6999D91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DEF8-4BC9-43BF-A419-FB9306E0D85E}" type="datetimeFigureOut">
              <a:rPr lang="en-GB" smtClean="0"/>
              <a:pPr/>
              <a:t>29/01/2015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225C-7362-46D7-BA93-7CB6999D91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DEF8-4BC9-43BF-A419-FB9306E0D85E}" type="datetimeFigureOut">
              <a:rPr lang="en-GB" smtClean="0"/>
              <a:pPr/>
              <a:t>29/01/2015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225C-7362-46D7-BA93-7CB6999D91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DEF8-4BC9-43BF-A419-FB9306E0D85E}" type="datetimeFigureOut">
              <a:rPr lang="en-GB" smtClean="0"/>
              <a:pPr/>
              <a:t>29/01/2015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225C-7362-46D7-BA93-7CB6999D91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DEF8-4BC9-43BF-A419-FB9306E0D85E}" type="datetimeFigureOut">
              <a:rPr lang="en-GB" smtClean="0"/>
              <a:pPr/>
              <a:t>29/01/2015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225C-7362-46D7-BA93-7CB6999D91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DEF8-4BC9-43BF-A419-FB9306E0D85E}" type="datetimeFigureOut">
              <a:rPr lang="en-GB" smtClean="0"/>
              <a:pPr/>
              <a:t>29/01/2015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225C-7362-46D7-BA93-7CB6999D91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DEF8-4BC9-43BF-A419-FB9306E0D85E}" type="datetimeFigureOut">
              <a:rPr lang="en-GB" smtClean="0"/>
              <a:pPr/>
              <a:t>29/01/2015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225C-7362-46D7-BA93-7CB6999D91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DEF8-4BC9-43BF-A419-FB9306E0D85E}" type="datetimeFigureOut">
              <a:rPr lang="en-GB" smtClean="0"/>
              <a:pPr/>
              <a:t>29/01/2015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225C-7362-46D7-BA93-7CB6999D91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DEF8-4BC9-43BF-A419-FB9306E0D85E}" type="datetimeFigureOut">
              <a:rPr lang="en-GB" smtClean="0"/>
              <a:pPr/>
              <a:t>29/01/2015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225C-7362-46D7-BA93-7CB6999D91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DEF8-4BC9-43BF-A419-FB9306E0D85E}" type="datetimeFigureOut">
              <a:rPr lang="en-GB" smtClean="0"/>
              <a:pPr/>
              <a:t>29/01/2015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225C-7362-46D7-BA93-7CB6999D91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7DEF8-4BC9-43BF-A419-FB9306E0D85E}" type="datetimeFigureOut">
              <a:rPr lang="en-GB" smtClean="0"/>
              <a:pPr/>
              <a:t>29/01/2015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2225C-7362-46D7-BA93-7CB6999D912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Electrolysis (I)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LQ: What happens at the electrodes?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Graded answers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1485280"/>
              </p:ext>
            </p:extLst>
          </p:nvPr>
        </p:nvGraphicFramePr>
        <p:xfrm>
          <a:off x="323528" y="620688"/>
          <a:ext cx="8229600" cy="587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Grade 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Grade 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Grade A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Copper </a:t>
                      </a:r>
                      <a:r>
                        <a:rPr lang="en-GB" dirty="0" smtClean="0"/>
                        <a:t>is attracted to the negative electrode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Copper </a:t>
                      </a:r>
                      <a:r>
                        <a:rPr lang="en-GB" dirty="0" smtClean="0"/>
                        <a:t>is attracted to the negative electrode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Copper </a:t>
                      </a:r>
                      <a:r>
                        <a:rPr lang="en-GB" dirty="0" smtClean="0"/>
                        <a:t>is attracted to the negative electrode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Chlorine is attracted to the positive electrode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Chlorine is attracted to the positive electrode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Chlorine is attracted to the positive electrode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Copper </a:t>
                      </a:r>
                      <a:r>
                        <a:rPr lang="en-GB" dirty="0" smtClean="0"/>
                        <a:t>metal is formed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Copper </a:t>
                      </a:r>
                      <a:r>
                        <a:rPr lang="en-GB" dirty="0" smtClean="0"/>
                        <a:t>metal is formed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Copper </a:t>
                      </a:r>
                      <a:r>
                        <a:rPr lang="en-GB" dirty="0" smtClean="0"/>
                        <a:t>metal is formed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Chlorine gas is formed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Chlorine gas is formed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Chlorine gas is formed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Copper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smtClean="0"/>
                        <a:t>gains electrons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Copper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smtClean="0"/>
                        <a:t>gains 2 electrons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Chlorine</a:t>
                      </a:r>
                      <a:r>
                        <a:rPr lang="en-GB" baseline="0" dirty="0" smtClean="0"/>
                        <a:t> loses electrons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Chlorine</a:t>
                      </a:r>
                      <a:r>
                        <a:rPr lang="en-GB" baseline="0" dirty="0" smtClean="0"/>
                        <a:t> loses 1 electron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Copper </a:t>
                      </a:r>
                      <a:r>
                        <a:rPr lang="en-GB" dirty="0" smtClean="0"/>
                        <a:t>atoms </a:t>
                      </a:r>
                      <a:r>
                        <a:rPr lang="en-GB" dirty="0" smtClean="0"/>
                        <a:t>formed at negative electrode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Copper </a:t>
                      </a:r>
                      <a:r>
                        <a:rPr lang="en-GB" dirty="0" smtClean="0"/>
                        <a:t>atoms/metal</a:t>
                      </a:r>
                      <a:r>
                        <a:rPr lang="en-GB" baseline="0" dirty="0" smtClean="0"/>
                        <a:t> at negative electrode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Chlorine atoms </a:t>
                      </a:r>
                      <a:r>
                        <a:rPr lang="en-GB" dirty="0" smtClean="0"/>
                        <a:t>formed at negative electrode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 chlorine atoms formed and form chlorine molecule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Chlorine gas formed/released at</a:t>
                      </a:r>
                      <a:r>
                        <a:rPr lang="en-GB" baseline="0" dirty="0" smtClean="0"/>
                        <a:t> positive electrode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691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Copper chloride</a:t>
            </a:r>
          </a:p>
          <a:p>
            <a:r>
              <a:rPr lang="en-GB" dirty="0"/>
              <a:t>Charges on </a:t>
            </a:r>
            <a:r>
              <a:rPr lang="en-GB" dirty="0" smtClean="0"/>
              <a:t>copper and chloride ions</a:t>
            </a:r>
            <a:r>
              <a:rPr lang="en-GB" dirty="0"/>
              <a:t>?</a:t>
            </a:r>
          </a:p>
          <a:p>
            <a:r>
              <a:rPr lang="en-GB" dirty="0"/>
              <a:t>Which ion is attracted to which electrode?</a:t>
            </a:r>
          </a:p>
          <a:p>
            <a:r>
              <a:rPr lang="en-GB" dirty="0"/>
              <a:t>How many electrons are gained/lost by each ion?</a:t>
            </a:r>
          </a:p>
          <a:p>
            <a:r>
              <a:rPr lang="en-GB" dirty="0"/>
              <a:t>What happens to the atoms that are formed?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314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 </a:t>
            </a:r>
            <a:r>
              <a:rPr lang="en-GB" sz="3600" dirty="0">
                <a:solidFill>
                  <a:srgbClr val="00B050"/>
                </a:solidFill>
              </a:rPr>
              <a:t>I can (</a:t>
            </a:r>
            <a:r>
              <a:rPr lang="en-GB" sz="3600" b="1" dirty="0">
                <a:solidFill>
                  <a:srgbClr val="00B050"/>
                </a:solidFill>
              </a:rPr>
              <a:t>H) use ionic theory to explain the changes that take place at the electrodes – Grade A*</a:t>
            </a:r>
            <a:br>
              <a:rPr lang="en-GB" sz="3600" b="1" dirty="0">
                <a:solidFill>
                  <a:srgbClr val="00B050"/>
                </a:solidFill>
              </a:rPr>
            </a:b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You can write ionic (half) equations to explain what happens to the ions at both electrodes</a:t>
            </a:r>
          </a:p>
          <a:p>
            <a:r>
              <a:rPr lang="en-GB" dirty="0" smtClean="0"/>
              <a:t>In this ionic equation you must include electrons, as there is only one ion present:</a:t>
            </a:r>
          </a:p>
          <a:p>
            <a:r>
              <a:rPr lang="en-GB" dirty="0" smtClean="0"/>
              <a:t>Zinc chloride:</a:t>
            </a:r>
          </a:p>
          <a:p>
            <a:r>
              <a:rPr lang="en-GB" dirty="0"/>
              <a:t> </a:t>
            </a:r>
            <a:r>
              <a:rPr lang="en-GB" dirty="0" smtClean="0"/>
              <a:t>           </a:t>
            </a:r>
            <a:r>
              <a:rPr lang="en-GB" b="1" dirty="0" smtClean="0">
                <a:solidFill>
                  <a:srgbClr val="7030A0"/>
                </a:solidFill>
              </a:rPr>
              <a:t>Zn</a:t>
            </a:r>
            <a:r>
              <a:rPr lang="en-GB" b="1" baseline="30000" dirty="0" smtClean="0">
                <a:solidFill>
                  <a:srgbClr val="7030A0"/>
                </a:solidFill>
              </a:rPr>
              <a:t>2+   </a:t>
            </a:r>
            <a:r>
              <a:rPr lang="en-GB" b="1" dirty="0" smtClean="0">
                <a:solidFill>
                  <a:srgbClr val="7030A0"/>
                </a:solidFill>
              </a:rPr>
              <a:t>+  2e</a:t>
            </a:r>
            <a:r>
              <a:rPr lang="en-GB" b="1" baseline="30000" dirty="0" smtClean="0">
                <a:solidFill>
                  <a:srgbClr val="7030A0"/>
                </a:solidFill>
              </a:rPr>
              <a:t>-</a:t>
            </a:r>
            <a:r>
              <a:rPr lang="en-GB" b="1" dirty="0" smtClean="0">
                <a:solidFill>
                  <a:srgbClr val="7030A0"/>
                </a:solidFill>
              </a:rPr>
              <a:t>		Zn</a:t>
            </a:r>
          </a:p>
          <a:p>
            <a:pPr marL="0" indent="0">
              <a:buNone/>
            </a:pPr>
            <a:r>
              <a:rPr lang="en-GB" b="1" dirty="0">
                <a:solidFill>
                  <a:srgbClr val="7030A0"/>
                </a:solidFill>
              </a:rPr>
              <a:t>	</a:t>
            </a:r>
            <a:r>
              <a:rPr lang="en-GB" b="1" dirty="0" smtClean="0">
                <a:solidFill>
                  <a:srgbClr val="7030A0"/>
                </a:solidFill>
              </a:rPr>
              <a:t>				</a:t>
            </a:r>
            <a:endParaRPr lang="en-GB" b="1" baseline="30000" dirty="0" smtClean="0">
              <a:solidFill>
                <a:srgbClr val="7030A0"/>
              </a:solidFill>
            </a:endParaRPr>
          </a:p>
          <a:p>
            <a:r>
              <a:rPr lang="en-GB" dirty="0" smtClean="0"/>
              <a:t> 	      </a:t>
            </a:r>
            <a:r>
              <a:rPr lang="en-GB" b="1" dirty="0" smtClean="0">
                <a:solidFill>
                  <a:srgbClr val="7030A0"/>
                </a:solidFill>
              </a:rPr>
              <a:t>2Cl</a:t>
            </a:r>
            <a:r>
              <a:rPr lang="en-GB" b="1" baseline="30000" dirty="0" smtClean="0">
                <a:solidFill>
                  <a:srgbClr val="7030A0"/>
                </a:solidFill>
              </a:rPr>
              <a:t>-</a:t>
            </a:r>
            <a:r>
              <a:rPr lang="en-GB" b="1" dirty="0" smtClean="0">
                <a:solidFill>
                  <a:srgbClr val="7030A0"/>
                </a:solidFill>
              </a:rPr>
              <a:t>      	</a:t>
            </a:r>
            <a:r>
              <a:rPr lang="en-GB" b="1" dirty="0">
                <a:solidFill>
                  <a:srgbClr val="7030A0"/>
                </a:solidFill>
              </a:rPr>
              <a:t> </a:t>
            </a:r>
            <a:r>
              <a:rPr lang="en-GB" b="1" dirty="0" smtClean="0">
                <a:solidFill>
                  <a:srgbClr val="7030A0"/>
                </a:solidFill>
              </a:rPr>
              <a:t>         Cl</a:t>
            </a:r>
            <a:r>
              <a:rPr lang="en-GB" b="1" baseline="-25000" dirty="0" smtClean="0">
                <a:solidFill>
                  <a:srgbClr val="7030A0"/>
                </a:solidFill>
              </a:rPr>
              <a:t>2</a:t>
            </a:r>
            <a:r>
              <a:rPr lang="en-GB" b="1" dirty="0" smtClean="0">
                <a:solidFill>
                  <a:srgbClr val="7030A0"/>
                </a:solidFill>
              </a:rPr>
              <a:t>  +  2e</a:t>
            </a:r>
            <a:r>
              <a:rPr lang="en-GB" b="1" baseline="30000" dirty="0" smtClean="0">
                <a:solidFill>
                  <a:srgbClr val="7030A0"/>
                </a:solidFill>
              </a:rPr>
              <a:t>-</a:t>
            </a:r>
          </a:p>
          <a:p>
            <a:pPr marL="914400" lvl="2" indent="0">
              <a:buNone/>
            </a:pPr>
            <a:r>
              <a:rPr lang="en-GB" b="1" baseline="30000">
                <a:solidFill>
                  <a:srgbClr val="7030A0"/>
                </a:solidFill>
              </a:rPr>
              <a:t>	</a:t>
            </a:r>
            <a:endParaRPr lang="en-GB" baseline="300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923928" y="4365104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843808" y="5373216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>
                <a:solidFill>
                  <a:srgbClr val="00B050"/>
                </a:solidFill>
              </a:rPr>
              <a:t>I can (</a:t>
            </a:r>
            <a:r>
              <a:rPr lang="en-GB" sz="3200" b="1" dirty="0">
                <a:solidFill>
                  <a:srgbClr val="00B050"/>
                </a:solidFill>
              </a:rPr>
              <a:t>H) use ionic theory to explain the changes that take place at the electrodes – Grade A*</a:t>
            </a:r>
            <a:br>
              <a:rPr lang="en-GB" sz="3200" b="1" dirty="0">
                <a:solidFill>
                  <a:srgbClr val="00B050"/>
                </a:solidFill>
              </a:rPr>
            </a:b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ionic theory to explain what happens at the positive and negative electrode during the electrolysis of copper chloride</a:t>
            </a:r>
          </a:p>
          <a:p>
            <a:r>
              <a:rPr lang="en-GB" dirty="0" smtClean="0"/>
              <a:t>So…..write ionic equations for what happens to both copper and chloride ions at the </a:t>
            </a:r>
            <a:r>
              <a:rPr lang="en-GB" smtClean="0"/>
              <a:t>respective electrodes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974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534988" algn="l"/>
                <a:tab pos="903288" algn="l"/>
              </a:tabLst>
            </a:pPr>
            <a:r>
              <a:rPr lang="en-GB" dirty="0" smtClean="0">
                <a:solidFill>
                  <a:srgbClr val="7030A0"/>
                </a:solidFill>
              </a:rPr>
              <a:t>Sodium is extracted by the electrolysis of molten sodium chloride.</a:t>
            </a:r>
          </a:p>
          <a:p>
            <a:pPr>
              <a:buNone/>
              <a:tabLst>
                <a:tab pos="534988" algn="l"/>
                <a:tab pos="903288" algn="l"/>
              </a:tabLst>
            </a:pPr>
            <a:endParaRPr lang="en-GB" dirty="0" smtClean="0">
              <a:solidFill>
                <a:srgbClr val="7030A0"/>
              </a:solidFill>
            </a:endParaRPr>
          </a:p>
          <a:p>
            <a:pPr>
              <a:buNone/>
              <a:tabLst>
                <a:tab pos="534988" algn="l"/>
                <a:tab pos="903288" algn="l"/>
              </a:tabLst>
            </a:pPr>
            <a:r>
              <a:rPr lang="en-GB" dirty="0" smtClean="0">
                <a:solidFill>
                  <a:srgbClr val="7030A0"/>
                </a:solidFill>
              </a:rPr>
              <a:t>1. What are the two products of the process?</a:t>
            </a:r>
          </a:p>
          <a:p>
            <a:pPr>
              <a:tabLst>
                <a:tab pos="534988" algn="l"/>
                <a:tab pos="903288" algn="l"/>
              </a:tabLst>
            </a:pPr>
            <a:endParaRPr lang="en-GB" dirty="0" smtClean="0">
              <a:solidFill>
                <a:srgbClr val="7030A0"/>
              </a:solidFill>
            </a:endParaRPr>
          </a:p>
          <a:p>
            <a:pPr>
              <a:buNone/>
              <a:tabLst>
                <a:tab pos="534988" algn="l"/>
                <a:tab pos="903288" algn="l"/>
              </a:tabLst>
            </a:pPr>
            <a:r>
              <a:rPr lang="en-GB" dirty="0" smtClean="0">
                <a:solidFill>
                  <a:srgbClr val="7030A0"/>
                </a:solidFill>
              </a:rPr>
              <a:t>2. Use words and symbols to describe the changes at the electrodes during this process.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534988" algn="l"/>
                <a:tab pos="903288" algn="l"/>
              </a:tabLst>
            </a:pPr>
            <a:r>
              <a:rPr lang="en-GB" dirty="0" smtClean="0">
                <a:solidFill>
                  <a:srgbClr val="0070C0"/>
                </a:solidFill>
              </a:rPr>
              <a:t>Sodium is extracted by the electrolysis of molten sodium chloride.</a:t>
            </a:r>
          </a:p>
          <a:p>
            <a:pPr>
              <a:buNone/>
              <a:tabLst>
                <a:tab pos="534988" algn="l"/>
                <a:tab pos="903288" algn="l"/>
              </a:tabLst>
            </a:pPr>
            <a:endParaRPr lang="en-GB" dirty="0">
              <a:solidFill>
                <a:srgbClr val="0070C0"/>
              </a:solidFill>
            </a:endParaRPr>
          </a:p>
          <a:p>
            <a:pPr>
              <a:buNone/>
              <a:tabLst>
                <a:tab pos="534988" algn="l"/>
                <a:tab pos="903288" algn="l"/>
              </a:tabLst>
            </a:pPr>
            <a:r>
              <a:rPr lang="en-GB" dirty="0" smtClean="0">
                <a:solidFill>
                  <a:srgbClr val="0070C0"/>
                </a:solidFill>
              </a:rPr>
              <a:t>1. What are the two products of the process?</a:t>
            </a:r>
          </a:p>
          <a:p>
            <a:pPr>
              <a:tabLst>
                <a:tab pos="534988" algn="l"/>
                <a:tab pos="903288" algn="l"/>
              </a:tabLst>
            </a:pPr>
            <a:endParaRPr lang="en-GB" dirty="0" smtClean="0">
              <a:solidFill>
                <a:srgbClr val="0070C0"/>
              </a:solidFill>
            </a:endParaRPr>
          </a:p>
          <a:p>
            <a:pPr>
              <a:tabLst>
                <a:tab pos="534988" algn="l"/>
                <a:tab pos="903288" algn="l"/>
              </a:tabLst>
            </a:pPr>
            <a:r>
              <a:rPr lang="en-GB" dirty="0" smtClean="0">
                <a:solidFill>
                  <a:srgbClr val="0070C0"/>
                </a:solidFill>
              </a:rPr>
              <a:t>			</a:t>
            </a:r>
            <a:r>
              <a:rPr lang="en-GB" i="1" dirty="0" smtClean="0">
                <a:solidFill>
                  <a:srgbClr val="0070C0"/>
                </a:solidFill>
              </a:rPr>
              <a:t>Sodium and chlorine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647700" y="981075"/>
            <a:ext cx="78486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tabLst>
                <a:tab pos="534988" algn="l"/>
                <a:tab pos="903288" algn="l"/>
              </a:tabLst>
            </a:pPr>
            <a:r>
              <a:rPr lang="en-GB" sz="2200" b="1" dirty="0" smtClean="0">
                <a:solidFill>
                  <a:srgbClr val="0070C0"/>
                </a:solidFill>
              </a:rPr>
              <a:t>2. Use </a:t>
            </a:r>
            <a:r>
              <a:rPr lang="en-GB" sz="2200" b="1" dirty="0">
                <a:solidFill>
                  <a:srgbClr val="0070C0"/>
                </a:solidFill>
              </a:rPr>
              <a:t>words and symbols to describe the changes at </a:t>
            </a:r>
            <a:r>
              <a:rPr lang="en-GB" sz="2200" b="1" dirty="0" smtClean="0">
                <a:solidFill>
                  <a:srgbClr val="0070C0"/>
                </a:solidFill>
              </a:rPr>
              <a:t>the electrodes during </a:t>
            </a:r>
            <a:r>
              <a:rPr lang="en-GB" sz="2200" b="1" dirty="0">
                <a:solidFill>
                  <a:srgbClr val="0070C0"/>
                </a:solidFill>
              </a:rPr>
              <a:t>this process.</a:t>
            </a:r>
          </a:p>
          <a:p>
            <a:pPr marL="342900" indent="-342900">
              <a:tabLst>
                <a:tab pos="534988" algn="l"/>
                <a:tab pos="903288" algn="l"/>
              </a:tabLst>
            </a:pPr>
            <a:endParaRPr lang="en-GB" sz="2200" b="1" dirty="0">
              <a:solidFill>
                <a:srgbClr val="0070C0"/>
              </a:solidFill>
            </a:endParaRPr>
          </a:p>
          <a:p>
            <a:pPr marL="342900" indent="-342900">
              <a:tabLst>
                <a:tab pos="534988" algn="l"/>
                <a:tab pos="903288" algn="l"/>
              </a:tabLst>
            </a:pPr>
            <a:r>
              <a:rPr lang="en-GB" sz="2200" b="1" dirty="0">
                <a:solidFill>
                  <a:srgbClr val="0070C0"/>
                </a:solidFill>
              </a:rPr>
              <a:t>			</a:t>
            </a:r>
            <a:r>
              <a:rPr lang="en-US" sz="2200" b="1" i="1" dirty="0">
                <a:solidFill>
                  <a:srgbClr val="0070C0"/>
                </a:solidFill>
              </a:rPr>
              <a:t>At the negative electrode: 	</a:t>
            </a:r>
            <a:br>
              <a:rPr lang="en-US" sz="2200" b="1" i="1" dirty="0">
                <a:solidFill>
                  <a:srgbClr val="0070C0"/>
                </a:solidFill>
              </a:rPr>
            </a:br>
            <a:r>
              <a:rPr lang="en-US" sz="2200" b="1" i="1" dirty="0">
                <a:solidFill>
                  <a:srgbClr val="0070C0"/>
                </a:solidFill>
              </a:rPr>
              <a:t>	</a:t>
            </a:r>
          </a:p>
          <a:p>
            <a:pPr marL="342900" indent="-342900">
              <a:tabLst>
                <a:tab pos="534988" algn="l"/>
                <a:tab pos="903288" algn="l"/>
              </a:tabLst>
            </a:pPr>
            <a:r>
              <a:rPr lang="en-US" sz="2200" b="1" i="1" dirty="0">
                <a:solidFill>
                  <a:srgbClr val="0070C0"/>
                </a:solidFill>
              </a:rPr>
              <a:t>			</a:t>
            </a:r>
            <a:r>
              <a:rPr lang="nl-NL" sz="2200" b="1" i="1" dirty="0">
                <a:solidFill>
                  <a:srgbClr val="0070C0"/>
                </a:solidFill>
              </a:rPr>
              <a:t>sodium ion + electron </a:t>
            </a:r>
            <a:r>
              <a:rPr lang="en-US" sz="2200" b="1" i="1" dirty="0">
                <a:solidFill>
                  <a:srgbClr val="0070C0"/>
                </a:solidFill>
                <a:sym typeface="Symbol" pitchFamily="18" charset="2"/>
              </a:rPr>
              <a:t></a:t>
            </a:r>
            <a:r>
              <a:rPr lang="en-US" sz="2200" b="1" i="1" dirty="0">
                <a:solidFill>
                  <a:srgbClr val="0070C0"/>
                </a:solidFill>
              </a:rPr>
              <a:t> </a:t>
            </a:r>
            <a:r>
              <a:rPr lang="nl-NL" sz="2200" b="1" i="1" dirty="0">
                <a:solidFill>
                  <a:srgbClr val="0070C0"/>
                </a:solidFill>
              </a:rPr>
              <a:t>sodium atom </a:t>
            </a:r>
          </a:p>
          <a:p>
            <a:pPr marL="342900" indent="-342900">
              <a:tabLst>
                <a:tab pos="534988" algn="l"/>
                <a:tab pos="903288" algn="l"/>
              </a:tabLst>
            </a:pPr>
            <a:r>
              <a:rPr lang="nl-NL" sz="2200" b="1" i="1" dirty="0">
                <a:solidFill>
                  <a:srgbClr val="0070C0"/>
                </a:solidFill>
              </a:rPr>
              <a:t>			Na</a:t>
            </a:r>
            <a:r>
              <a:rPr lang="nl-NL" sz="2200" b="1" i="1" baseline="30000" dirty="0">
                <a:solidFill>
                  <a:srgbClr val="0070C0"/>
                </a:solidFill>
              </a:rPr>
              <a:t>+</a:t>
            </a:r>
            <a:r>
              <a:rPr lang="nl-NL" sz="2200" b="1" i="1" dirty="0">
                <a:solidFill>
                  <a:srgbClr val="0070C0"/>
                </a:solidFill>
              </a:rPr>
              <a:t> + e</a:t>
            </a:r>
            <a:r>
              <a:rPr lang="nl-NL" sz="2200" b="1" i="1" baseline="30000" dirty="0">
                <a:solidFill>
                  <a:srgbClr val="0070C0"/>
                </a:solidFill>
              </a:rPr>
              <a:t>–</a:t>
            </a:r>
            <a:r>
              <a:rPr lang="nl-NL" sz="2200" b="1" i="1" dirty="0">
                <a:solidFill>
                  <a:srgbClr val="0070C0"/>
                </a:solidFill>
              </a:rPr>
              <a:t> </a:t>
            </a:r>
            <a:r>
              <a:rPr lang="en-US" sz="2200" b="1" i="1" dirty="0">
                <a:solidFill>
                  <a:srgbClr val="0070C0"/>
                </a:solidFill>
                <a:sym typeface="Symbol" pitchFamily="18" charset="2"/>
              </a:rPr>
              <a:t></a:t>
            </a:r>
            <a:r>
              <a:rPr lang="nl-NL" sz="2200" b="1" i="1" dirty="0">
                <a:solidFill>
                  <a:srgbClr val="0070C0"/>
                </a:solidFill>
              </a:rPr>
              <a:t> Na 	</a:t>
            </a:r>
          </a:p>
          <a:p>
            <a:pPr marL="342900" indent="-342900">
              <a:tabLst>
                <a:tab pos="534988" algn="l"/>
                <a:tab pos="903288" algn="l"/>
              </a:tabLst>
            </a:pPr>
            <a:r>
              <a:rPr lang="nl-NL" sz="2200" b="1" i="1" dirty="0">
                <a:solidFill>
                  <a:srgbClr val="0070C0"/>
                </a:solidFill>
              </a:rPr>
              <a:t>	</a:t>
            </a:r>
          </a:p>
          <a:p>
            <a:pPr marL="342900" indent="-342900">
              <a:tabLst>
                <a:tab pos="534988" algn="l"/>
                <a:tab pos="903288" algn="l"/>
              </a:tabLst>
            </a:pPr>
            <a:r>
              <a:rPr lang="en-US" sz="2200" b="1" i="1" dirty="0">
                <a:solidFill>
                  <a:srgbClr val="0070C0"/>
                </a:solidFill>
              </a:rPr>
              <a:t>			At the positive electrode:</a:t>
            </a:r>
          </a:p>
          <a:p>
            <a:pPr marL="342900" indent="-342900">
              <a:tabLst>
                <a:tab pos="534988" algn="l"/>
                <a:tab pos="903288" algn="l"/>
              </a:tabLst>
            </a:pPr>
            <a:r>
              <a:rPr lang="en-US" sz="2200" b="1" i="1" dirty="0">
                <a:solidFill>
                  <a:srgbClr val="0070C0"/>
                </a:solidFill>
              </a:rPr>
              <a:t>	</a:t>
            </a:r>
          </a:p>
          <a:p>
            <a:pPr marL="342900" indent="-342900">
              <a:tabLst>
                <a:tab pos="534988" algn="l"/>
                <a:tab pos="903288" algn="l"/>
              </a:tabLst>
            </a:pPr>
            <a:r>
              <a:rPr lang="en-US" sz="2200" b="1" i="1" dirty="0">
                <a:solidFill>
                  <a:srgbClr val="0070C0"/>
                </a:solidFill>
              </a:rPr>
              <a:t>			chloride ion – electron </a:t>
            </a:r>
            <a:r>
              <a:rPr lang="en-US" sz="2200" b="1" i="1" dirty="0">
                <a:solidFill>
                  <a:srgbClr val="0070C0"/>
                </a:solidFill>
                <a:sym typeface="Symbol" pitchFamily="18" charset="2"/>
              </a:rPr>
              <a:t></a:t>
            </a:r>
            <a:r>
              <a:rPr lang="en-US" sz="2200" b="1" i="1" dirty="0">
                <a:solidFill>
                  <a:srgbClr val="0070C0"/>
                </a:solidFill>
              </a:rPr>
              <a:t> chlorine atom </a:t>
            </a:r>
          </a:p>
          <a:p>
            <a:pPr marL="342900" indent="-342900">
              <a:tabLst>
                <a:tab pos="534988" algn="l"/>
                <a:tab pos="903288" algn="l"/>
              </a:tabLst>
            </a:pPr>
            <a:r>
              <a:rPr lang="en-US" sz="2200" b="1" i="1" dirty="0">
                <a:solidFill>
                  <a:srgbClr val="0070C0"/>
                </a:solidFill>
              </a:rPr>
              <a:t>			</a:t>
            </a:r>
            <a:r>
              <a:rPr lang="en-US" sz="2200" b="1" i="1" dirty="0" err="1">
                <a:solidFill>
                  <a:srgbClr val="0070C0"/>
                </a:solidFill>
              </a:rPr>
              <a:t>Cl</a:t>
            </a:r>
            <a:r>
              <a:rPr lang="en-US" sz="2200" b="1" i="1" baseline="30000" dirty="0">
                <a:solidFill>
                  <a:srgbClr val="0070C0"/>
                </a:solidFill>
              </a:rPr>
              <a:t>–</a:t>
            </a:r>
            <a:r>
              <a:rPr lang="en-US" sz="2200" b="1" i="1" dirty="0">
                <a:solidFill>
                  <a:srgbClr val="0070C0"/>
                </a:solidFill>
              </a:rPr>
              <a:t> – e</a:t>
            </a:r>
            <a:r>
              <a:rPr lang="en-US" sz="2200" b="1" i="1" baseline="30000" dirty="0">
                <a:solidFill>
                  <a:srgbClr val="0070C0"/>
                </a:solidFill>
              </a:rPr>
              <a:t>–</a:t>
            </a:r>
            <a:r>
              <a:rPr lang="en-US" sz="2200" b="1" i="1" dirty="0">
                <a:solidFill>
                  <a:srgbClr val="0070C0"/>
                </a:solidFill>
              </a:rPr>
              <a:t> </a:t>
            </a:r>
            <a:r>
              <a:rPr lang="en-US" sz="2200" b="1" i="1" dirty="0">
                <a:solidFill>
                  <a:srgbClr val="0070C0"/>
                </a:solidFill>
                <a:sym typeface="Symbol" pitchFamily="18" charset="2"/>
              </a:rPr>
              <a:t></a:t>
            </a:r>
            <a:r>
              <a:rPr lang="en-US" sz="2200" b="1" i="1" dirty="0">
                <a:solidFill>
                  <a:srgbClr val="0070C0"/>
                </a:solidFill>
              </a:rPr>
              <a:t> </a:t>
            </a:r>
            <a:r>
              <a:rPr lang="en-US" sz="2200" b="1" i="1" dirty="0" err="1">
                <a:solidFill>
                  <a:srgbClr val="0070C0"/>
                </a:solidFill>
              </a:rPr>
              <a:t>Cl</a:t>
            </a:r>
            <a:endParaRPr lang="en-US" sz="2200" b="1" i="1" dirty="0">
              <a:solidFill>
                <a:srgbClr val="0070C0"/>
              </a:solidFill>
            </a:endParaRPr>
          </a:p>
          <a:p>
            <a:pPr marL="342900" indent="-342900">
              <a:tabLst>
                <a:tab pos="534988" algn="l"/>
                <a:tab pos="903288" algn="l"/>
              </a:tabLst>
            </a:pPr>
            <a:r>
              <a:rPr lang="en-US" sz="2200" b="1" i="1" dirty="0">
                <a:solidFill>
                  <a:srgbClr val="0070C0"/>
                </a:solidFill>
              </a:rPr>
              <a:t>	</a:t>
            </a:r>
          </a:p>
          <a:p>
            <a:pPr marL="342900" indent="-342900">
              <a:tabLst>
                <a:tab pos="534988" algn="l"/>
                <a:tab pos="903288" algn="l"/>
              </a:tabLst>
            </a:pPr>
            <a:r>
              <a:rPr lang="en-US" sz="2200" b="1" i="1" dirty="0">
                <a:solidFill>
                  <a:srgbClr val="0070C0"/>
                </a:solidFill>
              </a:rPr>
              <a:t>			chlorine atom + chlorine atom </a:t>
            </a:r>
            <a:r>
              <a:rPr lang="en-US" sz="2200" b="1" i="1" dirty="0">
                <a:solidFill>
                  <a:srgbClr val="0070C0"/>
                </a:solidFill>
                <a:sym typeface="Symbol" pitchFamily="18" charset="2"/>
              </a:rPr>
              <a:t></a:t>
            </a:r>
            <a:r>
              <a:rPr lang="en-US" sz="2200" b="1" i="1" dirty="0">
                <a:solidFill>
                  <a:srgbClr val="0070C0"/>
                </a:solidFill>
              </a:rPr>
              <a:t> chlorine molecule 	</a:t>
            </a:r>
          </a:p>
          <a:p>
            <a:pPr marL="342900" indent="-342900">
              <a:tabLst>
                <a:tab pos="534988" algn="l"/>
                <a:tab pos="903288" algn="l"/>
              </a:tabLst>
            </a:pPr>
            <a:r>
              <a:rPr lang="en-US" sz="2200" b="1" i="1" dirty="0">
                <a:solidFill>
                  <a:srgbClr val="0070C0"/>
                </a:solidFill>
              </a:rPr>
              <a:t>			</a:t>
            </a:r>
            <a:r>
              <a:rPr lang="en-US" sz="2200" b="1" i="1" dirty="0" err="1">
                <a:solidFill>
                  <a:srgbClr val="0070C0"/>
                </a:solidFill>
              </a:rPr>
              <a:t>Cl</a:t>
            </a:r>
            <a:r>
              <a:rPr lang="en-US" sz="2200" b="1" i="1" dirty="0">
                <a:solidFill>
                  <a:srgbClr val="0070C0"/>
                </a:solidFill>
              </a:rPr>
              <a:t> + </a:t>
            </a:r>
            <a:r>
              <a:rPr lang="en-US" sz="2200" b="1" i="1" dirty="0" err="1">
                <a:solidFill>
                  <a:srgbClr val="0070C0"/>
                </a:solidFill>
              </a:rPr>
              <a:t>Cl</a:t>
            </a:r>
            <a:r>
              <a:rPr lang="en-US" sz="2200" b="1" i="1" dirty="0">
                <a:solidFill>
                  <a:srgbClr val="0070C0"/>
                </a:solidFill>
              </a:rPr>
              <a:t> </a:t>
            </a:r>
            <a:r>
              <a:rPr lang="en-US" sz="2200" b="1" i="1" dirty="0">
                <a:solidFill>
                  <a:srgbClr val="0070C0"/>
                </a:solidFill>
                <a:sym typeface="Symbol" pitchFamily="18" charset="2"/>
              </a:rPr>
              <a:t></a:t>
            </a:r>
            <a:r>
              <a:rPr lang="en-US" sz="2200" b="1" i="1" dirty="0">
                <a:solidFill>
                  <a:srgbClr val="0070C0"/>
                </a:solidFill>
              </a:rPr>
              <a:t> Cl</a:t>
            </a:r>
            <a:r>
              <a:rPr lang="en-US" sz="2200" b="1" i="1" baseline="-25000" dirty="0">
                <a:solidFill>
                  <a:srgbClr val="0070C0"/>
                </a:solidFill>
              </a:rPr>
              <a:t>2</a:t>
            </a:r>
            <a:endParaRPr lang="en-GB" sz="2200" b="1" i="1" baseline="-25000" dirty="0">
              <a:solidFill>
                <a:srgbClr val="0070C0"/>
              </a:solidFill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6356350" y="324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08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08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08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08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08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08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08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I can describe electrolysis as the decomposition of an electrolyte with an electric current – Grade B</a:t>
            </a:r>
          </a:p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I can describe the changes at the electrodes during electrolysis – Grade A</a:t>
            </a:r>
          </a:p>
          <a:p>
            <a:r>
              <a:rPr lang="en-GB" b="1" dirty="0" smtClean="0">
                <a:solidFill>
                  <a:srgbClr val="00B050"/>
                </a:solidFill>
              </a:rPr>
              <a:t> I can (H) use ionic theory to explain the changes that take place at the electrodes – Grade A*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en-US" dirty="0"/>
              <a:t>Any </a:t>
            </a:r>
            <a:r>
              <a:rPr lang="en-US" b="1" dirty="0"/>
              <a:t>molten or dissolved material in which the liquid contains free moving ions</a:t>
            </a:r>
            <a:r>
              <a:rPr lang="en-US" dirty="0"/>
              <a:t> is called the</a:t>
            </a:r>
            <a:r>
              <a:rPr lang="en-US" b="1" dirty="0"/>
              <a:t> electrolyte</a:t>
            </a:r>
            <a:r>
              <a:rPr lang="en-US" dirty="0"/>
              <a:t>. </a:t>
            </a:r>
          </a:p>
          <a:p>
            <a:pPr lvl="1"/>
            <a:r>
              <a:rPr lang="en-US" b="1" dirty="0"/>
              <a:t>Ions </a:t>
            </a:r>
            <a:r>
              <a:rPr lang="en-US" dirty="0"/>
              <a:t>are charged particles e.g. </a:t>
            </a:r>
            <a:r>
              <a:rPr lang="en-US" dirty="0" smtClean="0"/>
              <a:t>Zn</a:t>
            </a:r>
            <a:r>
              <a:rPr lang="en-US" baseline="30000" dirty="0" smtClean="0"/>
              <a:t>2+</a:t>
            </a:r>
            <a:r>
              <a:rPr lang="en-US" dirty="0" smtClean="0"/>
              <a:t> </a:t>
            </a:r>
            <a:r>
              <a:rPr lang="en-US" dirty="0"/>
              <a:t>sodium ion, or </a:t>
            </a:r>
            <a:r>
              <a:rPr lang="en-US" dirty="0" err="1"/>
              <a:t>Cl</a:t>
            </a:r>
            <a:r>
              <a:rPr lang="en-US" baseline="30000" dirty="0"/>
              <a:t>–</a:t>
            </a:r>
            <a:r>
              <a:rPr lang="en-US" dirty="0"/>
              <a:t> chloride ion, and their movement or flow constitutes an electric current, because </a:t>
            </a:r>
            <a:r>
              <a:rPr lang="en-US" b="1" dirty="0"/>
              <a:t>a current is moving charged particles</a:t>
            </a:r>
            <a:r>
              <a:rPr lang="en-US" dirty="0"/>
              <a:t>. </a:t>
            </a:r>
          </a:p>
          <a:p>
            <a:pPr lvl="1"/>
            <a:r>
              <a:rPr lang="en-US" b="1" dirty="0"/>
              <a:t>What does the complete electrical circuit consist of</a:t>
            </a:r>
            <a:r>
              <a:rPr lang="en-US" dirty="0"/>
              <a:t>? </a:t>
            </a:r>
          </a:p>
          <a:p>
            <a:pPr lvl="2"/>
            <a:r>
              <a:rPr lang="en-US" dirty="0"/>
              <a:t>There are two ion currents in the electrolyte flowing in opposite directions: </a:t>
            </a:r>
          </a:p>
          <a:p>
            <a:pPr lvl="3"/>
            <a:r>
              <a:rPr lang="en-US" dirty="0"/>
              <a:t>positive </a:t>
            </a:r>
            <a:r>
              <a:rPr lang="en-US" dirty="0" err="1"/>
              <a:t>cations</a:t>
            </a:r>
            <a:r>
              <a:rPr lang="en-US" dirty="0"/>
              <a:t> e.g. </a:t>
            </a:r>
            <a:r>
              <a:rPr lang="en-US" dirty="0" smtClean="0"/>
              <a:t>Zn2</a:t>
            </a:r>
            <a:r>
              <a:rPr lang="en-US" baseline="30000" dirty="0" smtClean="0"/>
              <a:t>+</a:t>
            </a:r>
            <a:r>
              <a:rPr lang="en-US" dirty="0" smtClean="0"/>
              <a:t> </a:t>
            </a:r>
            <a:r>
              <a:rPr lang="en-US" dirty="0"/>
              <a:t>attracted to the negative cathode electrode, </a:t>
            </a:r>
          </a:p>
          <a:p>
            <a:pPr lvl="3"/>
            <a:r>
              <a:rPr lang="en-US" dirty="0"/>
              <a:t>and negative anions e.g. </a:t>
            </a:r>
            <a:r>
              <a:rPr lang="en-US" dirty="0" err="1" smtClean="0"/>
              <a:t>Cl</a:t>
            </a:r>
            <a:r>
              <a:rPr lang="en-US" baseline="30000" dirty="0" smtClean="0"/>
              <a:t>–</a:t>
            </a:r>
            <a:r>
              <a:rPr lang="en-US" dirty="0" smtClean="0"/>
              <a:t> </a:t>
            </a:r>
            <a:r>
              <a:rPr lang="en-US" dirty="0"/>
              <a:t>attracted to the positive anode electrode,</a:t>
            </a:r>
          </a:p>
          <a:p>
            <a:pPr lvl="3"/>
            <a:r>
              <a:rPr lang="en-US" dirty="0"/>
              <a:t>BUT remember no electrons flow in the electrolyte, only in the </a:t>
            </a:r>
            <a:r>
              <a:rPr lang="en-US" dirty="0" smtClean="0"/>
              <a:t>electrodes</a:t>
            </a:r>
            <a:endParaRPr lang="en-US" dirty="0"/>
          </a:p>
          <a:p>
            <a:pPr lvl="2"/>
            <a:r>
              <a:rPr lang="en-US" dirty="0"/>
              <a:t>The circuit of 'charge flow' is completed by the electrons moving around the external circuit e.g. </a:t>
            </a:r>
            <a:r>
              <a:rPr lang="en-US" dirty="0" smtClean="0"/>
              <a:t> </a:t>
            </a:r>
            <a:r>
              <a:rPr lang="en-US" dirty="0"/>
              <a:t>graphite electrode, from the positive to the negative electrode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479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I can describe electrolysis as the decomposition of an electrolyte with an electric current – Grade B</a:t>
            </a:r>
            <a:br>
              <a:rPr lang="en-GB" sz="3200" dirty="0">
                <a:solidFill>
                  <a:srgbClr val="FF0000"/>
                </a:solidFill>
              </a:rPr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What does “decomposition” mean?</a:t>
            </a:r>
          </a:p>
          <a:p>
            <a:r>
              <a:rPr lang="en-GB" dirty="0" smtClean="0"/>
              <a:t>What is an “electrolyte”?</a:t>
            </a:r>
          </a:p>
          <a:p>
            <a:r>
              <a:rPr lang="en-GB" dirty="0" smtClean="0"/>
              <a:t>Which electrode is the (a) metal ion and (b) non-metal ion attracted to</a:t>
            </a:r>
          </a:p>
          <a:p>
            <a:r>
              <a:rPr lang="en-GB" dirty="0" smtClean="0"/>
              <a:t>How does the metal ion become a metal atom?</a:t>
            </a:r>
          </a:p>
          <a:p>
            <a:r>
              <a:rPr lang="en-GB" dirty="0"/>
              <a:t>How does the </a:t>
            </a:r>
            <a:r>
              <a:rPr lang="en-GB" dirty="0" smtClean="0"/>
              <a:t>non-metal </a:t>
            </a:r>
            <a:r>
              <a:rPr lang="en-GB" dirty="0"/>
              <a:t>ion become a </a:t>
            </a:r>
            <a:r>
              <a:rPr lang="en-GB" dirty="0" smtClean="0"/>
              <a:t>non-metal </a:t>
            </a:r>
            <a:r>
              <a:rPr lang="en-GB" dirty="0"/>
              <a:t>atom</a:t>
            </a:r>
            <a:r>
              <a:rPr lang="en-GB" dirty="0" smtClean="0"/>
              <a:t>?</a:t>
            </a:r>
          </a:p>
          <a:p>
            <a:r>
              <a:rPr lang="en-GB" dirty="0" smtClean="0"/>
              <a:t>How many electrons does (a) zinc gain and (b) chlorine lose?</a:t>
            </a:r>
          </a:p>
          <a:p>
            <a:r>
              <a:rPr lang="en-GB" dirty="0" smtClean="0"/>
              <a:t>What happens to the (a) zinc (b) chlorine that is formed?</a:t>
            </a:r>
          </a:p>
          <a:p>
            <a:r>
              <a:rPr lang="en-GB" b="1" dirty="0" smtClean="0"/>
              <a:t>Extension (A*): why are the zinc and chlorine atoms now called “neutral” atoms?</a:t>
            </a:r>
            <a:endParaRPr lang="en-GB" b="1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Revision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Positive electrode – anode</a:t>
            </a:r>
          </a:p>
          <a:p>
            <a:r>
              <a:rPr lang="en-GB" dirty="0" smtClean="0"/>
              <a:t>Negative electrode - cathode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4597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I can describe the changes at the electrodes during electrolysis – Grade </a:t>
            </a:r>
            <a:r>
              <a:rPr lang="en-GB" sz="3600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endParaRPr lang="en-GB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Write a paragraph explaining what happens to the zinc ion and chloride ion during electrolysis</a:t>
            </a:r>
          </a:p>
          <a:p>
            <a:r>
              <a:rPr lang="en-GB" dirty="0" smtClean="0"/>
              <a:t>Use the words: electrode (positive/negative), attracted, gain, lose electron(s), atom, gas, metal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Graded answers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0178145"/>
              </p:ext>
            </p:extLst>
          </p:nvPr>
        </p:nvGraphicFramePr>
        <p:xfrm>
          <a:off x="323528" y="620688"/>
          <a:ext cx="8229600" cy="587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Grade 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Grade 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Grade A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Zinc is attracted to the negative electrode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Zinc is attracted to the negative electrode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Zinc is attracted to the negative electrode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Chlorine is attracted to the positive electrode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Chlorine is attracted to the positive electrode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Chlorine is attracted to the positive electrode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Zinc metal is formed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Zinc metal is formed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Zinc metal is formed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Chlorine gas is formed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Chlorine gas is formed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Chlorine gas is formed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Zinc</a:t>
                      </a:r>
                      <a:r>
                        <a:rPr lang="en-GB" baseline="0" dirty="0" smtClean="0"/>
                        <a:t> gains electrons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Zinc</a:t>
                      </a:r>
                      <a:r>
                        <a:rPr lang="en-GB" baseline="0" dirty="0" smtClean="0"/>
                        <a:t> gains 2 electrons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Chlorine</a:t>
                      </a:r>
                      <a:r>
                        <a:rPr lang="en-GB" baseline="0" dirty="0" smtClean="0"/>
                        <a:t> loses electrons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Chlorine</a:t>
                      </a:r>
                      <a:r>
                        <a:rPr lang="en-GB" baseline="0" dirty="0" smtClean="0"/>
                        <a:t> loses 1 electron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Zinc atoms formed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Zinc atoms/metal</a:t>
                      </a:r>
                      <a:r>
                        <a:rPr lang="en-GB" baseline="0" dirty="0" smtClean="0"/>
                        <a:t> at negative electrode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Chlorine atoms formed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 chlorine atoms formed and form chlorine molecule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Chlorine gas formed/released at</a:t>
                      </a:r>
                      <a:r>
                        <a:rPr lang="en-GB" baseline="0" dirty="0" smtClean="0"/>
                        <a:t> positive electrode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062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Electrolysis of copper chloride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276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Electrolysis of copper - 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b="1" u="sng" dirty="0" smtClean="0"/>
              <a:t>Grade B:</a:t>
            </a:r>
            <a:r>
              <a:rPr lang="en-GB" b="1" dirty="0"/>
              <a:t> write a paragraph to explain what happens to the copper and chlorine ions during electrolysis</a:t>
            </a:r>
            <a:endParaRPr lang="en-GB" b="1" u="sng" dirty="0"/>
          </a:p>
          <a:p>
            <a:endParaRPr lang="en-GB" b="1" dirty="0" smtClean="0"/>
          </a:p>
          <a:p>
            <a:r>
              <a:rPr lang="en-GB" b="1" dirty="0" smtClean="0"/>
              <a:t>Ask Miss for help with questions</a:t>
            </a:r>
            <a:endParaRPr lang="en-GB" b="1" u="sng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b="1" u="sng" dirty="0" smtClean="0"/>
              <a:t>Grade A:</a:t>
            </a:r>
            <a:r>
              <a:rPr lang="en-GB" b="1" dirty="0" smtClean="0"/>
              <a:t> write a paragraph to explain what happens to the copper and chlorine ions during electrolysis</a:t>
            </a:r>
            <a:endParaRPr lang="en-GB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905</Words>
  <Application>Microsoft Office PowerPoint</Application>
  <PresentationFormat>On-screen Show (4:3)</PresentationFormat>
  <Paragraphs>124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Electrolysis (I)</vt:lpstr>
      <vt:lpstr>Learning outcomes</vt:lpstr>
      <vt:lpstr>PowerPoint Presentation</vt:lpstr>
      <vt:lpstr>I can describe electrolysis as the decomposition of an electrolyte with an electric current – Grade B </vt:lpstr>
      <vt:lpstr>Revision </vt:lpstr>
      <vt:lpstr>I can describe the changes at the electrodes during electrolysis – Grade A</vt:lpstr>
      <vt:lpstr>Graded answers</vt:lpstr>
      <vt:lpstr>Electrolysis of copper chloride</vt:lpstr>
      <vt:lpstr>Electrolysis of copper - summary</vt:lpstr>
      <vt:lpstr>Graded answers</vt:lpstr>
      <vt:lpstr>PowerPoint Presentation</vt:lpstr>
      <vt:lpstr> I can (H) use ionic theory to explain the changes that take place at the electrodes – Grade A* </vt:lpstr>
      <vt:lpstr>I can (H) use ionic theory to explain the changes that take place at the electrodes – Grade A* </vt:lpstr>
      <vt:lpstr>PowerPoint Presentation</vt:lpstr>
      <vt:lpstr>PowerPoint Presentation</vt:lpstr>
      <vt:lpstr>PowerPoint Presentation</vt:lpstr>
    </vt:vector>
  </TitlesOfParts>
  <Company>London Borough of Havering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Electrolysis </dc:title>
  <dc:creator>mmeyers</dc:creator>
  <cp:lastModifiedBy>Michelle Meyers</cp:lastModifiedBy>
  <cp:revision>33</cp:revision>
  <dcterms:created xsi:type="dcterms:W3CDTF">2012-12-13T10:00:22Z</dcterms:created>
  <dcterms:modified xsi:type="dcterms:W3CDTF">2015-01-29T14:37:10Z</dcterms:modified>
</cp:coreProperties>
</file>