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FA48D-995B-429B-A5E6-F8CB1B0BA81A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D24C-FB26-4B94-89FF-36BF5B3113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Evolution and classification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L.O: look at how evidence shows evolution</a:t>
            </a:r>
          </a:p>
          <a:p>
            <a:r>
              <a:rPr lang="en-GB" dirty="0" smtClean="0"/>
              <a:t>Describe biodiversity, classification and sustainability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Classification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how do we group something as diverse as all the living organisms on Earth?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Group according to similarities and differences: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Physical features (flowers in plants/skeletons in vertebrates)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DNA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Order of classification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Species all grouped into five KINGDOMS: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Bacteria, fungi, algae, plants, animals</a:t>
            </a:r>
          </a:p>
          <a:p>
            <a:r>
              <a:rPr lang="en-GB" dirty="0" smtClean="0"/>
              <a:t>Each kingdom is divided into more groups: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Animals grouped into: mammals, birds, reptiles, amphibians, fish</a:t>
            </a:r>
            <a:r>
              <a:rPr lang="en-GB" dirty="0" smtClean="0"/>
              <a:t> </a:t>
            </a:r>
            <a:endParaRPr lang="en-GB" i="1" dirty="0" smtClean="0"/>
          </a:p>
          <a:p>
            <a:r>
              <a:rPr lang="en-GB" dirty="0" smtClean="0"/>
              <a:t>These groups are further divided until you get down to a species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As you go down these groups, the number of type of organism in each group </a:t>
            </a:r>
            <a:r>
              <a:rPr lang="en-GB" b="1" u="sng" dirty="0" smtClean="0">
                <a:solidFill>
                  <a:schemeClr val="tx2"/>
                </a:solidFill>
              </a:rPr>
              <a:t>DECREASES</a:t>
            </a:r>
            <a:r>
              <a:rPr lang="en-GB" b="1" u="sng" dirty="0" smtClean="0">
                <a:solidFill>
                  <a:srgbClr val="FF0000"/>
                </a:solidFill>
              </a:rPr>
              <a:t>, but the number of characteristics that the organisms have in common </a:t>
            </a:r>
            <a:r>
              <a:rPr lang="en-GB" b="1" u="sng" dirty="0" smtClean="0">
                <a:solidFill>
                  <a:schemeClr val="tx2"/>
                </a:solidFill>
              </a:rPr>
              <a:t>INCREASES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How can classification help?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classification </a:t>
            </a:r>
            <a:r>
              <a:rPr lang="en-GB" dirty="0"/>
              <a:t>of living and fossil organisms can help to:</a:t>
            </a:r>
          </a:p>
          <a:p>
            <a:pPr>
              <a:buNone/>
            </a:pPr>
            <a:r>
              <a:rPr lang="en-GB" dirty="0"/>
              <a:t>a. </a:t>
            </a:r>
            <a:r>
              <a:rPr lang="en-GB" dirty="0" smtClean="0">
                <a:solidFill>
                  <a:srgbClr val="FF0000"/>
                </a:solidFill>
              </a:rPr>
              <a:t>Make </a:t>
            </a:r>
            <a:r>
              <a:rPr lang="en-GB" dirty="0">
                <a:solidFill>
                  <a:srgbClr val="FF0000"/>
                </a:solidFill>
              </a:rPr>
              <a:t>sense of the enormous diversity of organisms on Earth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b. </a:t>
            </a:r>
            <a:r>
              <a:rPr lang="en-GB" dirty="0" smtClean="0">
                <a:solidFill>
                  <a:srgbClr val="FF0000"/>
                </a:solidFill>
              </a:rPr>
              <a:t>Show </a:t>
            </a:r>
            <a:r>
              <a:rPr lang="en-GB" dirty="0">
                <a:solidFill>
                  <a:srgbClr val="FF0000"/>
                </a:solidFill>
              </a:rPr>
              <a:t>the evolutionary relationships between organisms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Why is it important to maintain biodiversity?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Stops species from becoming extinct</a:t>
            </a:r>
          </a:p>
          <a:p>
            <a:r>
              <a:rPr lang="en-GB" dirty="0" smtClean="0"/>
              <a:t>More plants we have the more resources there are</a:t>
            </a:r>
          </a:p>
          <a:p>
            <a:r>
              <a:rPr lang="en-GB" dirty="0" smtClean="0"/>
              <a:t>More plants we have the more medicines can be discovered</a:t>
            </a:r>
          </a:p>
          <a:p>
            <a:r>
              <a:rPr lang="en-GB" dirty="0" smtClean="0"/>
              <a:t>More species there are more food in food webs for other species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Sustainability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en-GB" b="1" i="1" u="sng" dirty="0" smtClean="0">
                <a:solidFill>
                  <a:srgbClr val="FF0000"/>
                </a:solidFill>
              </a:rPr>
              <a:t>Sustainability</a:t>
            </a:r>
            <a:r>
              <a:rPr lang="en-GB" b="1" i="1" u="sng" dirty="0" smtClean="0"/>
              <a:t> </a:t>
            </a:r>
            <a:r>
              <a:rPr lang="en-GB" b="1" u="sng" dirty="0" smtClean="0"/>
              <a:t>means meeting the needs of </a:t>
            </a:r>
            <a:r>
              <a:rPr lang="en-GB" b="1" i="1" u="sng" dirty="0" smtClean="0">
                <a:solidFill>
                  <a:srgbClr val="FF0000"/>
                </a:solidFill>
              </a:rPr>
              <a:t>today’s</a:t>
            </a:r>
            <a:r>
              <a:rPr lang="en-GB" b="1" u="sng" dirty="0" smtClean="0"/>
              <a:t> population </a:t>
            </a:r>
            <a:r>
              <a:rPr lang="en-GB" b="1" i="1" u="sng" dirty="0" smtClean="0">
                <a:solidFill>
                  <a:srgbClr val="FF0000"/>
                </a:solidFill>
              </a:rPr>
              <a:t>without</a:t>
            </a:r>
            <a:r>
              <a:rPr lang="en-GB" b="1" u="sng" dirty="0" smtClean="0"/>
              <a:t> harming the environment so that </a:t>
            </a:r>
            <a:r>
              <a:rPr lang="en-GB" b="1" i="1" u="sng" dirty="0" smtClean="0">
                <a:solidFill>
                  <a:srgbClr val="FF0000"/>
                </a:solidFill>
              </a:rPr>
              <a:t>future</a:t>
            </a:r>
            <a:r>
              <a:rPr lang="en-GB" b="1" u="sng" dirty="0" smtClean="0"/>
              <a:t> generations can still meet their own needs</a:t>
            </a:r>
          </a:p>
          <a:p>
            <a:endParaRPr lang="en-GB" b="1" u="sng" dirty="0"/>
          </a:p>
          <a:p>
            <a:r>
              <a:rPr lang="en-GB" dirty="0" smtClean="0"/>
              <a:t>Examples that are not sustainable:</a:t>
            </a:r>
          </a:p>
          <a:p>
            <a:r>
              <a:rPr lang="en-GB" dirty="0" smtClean="0"/>
              <a:t>Burning fossil fuels, non-biodegradable materials (plastics),using limited resources that are non-recyclable (metals), pollution, de-forestation</a:t>
            </a:r>
          </a:p>
          <a:p>
            <a:pPr>
              <a:buNone/>
            </a:pPr>
            <a:endParaRPr lang="en-GB" b="1" i="1" u="sng" dirty="0"/>
          </a:p>
          <a:p>
            <a:r>
              <a:rPr lang="en-GB" dirty="0" smtClean="0"/>
              <a:t>Maintaining </a:t>
            </a:r>
            <a:r>
              <a:rPr lang="en-GB" dirty="0"/>
              <a:t>biodiversity to ensure the conservation of different species is </a:t>
            </a:r>
            <a:r>
              <a:rPr lang="en-GB" dirty="0" smtClean="0"/>
              <a:t>one of </a:t>
            </a:r>
            <a:r>
              <a:rPr lang="en-GB" dirty="0"/>
              <a:t>the keys to </a:t>
            </a:r>
            <a:r>
              <a:rPr lang="en-GB" dirty="0" smtClean="0"/>
              <a:t>sustainability</a:t>
            </a:r>
          </a:p>
          <a:p>
            <a:r>
              <a:rPr lang="en-GB" dirty="0" smtClean="0"/>
              <a:t>Loss of biodiversity means  that future generations won’t be able to get the things from the environment that we can today</a:t>
            </a:r>
            <a:endParaRPr lang="en-GB" dirty="0"/>
          </a:p>
          <a:p>
            <a:pPr>
              <a:buNone/>
            </a:pPr>
            <a:endParaRPr lang="en-GB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Farming – monoculture crop production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Monoculture – growing one type of crop in large fields</a:t>
            </a:r>
          </a:p>
          <a:p>
            <a:r>
              <a:rPr lang="en-GB" dirty="0" smtClean="0"/>
              <a:t>Doesn’t maintain biodiversity</a:t>
            </a:r>
          </a:p>
          <a:p>
            <a:r>
              <a:rPr lang="en-GB" dirty="0" smtClean="0"/>
              <a:t>Fewer species can survive from the crop</a:t>
            </a:r>
          </a:p>
          <a:p>
            <a:r>
              <a:rPr lang="en-GB" dirty="0" smtClean="0"/>
              <a:t>Certain types of nutrients are stripped from the soil, preventing growth of other crops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Making more sustainable packaging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packaging seen as non-sustainable?</a:t>
            </a:r>
          </a:p>
          <a:p>
            <a:r>
              <a:rPr lang="en-GB" dirty="0" smtClean="0"/>
              <a:t>Resources that have gone into making packaging cannot be re-used (no longer available for future use)</a:t>
            </a:r>
          </a:p>
          <a:p>
            <a:r>
              <a:rPr lang="en-GB" dirty="0" smtClean="0"/>
              <a:t>Lots of energy has been used to make packaging material e.g. Burning fossil fuels</a:t>
            </a:r>
          </a:p>
          <a:p>
            <a:r>
              <a:rPr lang="en-GB" dirty="0" smtClean="0"/>
              <a:t>Packaging waste is thrown into landfill sites, using up space, giving off toxic fumes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50547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How can we make packaging more sustainable?</a:t>
            </a:r>
          </a:p>
          <a:p>
            <a:r>
              <a:rPr lang="en-GB" dirty="0" smtClean="0"/>
              <a:t>Use renewable materials (paper, card-plant more trees)</a:t>
            </a:r>
          </a:p>
          <a:p>
            <a:r>
              <a:rPr lang="en-GB" dirty="0" smtClean="0"/>
              <a:t>Use less energy (recycling uses less energy than producing new material)</a:t>
            </a:r>
          </a:p>
          <a:p>
            <a:r>
              <a:rPr lang="en-GB" dirty="0" smtClean="0"/>
              <a:t>Creating less pollution (make packaging biodegradable so packaging thrown away will biodegrade, returning nutrients to the soil)</a:t>
            </a:r>
          </a:p>
          <a:p>
            <a:r>
              <a:rPr lang="en-GB" dirty="0" smtClean="0"/>
              <a:t>It is preferable to decrease the use of some materials, including packaging materials, even when they are biodegradable, because of:</a:t>
            </a:r>
          </a:p>
          <a:p>
            <a:r>
              <a:rPr lang="en-GB" dirty="0" smtClean="0"/>
              <a:t>Use of energy in their production and transport</a:t>
            </a:r>
          </a:p>
          <a:p>
            <a:r>
              <a:rPr lang="en-GB" dirty="0" smtClean="0"/>
              <a:t>Slow decomposition in oxygen deficient landfill sites.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Legumes – plants that improve soil fertility</a:t>
            </a:r>
          </a:p>
          <a:p>
            <a:r>
              <a:rPr lang="en-GB" dirty="0" smtClean="0"/>
              <a:t>Root nodules – lumps on roots that contain bacteria that fix nitrogen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Copadichromis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nkatae</a:t>
            </a:r>
            <a:endParaRPr lang="en-GB" b="1" u="sng" dirty="0"/>
          </a:p>
        </p:txBody>
      </p:sp>
      <p:pic>
        <p:nvPicPr>
          <p:cNvPr id="1026" name="Picture 2" descr="http://cichlide38.free.fr/photo/C%20azur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067425" cy="458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Lethrinops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auritus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39744" y="1340768"/>
            <a:ext cx="2304256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Why has the fish lost its colouring?</a:t>
            </a:r>
          </a:p>
          <a:p>
            <a:r>
              <a:rPr lang="en-GB" dirty="0" smtClean="0"/>
              <a:t>Doesn’t confer any advantage to its existence in the specific region of the lake</a:t>
            </a:r>
          </a:p>
          <a:p>
            <a:r>
              <a:rPr lang="en-GB" dirty="0" smtClean="0"/>
              <a:t>Why is it an advantage to lose a characteristic?</a:t>
            </a:r>
          </a:p>
          <a:p>
            <a:r>
              <a:rPr lang="en-GB" dirty="0" smtClean="0"/>
              <a:t>Use the energy in other areas e.g. Growth, protein production, movement</a:t>
            </a:r>
            <a:endParaRPr lang="en-GB" dirty="0"/>
          </a:p>
        </p:txBody>
      </p:sp>
      <p:pic>
        <p:nvPicPr>
          <p:cNvPr id="15362" name="Picture 2" descr="http://cichlidae.us/wp-content/uploads/1922/12/Lethrinops-auritus-Chembe-M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680475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Metriaclima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crabro</a:t>
            </a:r>
            <a:endParaRPr lang="en-GB" b="1" u="sng" dirty="0"/>
          </a:p>
        </p:txBody>
      </p:sp>
      <p:pic>
        <p:nvPicPr>
          <p:cNvPr id="16386" name="Picture 2" descr="http://www.cichlids.com/uploads/tx_usercichlids/user_pics/2690/crabro_98b7fd8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7375004" cy="4538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Tropheops</a:t>
            </a:r>
            <a:r>
              <a:rPr lang="en-GB" b="1" u="sng" dirty="0" smtClean="0"/>
              <a:t> </a:t>
            </a:r>
            <a:endParaRPr lang="en-GB" b="1" u="sng" dirty="0"/>
          </a:p>
        </p:txBody>
      </p:sp>
      <p:pic>
        <p:nvPicPr>
          <p:cNvPr id="17410" name="Picture 2" descr="http://www.african-cichlid.com/TropheopsChilumb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584" y="1700808"/>
            <a:ext cx="7412448" cy="4934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6 mark question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001419"/>
          </a:xfrm>
        </p:spPr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dirty="0"/>
              <a:t>The Mexican tetra is a species of fish. It lives in rivers and is a silver colour. </a:t>
            </a:r>
          </a:p>
          <a:p>
            <a:r>
              <a:rPr lang="en-GB" dirty="0"/>
              <a:t>Some of this fish have become trapped in caves where there is no light. </a:t>
            </a:r>
          </a:p>
          <a:p>
            <a:r>
              <a:rPr lang="en-GB" dirty="0"/>
              <a:t>Over time the population of fish living in caves have lost their ability to produce the protein that gives them their body colour. They now appear colourless. </a:t>
            </a:r>
          </a:p>
          <a:p>
            <a:r>
              <a:rPr lang="en-GB" dirty="0"/>
              <a:t>The cave fish are also blind because they do not have developed eyes. </a:t>
            </a:r>
          </a:p>
          <a:p>
            <a:r>
              <a:rPr lang="en-GB" dirty="0"/>
              <a:t>Suggest and explain the evolutionary processes through which these changes could have occurred. 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GB" dirty="0"/>
          </a:p>
          <a:p>
            <a:endParaRPr lang="en-GB" dirty="0"/>
          </a:p>
          <a:p>
            <a:r>
              <a:rPr lang="en-GB" sz="3800" b="1" dirty="0"/>
              <a:t>mutations cause fish to not make pigment and/or not develop eyes </a:t>
            </a:r>
          </a:p>
          <a:p>
            <a:pPr>
              <a:buNone/>
            </a:pPr>
            <a:endParaRPr lang="en-GB" sz="3800" b="1" dirty="0"/>
          </a:p>
          <a:p>
            <a:r>
              <a:rPr lang="en-GB" sz="3800" b="1" dirty="0" smtClean="0"/>
              <a:t>In </a:t>
            </a:r>
            <a:r>
              <a:rPr lang="en-GB" sz="3800" b="1" dirty="0"/>
              <a:t>caves there is no (or little) light, so fish would not be able to see, would not be able to be seen, and would not need protection from (strong) sunlight </a:t>
            </a:r>
          </a:p>
          <a:p>
            <a:endParaRPr lang="en-GB" sz="3800" b="1" dirty="0"/>
          </a:p>
          <a:p>
            <a:r>
              <a:rPr lang="en-GB" sz="3800" b="1" dirty="0" smtClean="0"/>
              <a:t>Therefore </a:t>
            </a:r>
            <a:r>
              <a:rPr lang="en-GB" sz="3800" b="1" dirty="0"/>
              <a:t>lack of eyes and pigment give no disadvantage </a:t>
            </a:r>
          </a:p>
          <a:p>
            <a:endParaRPr lang="en-GB" sz="3800" b="1" dirty="0"/>
          </a:p>
          <a:p>
            <a:r>
              <a:rPr lang="en-GB" sz="3800" b="1" dirty="0" smtClean="0"/>
              <a:t>Can </a:t>
            </a:r>
            <a:r>
              <a:rPr lang="en-GB" sz="3800" b="1" dirty="0"/>
              <a:t>save resources by not producing pigment / eyes </a:t>
            </a:r>
          </a:p>
          <a:p>
            <a:endParaRPr lang="en-GB" sz="3800" b="1" dirty="0"/>
          </a:p>
          <a:p>
            <a:r>
              <a:rPr lang="en-GB" sz="3800" b="1" dirty="0" smtClean="0"/>
              <a:t>These </a:t>
            </a:r>
            <a:r>
              <a:rPr lang="en-GB" sz="3800" b="1" dirty="0"/>
              <a:t>resources can be used for growth/movement etc </a:t>
            </a:r>
          </a:p>
          <a:p>
            <a:endParaRPr lang="en-GB" sz="3800" b="1" dirty="0"/>
          </a:p>
          <a:p>
            <a:r>
              <a:rPr lang="en-GB" sz="3800" b="1" dirty="0" smtClean="0"/>
              <a:t>This </a:t>
            </a:r>
            <a:r>
              <a:rPr lang="en-GB" sz="3800" b="1" dirty="0"/>
              <a:t>is an advantage </a:t>
            </a:r>
          </a:p>
          <a:p>
            <a:pPr>
              <a:buNone/>
            </a:pPr>
            <a:endParaRPr lang="en-GB" sz="3800" b="1" dirty="0"/>
          </a:p>
          <a:p>
            <a:r>
              <a:rPr lang="en-GB" sz="3800" b="1" dirty="0"/>
              <a:t>I</a:t>
            </a:r>
            <a:r>
              <a:rPr lang="en-GB" sz="3800" b="1" dirty="0" smtClean="0"/>
              <a:t>dea </a:t>
            </a:r>
            <a:r>
              <a:rPr lang="en-GB" sz="3800" b="1" dirty="0"/>
              <a:t>that advantage = fitness </a:t>
            </a:r>
          </a:p>
          <a:p>
            <a:endParaRPr lang="en-GB" sz="3800" b="1" dirty="0"/>
          </a:p>
          <a:p>
            <a:r>
              <a:rPr lang="en-GB" sz="3800" b="1" dirty="0"/>
              <a:t>F</a:t>
            </a:r>
            <a:r>
              <a:rPr lang="en-GB" sz="3800" b="1" dirty="0" smtClean="0"/>
              <a:t>itness </a:t>
            </a:r>
            <a:r>
              <a:rPr lang="en-GB" sz="3800" b="1" dirty="0"/>
              <a:t>allows each form to survive / breed more successfully / increase in number </a:t>
            </a:r>
          </a:p>
          <a:p>
            <a:endParaRPr lang="en-GB" sz="3800" b="1" dirty="0"/>
          </a:p>
          <a:p>
            <a:r>
              <a:rPr lang="en-GB" sz="3800" b="1" dirty="0"/>
              <a:t>T</a:t>
            </a:r>
            <a:r>
              <a:rPr lang="en-GB" sz="3800" b="1" dirty="0" smtClean="0"/>
              <a:t>his </a:t>
            </a:r>
            <a:r>
              <a:rPr lang="en-GB" sz="3800" b="1" dirty="0"/>
              <a:t>is natural selection </a:t>
            </a:r>
          </a:p>
          <a:p>
            <a:endParaRPr lang="en-GB" sz="3800" b="1" dirty="0"/>
          </a:p>
          <a:p>
            <a:r>
              <a:rPr lang="en-GB" sz="3800" b="1" dirty="0" smtClean="0"/>
              <a:t>Over </a:t>
            </a:r>
            <a:r>
              <a:rPr lang="en-GB" sz="3800" b="1" dirty="0"/>
              <a:t>time, blind form only in caves / normal form only in rivers 	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Biodiversity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variety of life on Earth, including: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>
                <a:solidFill>
                  <a:srgbClr val="FF0000"/>
                </a:solidFill>
              </a:rPr>
              <a:t>number of different species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he </a:t>
            </a:r>
            <a:r>
              <a:rPr lang="en-GB" dirty="0">
                <a:solidFill>
                  <a:srgbClr val="FF0000"/>
                </a:solidFill>
              </a:rPr>
              <a:t>range of different types of organisms, </a:t>
            </a:r>
            <a:r>
              <a:rPr lang="en-GB" dirty="0" err="1">
                <a:solidFill>
                  <a:srgbClr val="FF0000"/>
                </a:solidFill>
              </a:rPr>
              <a:t>eg</a:t>
            </a:r>
            <a:r>
              <a:rPr lang="en-GB" dirty="0">
                <a:solidFill>
                  <a:srgbClr val="FF0000"/>
                </a:solidFill>
              </a:rPr>
              <a:t> plants, animals and microorganisms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he </a:t>
            </a:r>
            <a:r>
              <a:rPr lang="en-GB" dirty="0">
                <a:solidFill>
                  <a:srgbClr val="FF0000"/>
                </a:solidFill>
              </a:rPr>
              <a:t>genetic variation </a:t>
            </a:r>
            <a:r>
              <a:rPr lang="en-GB" dirty="0" smtClean="0">
                <a:solidFill>
                  <a:srgbClr val="FF0000"/>
                </a:solidFill>
              </a:rPr>
              <a:t>between organisms within the same species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811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Evolution and classification</vt:lpstr>
      <vt:lpstr>PowerPoint Presentation</vt:lpstr>
      <vt:lpstr>Copadichromis nkatae</vt:lpstr>
      <vt:lpstr>Lethrinops auritus</vt:lpstr>
      <vt:lpstr>Metriaclima crabro</vt:lpstr>
      <vt:lpstr>Tropheops </vt:lpstr>
      <vt:lpstr>6 mark question</vt:lpstr>
      <vt:lpstr>PowerPoint Presentation</vt:lpstr>
      <vt:lpstr>Biodiversity </vt:lpstr>
      <vt:lpstr>Classification </vt:lpstr>
      <vt:lpstr>Order of classification</vt:lpstr>
      <vt:lpstr>How can classification help?</vt:lpstr>
      <vt:lpstr>Why is it important to maintain biodiversity?</vt:lpstr>
      <vt:lpstr>Sustainability </vt:lpstr>
      <vt:lpstr>Farming – monoculture crop production</vt:lpstr>
      <vt:lpstr>Making more sustainable packaging</vt:lpstr>
      <vt:lpstr>PowerPoint Presentation</vt:lpstr>
    </vt:vector>
  </TitlesOfParts>
  <Company>London Borough of Havering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mmeyers</dc:creator>
  <cp:lastModifiedBy>Michelle Meyers</cp:lastModifiedBy>
  <cp:revision>35</cp:revision>
  <dcterms:created xsi:type="dcterms:W3CDTF">2013-12-03T12:17:29Z</dcterms:created>
  <dcterms:modified xsi:type="dcterms:W3CDTF">2015-03-27T14:27:48Z</dcterms:modified>
</cp:coreProperties>
</file>