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65" r:id="rId5"/>
    <p:sldId id="257" r:id="rId6"/>
    <p:sldId id="259" r:id="rId7"/>
    <p:sldId id="260" r:id="rId8"/>
    <p:sldId id="269" r:id="rId9"/>
    <p:sldId id="272" r:id="rId10"/>
    <p:sldId id="258" r:id="rId11"/>
    <p:sldId id="261" r:id="rId12"/>
    <p:sldId id="262" r:id="rId13"/>
    <p:sldId id="277" r:id="rId14"/>
    <p:sldId id="267" r:id="rId15"/>
    <p:sldId id="266" r:id="rId16"/>
    <p:sldId id="273" r:id="rId17"/>
    <p:sldId id="263" r:id="rId18"/>
    <p:sldId id="270" r:id="rId19"/>
    <p:sldId id="271" r:id="rId20"/>
    <p:sldId id="274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657F7-5383-47C2-8CA8-E902B84D31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D65E-D579-4C08-B1C2-A7216FCBB256}" type="datetimeFigureOut">
              <a:rPr lang="en-GB" smtClean="0"/>
              <a:pPr/>
              <a:t>28/04/2014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F4E9-72C0-4F0B-AA5B-5781FB13F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Image:American_Pit_Bull_Terrier_-_Seated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hyperlink" Target="http://en.wikipedia.org/wiki/Image:Sircapit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s.bbc.co.uk/1/hi/health/8364895.s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Natural selection and selective breeding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L.O: Explain how natural selection increases a species’ chance of survival</a:t>
            </a:r>
          </a:p>
          <a:p>
            <a:r>
              <a:rPr lang="en-GB" dirty="0" smtClean="0"/>
              <a:t>Compare natural selection and selective breeding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 selection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Survival of the fittest</a:t>
            </a:r>
          </a:p>
          <a:p>
            <a:r>
              <a:rPr lang="en-GB" dirty="0" smtClean="0"/>
              <a:t>Individuals within a species adapt to changes in surroundings</a:t>
            </a:r>
          </a:p>
          <a:p>
            <a:r>
              <a:rPr lang="en-GB" dirty="0" smtClean="0"/>
              <a:t>Mutations can produce a more desirable characteristic and that is passed on to offspring</a:t>
            </a:r>
          </a:p>
          <a:p>
            <a:r>
              <a:rPr lang="en-GB" dirty="0" smtClean="0"/>
              <a:t>Greater proportion of individuals in the next generation will have this characteristic, increasing chances of survival</a:t>
            </a:r>
          </a:p>
          <a:p>
            <a:r>
              <a:rPr lang="en-GB" dirty="0" smtClean="0"/>
              <a:t>Competition will also increase survival of fittest in a species</a:t>
            </a:r>
          </a:p>
          <a:p>
            <a:r>
              <a:rPr lang="en-GB" b="1" dirty="0">
                <a:solidFill>
                  <a:srgbClr val="FF0000"/>
                </a:solidFill>
              </a:rPr>
              <a:t>So only the strongest offspring, with genes most suited to their habitat…</a:t>
            </a:r>
          </a:p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Will survive to mate….so the best genes carry on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!!!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What characteristics would be most beneficial to a rabbit??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cdn.inquisitr.com/wp-content/vincent-van-goh-rabb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577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http://pawsclawsnfins.co.uk/images/dwarflopea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325" y="2420938"/>
            <a:ext cx="5108575" cy="383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 descr="http://t3.gstatic.com/images?q=tbn:ANd9GcS_fgJv3vk9cGx-eaeM9rmJ_FQTJhoTMkyF0-QZefmNTTkX-WXSvrQ3sY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47244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 descr="http://t3.gstatic.com/images?q=tbn:ANd9GcS_fgJv3vk9cGx-eaeM9rmJ_FQTJhoTMkyF0-QZefmNTTkX-WXSvrQ3sY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3068638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0" descr="http://t3.gstatic.com/images?q=tbn:ANd9GcS_fgJv3vk9cGx-eaeM9rmJ_FQTJhoTMkyF0-QZefmNTTkX-WXSvrQ3sYM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3933825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 descr="http://www.freeimagesarchive.com/data/media/46/9_wol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6175" y="0"/>
            <a:ext cx="4187825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Evolution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L.O: Explain this process and look at selective breeding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evolution??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gradual change in a species that occurs over a long period of time and can confer an advantage to survival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evidence is there that evolution occurs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Fossil </a:t>
            </a:r>
            <a:r>
              <a:rPr lang="en-GB" dirty="0" smtClean="0"/>
              <a:t>records</a:t>
            </a:r>
          </a:p>
          <a:p>
            <a:r>
              <a:rPr lang="en-GB" dirty="0" smtClean="0"/>
              <a:t>Fossils – remains of dead organisms</a:t>
            </a:r>
            <a:endParaRPr lang="en-GB" dirty="0" smtClean="0"/>
          </a:p>
          <a:p>
            <a:r>
              <a:rPr lang="en-GB" dirty="0" smtClean="0"/>
              <a:t>Evidence that species have </a:t>
            </a:r>
            <a:r>
              <a:rPr lang="en-GB" dirty="0" smtClean="0"/>
              <a:t>changed </a:t>
            </a:r>
            <a:r>
              <a:rPr lang="en-GB" dirty="0" smtClean="0"/>
              <a:t>and have adapted to environment</a:t>
            </a:r>
          </a:p>
          <a:p>
            <a:r>
              <a:rPr lang="en-GB" dirty="0" smtClean="0"/>
              <a:t>How do you compare different fossil species?</a:t>
            </a:r>
          </a:p>
          <a:p>
            <a:r>
              <a:rPr lang="en-GB" dirty="0" smtClean="0"/>
              <a:t>Analyse DNA – look for similarities and differences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HorseEvolu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0"/>
            <a:ext cx="403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7" descr="bievolutionhor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5100" y="0"/>
            <a:ext cx="3898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smtClean="0"/>
              <a:t>How can evolution produce a new species from an existing species?</a:t>
            </a:r>
          </a:p>
          <a:p>
            <a:r>
              <a:rPr lang="en-GB" dirty="0" smtClean="0"/>
              <a:t>Same species in different environments</a:t>
            </a:r>
          </a:p>
          <a:p>
            <a:r>
              <a:rPr lang="en-GB" dirty="0" smtClean="0"/>
              <a:t>Different mutations create new features that are of benefit and spread through population</a:t>
            </a:r>
          </a:p>
          <a:p>
            <a:r>
              <a:rPr lang="en-GB" dirty="0" smtClean="0"/>
              <a:t>Enough change could produce a new species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200" dirty="0" smtClean="0"/>
              <a:t> You can produce animals and the plants with the features you want by a process called “SELECTIVE BREEDING”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100513" cy="5257800"/>
          </a:xfrm>
        </p:spPr>
        <p:txBody>
          <a:bodyPr/>
          <a:lstStyle/>
          <a:p>
            <a:pPr eaLnBrk="1" hangingPunct="1"/>
            <a:r>
              <a:rPr lang="en-GB" sz="2400" smtClean="0"/>
              <a:t>British white cattle</a:t>
            </a:r>
          </a:p>
          <a:p>
            <a:pPr eaLnBrk="1" hangingPunct="1"/>
            <a:r>
              <a:rPr lang="en-GB" sz="2400" smtClean="0"/>
              <a:t>800 years of breeding</a:t>
            </a:r>
          </a:p>
          <a:p>
            <a:pPr eaLnBrk="1" hangingPunct="1"/>
            <a:r>
              <a:rPr lang="en-GB" sz="2400" smtClean="0"/>
              <a:t>The characterisitics of the British White:</a:t>
            </a:r>
          </a:p>
          <a:p>
            <a:pPr eaLnBrk="1" hangingPunct="1"/>
            <a:r>
              <a:rPr lang="en-GB" sz="2400" b="1" smtClean="0"/>
              <a:t>Healthy, hardy and long lived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Lean and fast growing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Good milky mothers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Easy calving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Excellent feet and legs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Docile</a:t>
            </a:r>
            <a:r>
              <a:rPr lang="en-GB" sz="2400" smtClean="0"/>
              <a:t> </a:t>
            </a:r>
          </a:p>
          <a:p>
            <a:pPr eaLnBrk="1" hangingPunct="1"/>
            <a:r>
              <a:rPr lang="en-GB" sz="2400" b="1" smtClean="0"/>
              <a:t>Colour marked</a:t>
            </a:r>
            <a:r>
              <a:rPr lang="en-GB" sz="2400" smtClean="0"/>
              <a:t> </a:t>
            </a:r>
          </a:p>
        </p:txBody>
      </p:sp>
      <p:pic>
        <p:nvPicPr>
          <p:cNvPr id="19463" name="Picture 7" descr="Hevingham Polar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4491038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79388" y="4508500"/>
            <a:ext cx="41052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/>
              <a:t>These characteristics make the British White: </a:t>
            </a:r>
          </a:p>
          <a:p>
            <a:pPr marL="342900" indent="-342900">
              <a:buFontTx/>
              <a:buChar char="•"/>
            </a:pPr>
            <a:r>
              <a:rPr lang="en-GB" b="1"/>
              <a:t>The ideal bull for use on beef and dairy heifers</a:t>
            </a:r>
            <a:r>
              <a:rPr lang="en-GB"/>
              <a:t> </a:t>
            </a:r>
          </a:p>
          <a:p>
            <a:pPr marL="342900" indent="-342900">
              <a:buFontTx/>
              <a:buChar char="•"/>
            </a:pPr>
            <a:r>
              <a:rPr lang="en-GB" b="1"/>
              <a:t>The ideal sire of a milky, polled suckler cow</a:t>
            </a:r>
            <a:r>
              <a:rPr lang="en-GB"/>
              <a:t> </a:t>
            </a:r>
          </a:p>
          <a:p>
            <a:pPr marL="342900" indent="-342900">
              <a:buFontTx/>
              <a:buChar char="•"/>
            </a:pPr>
            <a:r>
              <a:rPr lang="en-GB" b="1"/>
              <a:t>The ideal cow for single or multiple suckling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9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9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9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1" grpId="0" build="p"/>
      <p:bldP spid="194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57200" y="2133600"/>
            <a:ext cx="3106738" cy="3992563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341438"/>
            <a:ext cx="4546600" cy="4784725"/>
          </a:xfrm>
        </p:spPr>
        <p:txBody>
          <a:bodyPr/>
          <a:lstStyle/>
          <a:p>
            <a:pPr eaLnBrk="1" hangingPunct="1"/>
            <a:r>
              <a:rPr lang="en-GB" sz="2400" smtClean="0"/>
              <a:t>Took to America from England and Ireland in the 1800’s for bull baiting</a:t>
            </a:r>
          </a:p>
          <a:p>
            <a:pPr eaLnBrk="1" hangingPunct="1"/>
            <a:r>
              <a:rPr lang="en-GB" sz="2400" smtClean="0"/>
              <a:t>Changed to dog fighting, and then as a working dog</a:t>
            </a:r>
          </a:p>
          <a:p>
            <a:pPr eaLnBrk="1" hangingPunct="1"/>
            <a:r>
              <a:rPr lang="en-GB" sz="2400" smtClean="0"/>
              <a:t>When bred for fighting, the breeder would look for strength, and gameness: from its bulldog and terrier ancestors it inherited the instincts to never give up and to bite down and never let go. </a:t>
            </a:r>
          </a:p>
          <a:p>
            <a:pPr eaLnBrk="1" hangingPunct="1"/>
            <a:endParaRPr lang="en-GB" sz="2400" smtClean="0"/>
          </a:p>
          <a:p>
            <a:pPr eaLnBrk="1" hangingPunct="1"/>
            <a:endParaRPr lang="en-GB" sz="2400" smtClean="0"/>
          </a:p>
        </p:txBody>
      </p:sp>
      <p:pic>
        <p:nvPicPr>
          <p:cNvPr id="21509" name="Picture 5" descr="250px-American_Pit_Bull_Terrier_-_Seated">
            <a:hlinkClick r:id="rId2" tooltip="American Pit Bull Terrier - Seated.jp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49275"/>
            <a:ext cx="23907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Old Picture circa 1930s">
            <a:hlinkClick r:id="rId4" tooltip="Old Picture circa 1930s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713" y="3644900"/>
            <a:ext cx="21875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Living indicators can help scientists  to measure  the level of pollutants in an area.</a:t>
            </a:r>
          </a:p>
          <a:p>
            <a:r>
              <a:rPr lang="en-GB" dirty="0" smtClean="0"/>
              <a:t>Give two examples of how living indicators show the presence of pollution and explain why a living indicator is not as accurate a measurement of nitrate pollution as a non-living indicator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Compare natural selection and selective breeding and explain why selective breeding causes disease in animals (6 marks)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Competition for resources</a:t>
            </a:r>
          </a:p>
          <a:p>
            <a:r>
              <a:rPr lang="en-GB" dirty="0" smtClean="0"/>
              <a:t>Mutation improves characteristic</a:t>
            </a:r>
          </a:p>
          <a:p>
            <a:r>
              <a:rPr lang="en-GB" dirty="0" smtClean="0"/>
              <a:t>Organism with stronger characteristic survives</a:t>
            </a:r>
          </a:p>
          <a:p>
            <a:r>
              <a:rPr lang="en-GB" dirty="0" smtClean="0"/>
              <a:t>Adapts to environment</a:t>
            </a:r>
          </a:p>
          <a:p>
            <a:r>
              <a:rPr lang="en-GB" dirty="0" smtClean="0"/>
              <a:t>Inherit better characteristics</a:t>
            </a:r>
          </a:p>
          <a:p>
            <a:r>
              <a:rPr lang="en-GB" dirty="0" smtClean="0"/>
              <a:t>Environment selects survival</a:t>
            </a:r>
          </a:p>
          <a:p>
            <a:r>
              <a:rPr lang="en-GB" dirty="0" smtClean="0"/>
              <a:t>Characteristic becomes more common in population</a:t>
            </a:r>
          </a:p>
          <a:p>
            <a:r>
              <a:rPr lang="en-GB" dirty="0" smtClean="0"/>
              <a:t>Natural selection</a:t>
            </a:r>
          </a:p>
          <a:p>
            <a:r>
              <a:rPr lang="en-GB" dirty="0" smtClean="0"/>
              <a:t>Selective breeding selects for a limited number of characteristics</a:t>
            </a:r>
          </a:p>
          <a:p>
            <a:r>
              <a:rPr lang="en-GB" dirty="0" smtClean="0"/>
              <a:t>Humans select characteristic</a:t>
            </a:r>
          </a:p>
          <a:p>
            <a:r>
              <a:rPr lang="en-GB" dirty="0" smtClean="0"/>
              <a:t>Only certain characteristics passed on to offspring</a:t>
            </a:r>
          </a:p>
          <a:p>
            <a:r>
              <a:rPr lang="en-GB" dirty="0" smtClean="0"/>
              <a:t>Characteristics to protect from illness/disease lost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Charles Darwin – what did he propose?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theory of evolution by natural selection</a:t>
            </a:r>
          </a:p>
          <a:p>
            <a:r>
              <a:rPr lang="en-GB" dirty="0" smtClean="0"/>
              <a:t>What does this mean?</a:t>
            </a:r>
          </a:p>
          <a:p>
            <a:r>
              <a:rPr lang="en-GB" dirty="0" smtClean="0"/>
              <a:t>Mutations confer an advantage to survival so only those with the best genes produce offspring</a:t>
            </a:r>
          </a:p>
          <a:p>
            <a:r>
              <a:rPr lang="en-GB" dirty="0" smtClean="0"/>
              <a:t>Selects best genes so species evolves to be better suited to its environment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Mayfly nymph – oxygen levels</a:t>
            </a:r>
          </a:p>
          <a:p>
            <a:r>
              <a:rPr lang="en-GB" dirty="0" smtClean="0"/>
              <a:t>Low levels of oxygen – less mayfly nymphs in water</a:t>
            </a:r>
          </a:p>
          <a:p>
            <a:r>
              <a:rPr lang="en-GB" dirty="0" smtClean="0"/>
              <a:t>Mayfly nymphs indicate clean water</a:t>
            </a:r>
          </a:p>
          <a:p>
            <a:r>
              <a:rPr lang="en-GB" dirty="0" smtClean="0"/>
              <a:t>Phytoplankton – nitrate levels</a:t>
            </a:r>
          </a:p>
          <a:p>
            <a:r>
              <a:rPr lang="en-GB" dirty="0" smtClean="0"/>
              <a:t>High levels of phytoplankton indicate high nitrate levels</a:t>
            </a:r>
          </a:p>
          <a:p>
            <a:r>
              <a:rPr lang="en-GB" dirty="0" smtClean="0"/>
              <a:t>Phytoplankton use nitrates  for making proteins – use oxygen for photosynthesis</a:t>
            </a:r>
          </a:p>
          <a:p>
            <a:r>
              <a:rPr lang="en-GB" dirty="0" smtClean="0"/>
              <a:t>High nitrate levels indicate low oxygen levels</a:t>
            </a:r>
          </a:p>
          <a:p>
            <a:r>
              <a:rPr lang="en-GB" dirty="0" smtClean="0"/>
              <a:t>Presence of phytoplankton gives rough estimates of nitrate levels</a:t>
            </a:r>
          </a:p>
          <a:p>
            <a:r>
              <a:rPr lang="en-GB" dirty="0" smtClean="0"/>
              <a:t>Not as accurate as having a level of nitrate measure by equipment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dirty="0" smtClean="0"/>
              <a:t>Questions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2165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GB" dirty="0" smtClean="0"/>
              <a:t>Why is there variation between individuals within a species?</a:t>
            </a:r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How does this variation get passed on to offspring?</a:t>
            </a:r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How does a characteristic become altered?</a:t>
            </a:r>
          </a:p>
          <a:p>
            <a:pPr marL="514350" indent="-514350">
              <a:buFontTx/>
              <a:buAutoNum type="arabicPeriod"/>
            </a:pPr>
            <a:r>
              <a:rPr lang="en-GB" dirty="0" smtClean="0"/>
              <a:t>How might this help a species to survive?</a:t>
            </a:r>
          </a:p>
          <a:p>
            <a:pPr marL="514350" indent="-514350">
              <a:buFontTx/>
              <a:buAutoNum type="arabicPeriod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http://news.bbc.co.uk/1/hi/health/8364895.stm</a:t>
            </a:r>
            <a:endParaRPr lang="en-GB" dirty="0" smtClean="0"/>
          </a:p>
          <a:p>
            <a:r>
              <a:rPr lang="en-GB" dirty="0" smtClean="0"/>
              <a:t>How has the over-use of lice shampoo/treatments lead to “super-lice”?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smtClean="0"/>
              <a:t>Drosophila Melanogaster (fruit fly)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403350" y="2349500"/>
            <a:ext cx="634841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produce 200 off- spring every 2 weeks!!!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>
                <a:solidFill>
                  <a:srgbClr val="FF0000"/>
                </a:solidFill>
              </a:rPr>
              <a:t>Nile crocodile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42988" y="2133600"/>
            <a:ext cx="719455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Produces between 25-80 eggs each year!!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2800" smtClean="0"/>
              <a:t>(4) There are variations between members of the same species. Because of these variations, some individuals are more successful than others. In harsh conditions, the fittest survive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8437" name="Picture 5" descr="windowslivewriterbeargryllsafricansavannah-15110dead-zebra-jpg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1989138"/>
            <a:ext cx="33147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zeb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708275"/>
            <a:ext cx="4000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rgbClr val="000066"/>
                </a:solidFill>
              </a:rPr>
              <a:t>Oysters in Malpeque Bay, Canada, 1922, nearly wiped out by disease</a:t>
            </a:r>
          </a:p>
          <a:p>
            <a:pPr eaLnBrk="1" hangingPunct="1"/>
            <a:r>
              <a:rPr lang="en-GB" smtClean="0">
                <a:solidFill>
                  <a:srgbClr val="000066"/>
                </a:solidFill>
              </a:rPr>
              <a:t>Only a few with a genetic mutation (mistake in copying DNA) survived</a:t>
            </a:r>
          </a:p>
          <a:p>
            <a:pPr eaLnBrk="1" hangingPunct="1"/>
            <a:r>
              <a:rPr lang="en-GB" smtClean="0">
                <a:solidFill>
                  <a:srgbClr val="000066"/>
                </a:solidFill>
              </a:rPr>
              <a:t>Mutation made them resistant to disease</a:t>
            </a:r>
          </a:p>
          <a:p>
            <a:pPr eaLnBrk="1" hangingPunct="1"/>
            <a:r>
              <a:rPr lang="en-GB" smtClean="0">
                <a:solidFill>
                  <a:srgbClr val="000066"/>
                </a:solidFill>
              </a:rPr>
              <a:t>All oysters carry mutated allele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769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Natural selection and selective breeding</vt:lpstr>
      <vt:lpstr>Slide 2</vt:lpstr>
      <vt:lpstr>Slide 3</vt:lpstr>
      <vt:lpstr>Questions</vt:lpstr>
      <vt:lpstr>Slide 5</vt:lpstr>
      <vt:lpstr>Drosophila Melanogaster (fruit fly)</vt:lpstr>
      <vt:lpstr>Nile crocodile</vt:lpstr>
      <vt:lpstr>(4) There are variations between members of the same species. Because of these variations, some individuals are more successful than others. In harsh conditions, the fittest survive</vt:lpstr>
      <vt:lpstr>Slide 9</vt:lpstr>
      <vt:lpstr>Natural selection</vt:lpstr>
      <vt:lpstr>Slide 11</vt:lpstr>
      <vt:lpstr>Slide 12</vt:lpstr>
      <vt:lpstr>Evolution</vt:lpstr>
      <vt:lpstr>What is evolution??</vt:lpstr>
      <vt:lpstr>What evidence is there that evolution occurs</vt:lpstr>
      <vt:lpstr>Slide 16</vt:lpstr>
      <vt:lpstr>Slide 17</vt:lpstr>
      <vt:lpstr> You can produce animals and the plants with the features you want by a process called “SELECTIVE BREEDING”</vt:lpstr>
      <vt:lpstr>Slide 19</vt:lpstr>
      <vt:lpstr>Compare natural selection and selective breeding and explain why selective breeding causes disease in animals (6 marks)</vt:lpstr>
      <vt:lpstr>Charles Darwin – what did he propose?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selection and evolution</dc:title>
  <dc:creator>mmeyers</dc:creator>
  <cp:lastModifiedBy>mmeyers</cp:lastModifiedBy>
  <cp:revision>24</cp:revision>
  <dcterms:created xsi:type="dcterms:W3CDTF">2011-10-17T15:36:23Z</dcterms:created>
  <dcterms:modified xsi:type="dcterms:W3CDTF">2014-04-28T06:30:57Z</dcterms:modified>
</cp:coreProperties>
</file>