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6"/>
  </p:notesMasterIdLst>
  <p:sldIdLst>
    <p:sldId id="301" r:id="rId3"/>
    <p:sldId id="287" r:id="rId4"/>
    <p:sldId id="288" r:id="rId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0000"/>
    <a:srgbClr val="003399"/>
    <a:srgbClr val="003300"/>
    <a:srgbClr val="A50021"/>
    <a:srgbClr val="CC0000"/>
    <a:srgbClr val="FFFF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snapToGrid="0">
      <p:cViewPr>
        <p:scale>
          <a:sx n="78" d="100"/>
          <a:sy n="78" d="100"/>
        </p:scale>
        <p:origin x="-1146" y="2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F710B3B-8370-4DDB-92F9-30A8AE4DB174}" type="datetimeFigureOut">
              <a:rPr lang="en-GB"/>
              <a:pPr>
                <a:defRPr/>
              </a:pPr>
              <a:t>01/04/2015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5CA28FF-6D9D-48C4-BC0E-1710AA308F05}" type="slidenum">
              <a:rPr lang="en-GB"/>
              <a:pPr>
                <a:defRPr/>
              </a:pPr>
              <a:t>‹#›</a:t>
            </a:fld>
            <a:endParaRPr lang="en-GB"/>
          </a:p>
        </p:txBody>
      </p:sp>
    </p:spTree>
    <p:extLst>
      <p:ext uri="{BB962C8B-B14F-4D97-AF65-F5344CB8AC3E}">
        <p14:creationId xmlns:p14="http://schemas.microsoft.com/office/powerpoint/2010/main" val="8660043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B2B4754-FEB0-422E-810D-FEE44EF563DD}" type="slidenum">
              <a:rPr lang="en-GB" altLang="en-US"/>
              <a:pPr eaLnBrk="1" hangingPunct="1"/>
              <a:t>2</a:t>
            </a:fld>
            <a:endParaRPr lang="en-GB" altLang="en-US"/>
          </a:p>
        </p:txBody>
      </p:sp>
    </p:spTree>
    <p:extLst>
      <p:ext uri="{BB962C8B-B14F-4D97-AF65-F5344CB8AC3E}">
        <p14:creationId xmlns:p14="http://schemas.microsoft.com/office/powerpoint/2010/main" val="3161653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4CF03C6-9D17-4425-8C44-2D50179D6BF9}" type="slidenum">
              <a:rPr lang="en-GB" altLang="en-US"/>
              <a:pPr eaLnBrk="1" hangingPunct="1"/>
              <a:t>3</a:t>
            </a:fld>
            <a:endParaRPr lang="en-GB" altLang="en-US"/>
          </a:p>
        </p:txBody>
      </p:sp>
    </p:spTree>
    <p:extLst>
      <p:ext uri="{BB962C8B-B14F-4D97-AF65-F5344CB8AC3E}">
        <p14:creationId xmlns:p14="http://schemas.microsoft.com/office/powerpoint/2010/main" val="1061357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7A70DEF-810E-4881-AD0C-8EB93AC04697}" type="slidenum">
              <a:rPr lang="en-GB"/>
              <a:pPr>
                <a:defRPr/>
              </a:pPr>
              <a:t>‹#›</a:t>
            </a:fld>
            <a:endParaRPr lang="en-GB"/>
          </a:p>
        </p:txBody>
      </p:sp>
    </p:spTree>
    <p:extLst>
      <p:ext uri="{BB962C8B-B14F-4D97-AF65-F5344CB8AC3E}">
        <p14:creationId xmlns:p14="http://schemas.microsoft.com/office/powerpoint/2010/main" val="723442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CD400FD-6B5A-4E9C-977F-D7A266FE69F0}" type="slidenum">
              <a:rPr lang="en-GB"/>
              <a:pPr>
                <a:defRPr/>
              </a:pPr>
              <a:t>‹#›</a:t>
            </a:fld>
            <a:endParaRPr lang="en-GB"/>
          </a:p>
        </p:txBody>
      </p:sp>
    </p:spTree>
    <p:extLst>
      <p:ext uri="{BB962C8B-B14F-4D97-AF65-F5344CB8AC3E}">
        <p14:creationId xmlns:p14="http://schemas.microsoft.com/office/powerpoint/2010/main" val="375928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AE387D3-08A1-4262-A5CF-DC9B76BE88AE}" type="slidenum">
              <a:rPr lang="en-GB"/>
              <a:pPr>
                <a:defRPr/>
              </a:pPr>
              <a:t>‹#›</a:t>
            </a:fld>
            <a:endParaRPr lang="en-GB"/>
          </a:p>
        </p:txBody>
      </p:sp>
    </p:spTree>
    <p:extLst>
      <p:ext uri="{BB962C8B-B14F-4D97-AF65-F5344CB8AC3E}">
        <p14:creationId xmlns:p14="http://schemas.microsoft.com/office/powerpoint/2010/main" val="401523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6307F84-FF20-4C87-885C-23ADB9A25131}" type="slidenum">
              <a:rPr lang="en-GB"/>
              <a:pPr>
                <a:defRPr/>
              </a:pPr>
              <a:t>‹#›</a:t>
            </a:fld>
            <a:endParaRPr lang="en-GB"/>
          </a:p>
        </p:txBody>
      </p:sp>
    </p:spTree>
    <p:extLst>
      <p:ext uri="{BB962C8B-B14F-4D97-AF65-F5344CB8AC3E}">
        <p14:creationId xmlns:p14="http://schemas.microsoft.com/office/powerpoint/2010/main" val="3544527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B7CEF005-8CAA-437C-8A84-9AE2CAE3CC82}" type="datetime1">
              <a:rPr lang="en-GB"/>
              <a:pPr>
                <a:defRPr/>
              </a:pPr>
              <a:t>01/04/2015</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07DB437D-BA80-4DC0-8C67-A97C98E386AD}" type="slidenum">
              <a:rPr lang="en-GB"/>
              <a:pPr>
                <a:defRPr/>
              </a:pPr>
              <a:t>‹#›</a:t>
            </a:fld>
            <a:endParaRPr lang="en-GB"/>
          </a:p>
        </p:txBody>
      </p:sp>
    </p:spTree>
    <p:extLst>
      <p:ext uri="{BB962C8B-B14F-4D97-AF65-F5344CB8AC3E}">
        <p14:creationId xmlns:p14="http://schemas.microsoft.com/office/powerpoint/2010/main" val="38435790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D3EE39DD-373C-4C42-BD87-90C88BE1428F}" type="datetime1">
              <a:rPr lang="en-GB"/>
              <a:pPr>
                <a:defRPr/>
              </a:pPr>
              <a:t>01/04/2015</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75B3FF55-F038-4E12-A6E5-40D4E06838E1}" type="slidenum">
              <a:rPr lang="en-GB"/>
              <a:pPr>
                <a:defRPr/>
              </a:pPr>
              <a:t>‹#›</a:t>
            </a:fld>
            <a:endParaRPr lang="en-GB"/>
          </a:p>
        </p:txBody>
      </p:sp>
    </p:spTree>
    <p:extLst>
      <p:ext uri="{BB962C8B-B14F-4D97-AF65-F5344CB8AC3E}">
        <p14:creationId xmlns:p14="http://schemas.microsoft.com/office/powerpoint/2010/main" val="36177359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C42A45FA-CC75-43A1-A187-B1C01C917473}" type="datetime1">
              <a:rPr lang="en-GB"/>
              <a:pPr>
                <a:defRPr/>
              </a:pPr>
              <a:t>01/04/2015</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E512128D-C6C5-4CD6-92AA-0DC64D28EF4C}" type="slidenum">
              <a:rPr lang="en-GB"/>
              <a:pPr>
                <a:defRPr/>
              </a:pPr>
              <a:t>‹#›</a:t>
            </a:fld>
            <a:endParaRPr lang="en-GB"/>
          </a:p>
        </p:txBody>
      </p:sp>
    </p:spTree>
    <p:extLst>
      <p:ext uri="{BB962C8B-B14F-4D97-AF65-F5344CB8AC3E}">
        <p14:creationId xmlns:p14="http://schemas.microsoft.com/office/powerpoint/2010/main" val="10239489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CFEE0708-906F-4237-AA12-78450E539C7C}" type="datetime1">
              <a:rPr lang="en-GB"/>
              <a:pPr>
                <a:defRPr/>
              </a:pPr>
              <a:t>01/04/2015</a:t>
            </a:fld>
            <a:endParaRPr lang="en-GB"/>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9ACA38F1-F492-4FBF-9D80-084FDCAF07CE}" type="slidenum">
              <a:rPr lang="en-GB"/>
              <a:pPr>
                <a:defRPr/>
              </a:pPr>
              <a:t>‹#›</a:t>
            </a:fld>
            <a:endParaRPr lang="en-GB"/>
          </a:p>
        </p:txBody>
      </p:sp>
    </p:spTree>
    <p:extLst>
      <p:ext uri="{BB962C8B-B14F-4D97-AF65-F5344CB8AC3E}">
        <p14:creationId xmlns:p14="http://schemas.microsoft.com/office/powerpoint/2010/main" val="6422633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9D0FE4EB-D480-4C01-A978-FF88691B2636}" type="datetime1">
              <a:rPr lang="en-GB"/>
              <a:pPr>
                <a:defRPr/>
              </a:pPr>
              <a:t>01/04/2015</a:t>
            </a:fld>
            <a:endParaRPr lang="en-GB"/>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4681ADCF-3462-4272-8C76-5B512FB37364}" type="slidenum">
              <a:rPr lang="en-GB"/>
              <a:pPr>
                <a:defRPr/>
              </a:pPr>
              <a:t>‹#›</a:t>
            </a:fld>
            <a:endParaRPr lang="en-GB"/>
          </a:p>
        </p:txBody>
      </p:sp>
    </p:spTree>
    <p:extLst>
      <p:ext uri="{BB962C8B-B14F-4D97-AF65-F5344CB8AC3E}">
        <p14:creationId xmlns:p14="http://schemas.microsoft.com/office/powerpoint/2010/main" val="10988923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64593C76-E661-4FA8-97CD-332307D7279E}" type="datetime1">
              <a:rPr lang="en-GB"/>
              <a:pPr>
                <a:defRPr/>
              </a:pPr>
              <a:t>01/04/2015</a:t>
            </a:fld>
            <a:endParaRPr lang="en-GB"/>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D09E48C0-2530-4D71-A00D-EB95BB2A098E}" type="slidenum">
              <a:rPr lang="en-GB"/>
              <a:pPr>
                <a:defRPr/>
              </a:pPr>
              <a:t>‹#›</a:t>
            </a:fld>
            <a:endParaRPr lang="en-GB"/>
          </a:p>
        </p:txBody>
      </p:sp>
    </p:spTree>
    <p:extLst>
      <p:ext uri="{BB962C8B-B14F-4D97-AF65-F5344CB8AC3E}">
        <p14:creationId xmlns:p14="http://schemas.microsoft.com/office/powerpoint/2010/main" val="33136615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D5FDD73C-2FE9-4367-96D9-D7B3B24FEE46}" type="datetime1">
              <a:rPr lang="en-GB"/>
              <a:pPr>
                <a:defRPr/>
              </a:pPr>
              <a:t>01/04/2015</a:t>
            </a:fld>
            <a:endParaRPr lang="en-GB"/>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6D4F4307-6429-42FB-AFE4-1CF7B0BC1D7C}" type="slidenum">
              <a:rPr lang="en-GB"/>
              <a:pPr>
                <a:defRPr/>
              </a:pPr>
              <a:t>‹#›</a:t>
            </a:fld>
            <a:endParaRPr lang="en-GB"/>
          </a:p>
        </p:txBody>
      </p:sp>
    </p:spTree>
    <p:extLst>
      <p:ext uri="{BB962C8B-B14F-4D97-AF65-F5344CB8AC3E}">
        <p14:creationId xmlns:p14="http://schemas.microsoft.com/office/powerpoint/2010/main" val="12463302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E85B79A-45EB-44C3-A569-81E37823FD42}" type="slidenum">
              <a:rPr lang="en-GB"/>
              <a:pPr>
                <a:defRPr/>
              </a:pPr>
              <a:t>‹#›</a:t>
            </a:fld>
            <a:endParaRPr lang="en-GB"/>
          </a:p>
        </p:txBody>
      </p:sp>
    </p:spTree>
    <p:extLst>
      <p:ext uri="{BB962C8B-B14F-4D97-AF65-F5344CB8AC3E}">
        <p14:creationId xmlns:p14="http://schemas.microsoft.com/office/powerpoint/2010/main" val="972636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FDA0247F-A8AA-43D5-9EA3-D13CD5CE4876}" type="datetime1">
              <a:rPr lang="en-GB"/>
              <a:pPr>
                <a:defRPr/>
              </a:pPr>
              <a:t>01/04/2015</a:t>
            </a:fld>
            <a:endParaRPr lang="en-GB"/>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6CD69206-9F58-4D56-863A-9B417E6C2AC3}" type="slidenum">
              <a:rPr lang="en-GB"/>
              <a:pPr>
                <a:defRPr/>
              </a:pPr>
              <a:t>‹#›</a:t>
            </a:fld>
            <a:endParaRPr lang="en-GB"/>
          </a:p>
        </p:txBody>
      </p:sp>
    </p:spTree>
    <p:extLst>
      <p:ext uri="{BB962C8B-B14F-4D97-AF65-F5344CB8AC3E}">
        <p14:creationId xmlns:p14="http://schemas.microsoft.com/office/powerpoint/2010/main" val="27579147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5C595595-1FC3-4543-85D0-1A15CBFA5330}" type="datetime1">
              <a:rPr lang="en-GB"/>
              <a:pPr>
                <a:defRPr/>
              </a:pPr>
              <a:t>01/04/2015</a:t>
            </a:fld>
            <a:endParaRPr lang="en-GB"/>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A30A8879-8F8B-49CA-B7E0-D4A9D74F89F2}" type="slidenum">
              <a:rPr lang="en-GB"/>
              <a:pPr>
                <a:defRPr/>
              </a:pPr>
              <a:t>‹#›</a:t>
            </a:fld>
            <a:endParaRPr lang="en-GB"/>
          </a:p>
        </p:txBody>
      </p:sp>
    </p:spTree>
    <p:extLst>
      <p:ext uri="{BB962C8B-B14F-4D97-AF65-F5344CB8AC3E}">
        <p14:creationId xmlns:p14="http://schemas.microsoft.com/office/powerpoint/2010/main" val="18804530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34D4F8AE-08E9-474F-9F7C-2F4F4968797F}" type="datetime1">
              <a:rPr lang="en-GB"/>
              <a:pPr>
                <a:defRPr/>
              </a:pPr>
              <a:t>01/04/2015</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28FA284B-2267-4DE3-A238-29890E9A5CBA}" type="slidenum">
              <a:rPr lang="en-GB"/>
              <a:pPr>
                <a:defRPr/>
              </a:pPr>
              <a:t>‹#›</a:t>
            </a:fld>
            <a:endParaRPr lang="en-GB"/>
          </a:p>
        </p:txBody>
      </p:sp>
    </p:spTree>
    <p:extLst>
      <p:ext uri="{BB962C8B-B14F-4D97-AF65-F5344CB8AC3E}">
        <p14:creationId xmlns:p14="http://schemas.microsoft.com/office/powerpoint/2010/main" val="14003758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cs typeface="+mn-cs"/>
              </a:defRPr>
            </a:lvl1pPr>
          </a:lstStyle>
          <a:p>
            <a:pPr>
              <a:defRPr/>
            </a:pPr>
            <a:fld id="{4299F877-8658-4522-9317-FDDDA5E82786}" type="datetime1">
              <a:rPr lang="en-GB"/>
              <a:pPr>
                <a:defRPr/>
              </a:pPr>
              <a:t>01/04/2015</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charset="0"/>
                <a:cs typeface="+mn-cs"/>
              </a:defRPr>
            </a:lvl1pPr>
          </a:lstStyle>
          <a:p>
            <a:pPr>
              <a:defRPr/>
            </a:pPr>
            <a:fld id="{9BF44B07-A6D8-43AD-B348-CE03273C5B5B}" type="slidenum">
              <a:rPr lang="en-GB"/>
              <a:pPr>
                <a:defRPr/>
              </a:pPr>
              <a:t>‹#›</a:t>
            </a:fld>
            <a:endParaRPr lang="en-GB"/>
          </a:p>
        </p:txBody>
      </p:sp>
    </p:spTree>
    <p:extLst>
      <p:ext uri="{BB962C8B-B14F-4D97-AF65-F5344CB8AC3E}">
        <p14:creationId xmlns:p14="http://schemas.microsoft.com/office/powerpoint/2010/main" val="18706249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495D5F1-EF60-4476-97C5-368899772201}" type="slidenum">
              <a:rPr lang="en-GB"/>
              <a:pPr>
                <a:defRPr/>
              </a:pPr>
              <a:t>‹#›</a:t>
            </a:fld>
            <a:endParaRPr lang="en-GB"/>
          </a:p>
        </p:txBody>
      </p:sp>
    </p:spTree>
    <p:extLst>
      <p:ext uri="{BB962C8B-B14F-4D97-AF65-F5344CB8AC3E}">
        <p14:creationId xmlns:p14="http://schemas.microsoft.com/office/powerpoint/2010/main" val="301471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4EFE1A-FEE6-4DE3-B50E-1B8A4490F4D8}" type="slidenum">
              <a:rPr lang="en-GB"/>
              <a:pPr>
                <a:defRPr/>
              </a:pPr>
              <a:t>‹#›</a:t>
            </a:fld>
            <a:endParaRPr lang="en-GB"/>
          </a:p>
        </p:txBody>
      </p:sp>
    </p:spTree>
    <p:extLst>
      <p:ext uri="{BB962C8B-B14F-4D97-AF65-F5344CB8AC3E}">
        <p14:creationId xmlns:p14="http://schemas.microsoft.com/office/powerpoint/2010/main" val="243258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05908D9-C7F6-4639-9359-D20E143ECB24}" type="slidenum">
              <a:rPr lang="en-GB"/>
              <a:pPr>
                <a:defRPr/>
              </a:pPr>
              <a:t>‹#›</a:t>
            </a:fld>
            <a:endParaRPr lang="en-GB"/>
          </a:p>
        </p:txBody>
      </p:sp>
    </p:spTree>
    <p:extLst>
      <p:ext uri="{BB962C8B-B14F-4D97-AF65-F5344CB8AC3E}">
        <p14:creationId xmlns:p14="http://schemas.microsoft.com/office/powerpoint/2010/main" val="406638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67E5EC3-D8D3-4738-8B91-DFE4AC105F23}" type="slidenum">
              <a:rPr lang="en-GB"/>
              <a:pPr>
                <a:defRPr/>
              </a:pPr>
              <a:t>‹#›</a:t>
            </a:fld>
            <a:endParaRPr lang="en-GB"/>
          </a:p>
        </p:txBody>
      </p:sp>
    </p:spTree>
    <p:extLst>
      <p:ext uri="{BB962C8B-B14F-4D97-AF65-F5344CB8AC3E}">
        <p14:creationId xmlns:p14="http://schemas.microsoft.com/office/powerpoint/2010/main" val="225703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455969C-2FCA-4BD1-AEA8-228630F55BDE}" type="slidenum">
              <a:rPr lang="en-GB"/>
              <a:pPr>
                <a:defRPr/>
              </a:pPr>
              <a:t>‹#›</a:t>
            </a:fld>
            <a:endParaRPr lang="en-GB"/>
          </a:p>
        </p:txBody>
      </p:sp>
    </p:spTree>
    <p:extLst>
      <p:ext uri="{BB962C8B-B14F-4D97-AF65-F5344CB8AC3E}">
        <p14:creationId xmlns:p14="http://schemas.microsoft.com/office/powerpoint/2010/main" val="128622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681A5E2-62A2-44D3-93C2-A7D62DF872A4}" type="slidenum">
              <a:rPr lang="en-GB"/>
              <a:pPr>
                <a:defRPr/>
              </a:pPr>
              <a:t>‹#›</a:t>
            </a:fld>
            <a:endParaRPr lang="en-GB"/>
          </a:p>
        </p:txBody>
      </p:sp>
    </p:spTree>
    <p:extLst>
      <p:ext uri="{BB962C8B-B14F-4D97-AF65-F5344CB8AC3E}">
        <p14:creationId xmlns:p14="http://schemas.microsoft.com/office/powerpoint/2010/main" val="297044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E95A8DE-A46B-4829-A71A-1419A3BDC315}" type="slidenum">
              <a:rPr lang="en-GB"/>
              <a:pPr>
                <a:defRPr/>
              </a:pPr>
              <a:t>‹#›</a:t>
            </a:fld>
            <a:endParaRPr lang="en-GB"/>
          </a:p>
        </p:txBody>
      </p:sp>
    </p:spTree>
    <p:extLst>
      <p:ext uri="{BB962C8B-B14F-4D97-AF65-F5344CB8AC3E}">
        <p14:creationId xmlns:p14="http://schemas.microsoft.com/office/powerpoint/2010/main" val="129899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50000">
              <a:schemeClr val="accent1">
                <a:gamma/>
                <a:tint val="63922"/>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35D4915-271B-4797-8FBD-93896A5A80A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B7E4FF"/>
            </a:gs>
            <a:gs pos="50000">
              <a:srgbClr val="D4EBED"/>
            </a:gs>
            <a:gs pos="100000">
              <a:srgbClr val="D4EBED"/>
            </a:gs>
          </a:gsLst>
          <a:lin ang="5400000" scaled="1"/>
        </a:gra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a:extLst>
              <a:ext uri="{28A0092B-C50C-407E-A947-70E740481C1C}">
                <a14:useLocalDpi xmlns:a14="http://schemas.microsoft.com/office/drawing/2010/main" val="0"/>
              </a:ext>
            </a:extLst>
          </a:blip>
          <a:srcRect l="12630" r="82379" b="6250"/>
          <a:stretch>
            <a:fillRect/>
          </a:stretch>
        </p:blipFill>
        <p:spPr bwMode="auto">
          <a:xfrm>
            <a:off x="0" y="0"/>
            <a:ext cx="64928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9" descr="C:\Users\David\Documents\Consultant\Business\Website\Logo.gif"/>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019925" y="6092825"/>
            <a:ext cx="21177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solidFill>
                <a:latin typeface="Calibri"/>
                <a:cs typeface="Arial" charset="0"/>
              </a:defRPr>
            </a:lvl1pPr>
          </a:lstStyle>
          <a:p>
            <a:pPr>
              <a:defRPr/>
            </a:pPr>
            <a:r>
              <a:rPr lang="en-GB"/>
              <a:t>Last updated </a:t>
            </a:r>
            <a:fld id="{A5BC22E7-294B-475C-A237-BCA1CF347371}" type="datetime1">
              <a:rPr lang="en-GB"/>
              <a:pPr>
                <a:defRPr/>
              </a:pPr>
              <a:t>01/04/2015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solidFill>
                <a:latin typeface="Calibri"/>
                <a:cs typeface="Arial"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solidFill>
                <a:latin typeface="Calibri"/>
                <a:cs typeface="Arial" charset="0"/>
              </a:defRPr>
            </a:lvl1pPr>
          </a:lstStyle>
          <a:p>
            <a:pPr>
              <a:defRPr/>
            </a:pPr>
            <a:fld id="{A3F2391B-B7A4-4EC9-B662-E43899081A62}" type="slidenum">
              <a:rPr lang="en-GB"/>
              <a:pPr>
                <a:defRPr/>
              </a:pPr>
              <a:t>‹#›</a:t>
            </a:fld>
            <a:endParaRPr lang="en-GB"/>
          </a:p>
        </p:txBody>
      </p:sp>
    </p:spTree>
    <p:extLst>
      <p:ext uri="{BB962C8B-B14F-4D97-AF65-F5344CB8AC3E}">
        <p14:creationId xmlns:p14="http://schemas.microsoft.com/office/powerpoint/2010/main" val="221463727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539750" y="2205038"/>
            <a:ext cx="8229600" cy="1143000"/>
          </a:xfrm>
        </p:spPr>
        <p:txBody>
          <a:bodyPr/>
          <a:lstStyle/>
          <a:p>
            <a:pPr eaLnBrk="1" hangingPunct="1"/>
            <a:r>
              <a:rPr lang="en-GB" b="1" dirty="0" smtClean="0">
                <a:solidFill>
                  <a:srgbClr val="002060"/>
                </a:solidFill>
              </a:rPr>
              <a:t>Nuclear power</a:t>
            </a:r>
          </a:p>
        </p:txBody>
      </p:sp>
      <p:sp>
        <p:nvSpPr>
          <p:cNvPr id="3" name="Content Placeholder 2"/>
          <p:cNvSpPr>
            <a:spLocks noGrp="1"/>
          </p:cNvSpPr>
          <p:nvPr>
            <p:ph idx="1"/>
          </p:nvPr>
        </p:nvSpPr>
        <p:spPr>
          <a:xfrm>
            <a:off x="3132138" y="3716338"/>
            <a:ext cx="3178175" cy="1296987"/>
          </a:xfrm>
        </p:spPr>
        <p:txBody>
          <a:bodyPr rtlCol="0">
            <a:normAutofit/>
          </a:bodyPr>
          <a:lstStyle/>
          <a:p>
            <a:pPr marL="0" indent="0" algn="ctr" eaLnBrk="1" fontAlgn="auto" hangingPunct="1">
              <a:spcAft>
                <a:spcPts val="0"/>
              </a:spcAft>
              <a:buFont typeface="Arial" pitchFamily="34" charset="0"/>
              <a:buNone/>
              <a:defRPr/>
            </a:pPr>
            <a:r>
              <a:rPr lang="en-GB" dirty="0" smtClean="0">
                <a:solidFill>
                  <a:schemeClr val="accent1">
                    <a:lumMod val="40000"/>
                    <a:lumOff val="60000"/>
                  </a:schemeClr>
                </a:solidFill>
              </a:rPr>
              <a:t>David Bailey</a:t>
            </a:r>
          </a:p>
        </p:txBody>
      </p:sp>
      <p:sp>
        <p:nvSpPr>
          <p:cNvPr id="143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3A83572-35D7-4F8E-BD2C-822976E98B94}" type="datetime1">
              <a:rPr lang="en-GB" sz="1100" smtClean="0">
                <a:solidFill>
                  <a:srgbClr val="000000"/>
                </a:solidFill>
                <a:cs typeface="Arial" charset="0"/>
              </a:rPr>
              <a:pPr/>
              <a:t>01/04/2015</a:t>
            </a:fld>
            <a:endParaRPr lang="en-GB" sz="1100" smtClean="0">
              <a:solidFill>
                <a:srgbClr val="000000"/>
              </a:solidFill>
              <a:cs typeface="Arial" charset="0"/>
            </a:endParaRPr>
          </a:p>
        </p:txBody>
      </p:sp>
      <p:sp>
        <p:nvSpPr>
          <p:cNvPr id="14341" name="Footer Placeholder 4"/>
          <p:cNvSpPr>
            <a:spLocks noGrp="1"/>
          </p:cNvSpPr>
          <p:nvPr>
            <p:ph type="ftr" sz="quarter" idx="11"/>
          </p:nvPr>
        </p:nvSpPr>
        <p:spPr bwMode="auto">
          <a:xfrm>
            <a:off x="2813050" y="6356350"/>
            <a:ext cx="34147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GB" sz="1100" dirty="0" smtClean="0">
                <a:solidFill>
                  <a:srgbClr val="000000"/>
                </a:solidFill>
                <a:cs typeface="Arial" charset="0"/>
              </a:rPr>
              <a:t>© Class Leading Ltd. 2013</a:t>
            </a:r>
          </a:p>
          <a:p>
            <a:r>
              <a:rPr lang="en-GB" sz="1100" dirty="0" smtClean="0">
                <a:solidFill>
                  <a:srgbClr val="000000"/>
                </a:solidFill>
                <a:cs typeface="Arial" charset="0"/>
              </a:rPr>
              <a:t>Permission granted for non-commercial educational use provided that this copyright notice is included.</a:t>
            </a:r>
          </a:p>
        </p:txBody>
      </p:sp>
      <p:sp>
        <p:nvSpPr>
          <p:cNvPr id="143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36BCEF5-CF2F-4655-9A65-E304D2A3A911}" type="slidenum">
              <a:rPr lang="en-GB" sz="1100" smtClean="0">
                <a:solidFill>
                  <a:srgbClr val="000000"/>
                </a:solidFill>
                <a:cs typeface="Arial" charset="0"/>
              </a:rPr>
              <a:pPr/>
              <a:t>1</a:t>
            </a:fld>
            <a:endParaRPr lang="en-GB" sz="1100" smtClean="0">
              <a:solidFill>
                <a:srgbClr val="000000"/>
              </a:solidFill>
              <a:cs typeface="Arial" charset="0"/>
            </a:endParaRPr>
          </a:p>
        </p:txBody>
      </p:sp>
    </p:spTree>
    <p:extLst>
      <p:ext uri="{BB962C8B-B14F-4D97-AF65-F5344CB8AC3E}">
        <p14:creationId xmlns:p14="http://schemas.microsoft.com/office/powerpoint/2010/main" val="37115779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49500" y="3860800"/>
            <a:ext cx="996950" cy="835025"/>
          </a:xfrm>
          <a:prstGeom prst="rect">
            <a:avLst/>
          </a:prstGeom>
          <a:solidFill>
            <a:schemeClr val="bg1"/>
          </a:solidFill>
          <a:ln w="9525">
            <a:solidFill>
              <a:srgbClr val="99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altLang="en-US" sz="1600" i="1">
              <a:solidFill>
                <a:srgbClr val="990000"/>
              </a:solidFill>
              <a:latin typeface="Comic Sans MS" pitchFamily="66" charset="0"/>
            </a:endParaRPr>
          </a:p>
          <a:p>
            <a:pPr algn="ctr" eaLnBrk="1" hangingPunct="1"/>
            <a:endParaRPr lang="en-GB" altLang="en-US" sz="1600" i="1">
              <a:solidFill>
                <a:srgbClr val="990000"/>
              </a:solidFill>
              <a:latin typeface="Comic Sans MS" pitchFamily="66" charset="0"/>
            </a:endParaRPr>
          </a:p>
          <a:p>
            <a:pPr algn="ctr" eaLnBrk="1" hangingPunct="1"/>
            <a:endParaRPr lang="en-US" altLang="en-US" sz="1600">
              <a:solidFill>
                <a:srgbClr val="990000"/>
              </a:solidFill>
              <a:latin typeface="Comic Sans MS" pitchFamily="66" charset="0"/>
            </a:endParaRPr>
          </a:p>
        </p:txBody>
      </p:sp>
      <p:sp>
        <p:nvSpPr>
          <p:cNvPr id="10243" name="Text Box 3"/>
          <p:cNvSpPr txBox="1">
            <a:spLocks noChangeArrowheads="1"/>
          </p:cNvSpPr>
          <p:nvPr/>
        </p:nvSpPr>
        <p:spPr bwMode="auto">
          <a:xfrm>
            <a:off x="395288" y="3860800"/>
            <a:ext cx="1511300" cy="835025"/>
          </a:xfrm>
          <a:prstGeom prst="rect">
            <a:avLst/>
          </a:prstGeom>
          <a:solidFill>
            <a:schemeClr val="bg1"/>
          </a:solidFill>
          <a:ln w="9525">
            <a:solidFill>
              <a:srgbClr val="99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altLang="en-US" sz="1600" i="1">
              <a:solidFill>
                <a:srgbClr val="990000"/>
              </a:solidFill>
              <a:latin typeface="Comic Sans MS" pitchFamily="66" charset="0"/>
            </a:endParaRPr>
          </a:p>
          <a:p>
            <a:pPr algn="ctr" eaLnBrk="1" hangingPunct="1"/>
            <a:endParaRPr lang="en-GB" altLang="en-US" sz="1600" i="1">
              <a:solidFill>
                <a:srgbClr val="990000"/>
              </a:solidFill>
              <a:latin typeface="Comic Sans MS" pitchFamily="66" charset="0"/>
            </a:endParaRPr>
          </a:p>
          <a:p>
            <a:pPr algn="ctr" eaLnBrk="1" hangingPunct="1"/>
            <a:endParaRPr lang="en-US" altLang="en-US" sz="1600" i="1">
              <a:solidFill>
                <a:srgbClr val="990000"/>
              </a:solidFill>
              <a:latin typeface="Comic Sans MS" pitchFamily="66" charset="0"/>
            </a:endParaRPr>
          </a:p>
        </p:txBody>
      </p:sp>
      <p:sp>
        <p:nvSpPr>
          <p:cNvPr id="10244" name="Text Box 4"/>
          <p:cNvSpPr txBox="1">
            <a:spLocks noChangeArrowheads="1"/>
          </p:cNvSpPr>
          <p:nvPr/>
        </p:nvSpPr>
        <p:spPr bwMode="auto">
          <a:xfrm>
            <a:off x="3778250" y="3860800"/>
            <a:ext cx="1152525" cy="835025"/>
          </a:xfrm>
          <a:prstGeom prst="rect">
            <a:avLst/>
          </a:prstGeom>
          <a:solidFill>
            <a:schemeClr val="bg1"/>
          </a:solidFill>
          <a:ln w="9525">
            <a:solidFill>
              <a:srgbClr val="99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altLang="en-US" sz="1600" i="1">
              <a:solidFill>
                <a:srgbClr val="990000"/>
              </a:solidFill>
              <a:latin typeface="Comic Sans MS" pitchFamily="66" charset="0"/>
            </a:endParaRPr>
          </a:p>
          <a:p>
            <a:pPr algn="ctr" eaLnBrk="1" hangingPunct="1"/>
            <a:endParaRPr lang="en-GB" altLang="en-US" sz="1600" i="1">
              <a:solidFill>
                <a:srgbClr val="990000"/>
              </a:solidFill>
              <a:latin typeface="Comic Sans MS" pitchFamily="66" charset="0"/>
            </a:endParaRPr>
          </a:p>
          <a:p>
            <a:pPr algn="ctr" eaLnBrk="1" hangingPunct="1"/>
            <a:endParaRPr lang="en-US" altLang="en-US" sz="1600">
              <a:solidFill>
                <a:srgbClr val="990000"/>
              </a:solidFill>
              <a:latin typeface="Comic Sans MS" pitchFamily="66" charset="0"/>
            </a:endParaRPr>
          </a:p>
        </p:txBody>
      </p:sp>
      <p:sp>
        <p:nvSpPr>
          <p:cNvPr id="10245" name="Text Box 5"/>
          <p:cNvSpPr txBox="1">
            <a:spLocks noChangeArrowheads="1"/>
          </p:cNvSpPr>
          <p:nvPr/>
        </p:nvSpPr>
        <p:spPr bwMode="auto">
          <a:xfrm>
            <a:off x="5362575" y="3860800"/>
            <a:ext cx="2016125" cy="835025"/>
          </a:xfrm>
          <a:prstGeom prst="rect">
            <a:avLst/>
          </a:prstGeom>
          <a:solidFill>
            <a:schemeClr val="bg1"/>
          </a:solidFill>
          <a:ln w="9525">
            <a:solidFill>
              <a:srgbClr val="99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altLang="en-US" sz="1600" i="1">
              <a:solidFill>
                <a:srgbClr val="990000"/>
              </a:solidFill>
              <a:latin typeface="Comic Sans MS" pitchFamily="66" charset="0"/>
            </a:endParaRPr>
          </a:p>
          <a:p>
            <a:pPr algn="ctr" eaLnBrk="1" hangingPunct="1"/>
            <a:endParaRPr lang="en-GB" altLang="en-US" sz="1600" i="1">
              <a:solidFill>
                <a:srgbClr val="990000"/>
              </a:solidFill>
              <a:latin typeface="Comic Sans MS" pitchFamily="66" charset="0"/>
            </a:endParaRPr>
          </a:p>
          <a:p>
            <a:pPr algn="ctr" eaLnBrk="1" hangingPunct="1"/>
            <a:endParaRPr lang="en-GB" altLang="en-US" sz="1600" i="1">
              <a:solidFill>
                <a:srgbClr val="990000"/>
              </a:solidFill>
              <a:latin typeface="Comic Sans MS" pitchFamily="66" charset="0"/>
            </a:endParaRPr>
          </a:p>
        </p:txBody>
      </p:sp>
      <p:sp>
        <p:nvSpPr>
          <p:cNvPr id="10246" name="Text Box 6"/>
          <p:cNvSpPr txBox="1">
            <a:spLocks noChangeArrowheads="1"/>
          </p:cNvSpPr>
          <p:nvPr/>
        </p:nvSpPr>
        <p:spPr bwMode="auto">
          <a:xfrm>
            <a:off x="7810500" y="3860800"/>
            <a:ext cx="1152525" cy="835025"/>
          </a:xfrm>
          <a:prstGeom prst="rect">
            <a:avLst/>
          </a:prstGeom>
          <a:solidFill>
            <a:schemeClr val="bg1"/>
          </a:solidFill>
          <a:ln w="9525">
            <a:solidFill>
              <a:srgbClr val="99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altLang="en-US" sz="1600">
              <a:solidFill>
                <a:srgbClr val="990000"/>
              </a:solidFill>
              <a:latin typeface="Comic Sans MS" pitchFamily="66" charset="0"/>
            </a:endParaRPr>
          </a:p>
          <a:p>
            <a:pPr algn="ctr" eaLnBrk="1" hangingPunct="1"/>
            <a:endParaRPr lang="en-GB" altLang="en-US" sz="1600">
              <a:solidFill>
                <a:srgbClr val="990000"/>
              </a:solidFill>
              <a:latin typeface="Comic Sans MS" pitchFamily="66" charset="0"/>
            </a:endParaRPr>
          </a:p>
          <a:p>
            <a:pPr algn="ctr" eaLnBrk="1" hangingPunct="1"/>
            <a:endParaRPr lang="en-US" altLang="en-US" sz="1600">
              <a:solidFill>
                <a:srgbClr val="990000"/>
              </a:solidFill>
              <a:latin typeface="Comic Sans MS" pitchFamily="66" charset="0"/>
            </a:endParaRPr>
          </a:p>
        </p:txBody>
      </p:sp>
      <p:sp>
        <p:nvSpPr>
          <p:cNvPr id="10247" name="Rectangle 7"/>
          <p:cNvSpPr>
            <a:spLocks noGrp="1" noChangeArrowheads="1"/>
          </p:cNvSpPr>
          <p:nvPr>
            <p:ph type="body" idx="1"/>
          </p:nvPr>
        </p:nvSpPr>
        <p:spPr>
          <a:xfrm>
            <a:off x="684213" y="1341438"/>
            <a:ext cx="8459787" cy="5156200"/>
          </a:xfrm>
        </p:spPr>
        <p:txBody>
          <a:bodyPr/>
          <a:lstStyle/>
          <a:p>
            <a:pPr eaLnBrk="1" hangingPunct="1">
              <a:lnSpc>
                <a:spcPct val="80000"/>
              </a:lnSpc>
              <a:buFontTx/>
              <a:buAutoNum type="arabicPeriod"/>
            </a:pPr>
            <a:r>
              <a:rPr lang="en-US" altLang="en-US" sz="2200" smtClean="0">
                <a:solidFill>
                  <a:schemeClr val="accent2"/>
                </a:solidFill>
              </a:rPr>
              <a:t>Nuclear power stations produce r___________ waste.</a:t>
            </a:r>
          </a:p>
          <a:p>
            <a:pPr eaLnBrk="1" hangingPunct="1">
              <a:lnSpc>
                <a:spcPct val="80000"/>
              </a:lnSpc>
              <a:buFontTx/>
              <a:buAutoNum type="arabicPeriod"/>
            </a:pPr>
            <a:endParaRPr lang="en-US" altLang="en-US" sz="2200" smtClean="0">
              <a:solidFill>
                <a:schemeClr val="accent2"/>
              </a:solidFill>
            </a:endParaRPr>
          </a:p>
          <a:p>
            <a:pPr eaLnBrk="1" hangingPunct="1">
              <a:lnSpc>
                <a:spcPct val="80000"/>
              </a:lnSpc>
              <a:buFontTx/>
              <a:buAutoNum type="arabicPeriod"/>
            </a:pPr>
            <a:r>
              <a:rPr lang="en-US" altLang="en-US" sz="2200" smtClean="0">
                <a:solidFill>
                  <a:srgbClr val="808080"/>
                </a:solidFill>
              </a:rPr>
              <a:t>The activity of radioactive sources d_________ over time.</a:t>
            </a:r>
          </a:p>
          <a:p>
            <a:pPr eaLnBrk="1" hangingPunct="1">
              <a:lnSpc>
                <a:spcPct val="80000"/>
              </a:lnSpc>
              <a:buFontTx/>
              <a:buAutoNum type="arabicPeriod"/>
            </a:pPr>
            <a:r>
              <a:rPr lang="en-US" altLang="en-US" sz="2200" smtClean="0">
                <a:solidFill>
                  <a:schemeClr val="accent2"/>
                </a:solidFill>
              </a:rPr>
              <a:t>Give 2 examples of people who are regularly exposed to risk of radiation and describe how their exposure to radiation is monitored.</a:t>
            </a:r>
          </a:p>
          <a:p>
            <a:pPr eaLnBrk="1" hangingPunct="1">
              <a:lnSpc>
                <a:spcPct val="80000"/>
              </a:lnSpc>
              <a:buFontTx/>
              <a:buAutoNum type="arabicPeriod"/>
            </a:pPr>
            <a:r>
              <a:rPr lang="en-US" altLang="en-US" sz="2200" smtClean="0">
                <a:solidFill>
                  <a:schemeClr val="accent2"/>
                </a:solidFill>
              </a:rPr>
              <a:t>Draw a block diagram showing the basic steps by which electricity is generated.</a:t>
            </a:r>
          </a:p>
          <a:p>
            <a:pPr eaLnBrk="1" hangingPunct="1">
              <a:lnSpc>
                <a:spcPct val="80000"/>
              </a:lnSpc>
              <a:buFontTx/>
              <a:buAutoNum type="arabicPeriod"/>
            </a:pPr>
            <a:endParaRPr lang="en-GB" altLang="en-US" sz="2200" smtClean="0">
              <a:solidFill>
                <a:schemeClr val="accent2"/>
              </a:solidFill>
            </a:endParaRPr>
          </a:p>
          <a:p>
            <a:pPr eaLnBrk="1" hangingPunct="1">
              <a:lnSpc>
                <a:spcPct val="80000"/>
              </a:lnSpc>
              <a:buFontTx/>
              <a:buAutoNum type="arabicPeriod"/>
            </a:pPr>
            <a:endParaRPr lang="en-GB" altLang="en-US" sz="2200" smtClean="0">
              <a:solidFill>
                <a:schemeClr val="accent2"/>
              </a:solidFill>
            </a:endParaRPr>
          </a:p>
          <a:p>
            <a:pPr eaLnBrk="1" hangingPunct="1">
              <a:lnSpc>
                <a:spcPct val="80000"/>
              </a:lnSpc>
              <a:buFontTx/>
              <a:buAutoNum type="arabicPeriod"/>
            </a:pPr>
            <a:endParaRPr lang="en-US" altLang="en-US" sz="2200" smtClean="0">
              <a:solidFill>
                <a:schemeClr val="accent2"/>
              </a:solidFill>
            </a:endParaRPr>
          </a:p>
          <a:p>
            <a:pPr eaLnBrk="1" hangingPunct="1">
              <a:lnSpc>
                <a:spcPct val="80000"/>
              </a:lnSpc>
              <a:buFontTx/>
              <a:buAutoNum type="arabicPeriod"/>
            </a:pPr>
            <a:r>
              <a:rPr lang="en-US" altLang="en-US" sz="2200" smtClean="0">
                <a:solidFill>
                  <a:schemeClr val="accent2"/>
                </a:solidFill>
              </a:rPr>
              <a:t>A nuclear fuel is one where energy is released from ch_______ in the n________.</a:t>
            </a:r>
          </a:p>
          <a:p>
            <a:pPr eaLnBrk="1" hangingPunct="1">
              <a:lnSpc>
                <a:spcPct val="80000"/>
              </a:lnSpc>
              <a:buFontTx/>
              <a:buAutoNum type="arabicPeriod"/>
            </a:pPr>
            <a:r>
              <a:rPr lang="en-US" altLang="en-US" sz="2200" smtClean="0">
                <a:solidFill>
                  <a:schemeClr val="accent2"/>
                </a:solidFill>
              </a:rPr>
              <a:t>Nuclear power is subject to official r__________ and l____.</a:t>
            </a:r>
          </a:p>
          <a:p>
            <a:pPr eaLnBrk="1" hangingPunct="1">
              <a:lnSpc>
                <a:spcPct val="80000"/>
              </a:lnSpc>
              <a:buFontTx/>
              <a:buAutoNum type="arabicPeriod"/>
            </a:pPr>
            <a:r>
              <a:rPr lang="en-US" altLang="en-US" sz="2200" smtClean="0">
                <a:solidFill>
                  <a:schemeClr val="accent2"/>
                </a:solidFill>
              </a:rPr>
              <a:t>Identify two groups affected by nuclear power and give the main benefits or costs for each group.</a:t>
            </a:r>
          </a:p>
        </p:txBody>
      </p:sp>
      <p:sp>
        <p:nvSpPr>
          <p:cNvPr id="10248" name="Line 8"/>
          <p:cNvSpPr>
            <a:spLocks noChangeShapeType="1"/>
          </p:cNvSpPr>
          <p:nvPr/>
        </p:nvSpPr>
        <p:spPr bwMode="auto">
          <a:xfrm>
            <a:off x="179388" y="404813"/>
            <a:ext cx="87137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249" name="Group 9"/>
          <p:cNvGrpSpPr>
            <a:grpSpLocks/>
          </p:cNvGrpSpPr>
          <p:nvPr/>
        </p:nvGrpSpPr>
        <p:grpSpPr bwMode="auto">
          <a:xfrm>
            <a:off x="0" y="4797425"/>
            <a:ext cx="684213" cy="366713"/>
            <a:chOff x="0" y="3702"/>
            <a:chExt cx="431" cy="231"/>
          </a:xfrm>
        </p:grpSpPr>
        <p:sp>
          <p:nvSpPr>
            <p:cNvPr id="10276" name="Oval 10"/>
            <p:cNvSpPr>
              <a:spLocks noChangeArrowheads="1"/>
            </p:cNvSpPr>
            <p:nvPr/>
          </p:nvSpPr>
          <p:spPr bwMode="auto">
            <a:xfrm>
              <a:off x="0" y="3702"/>
              <a:ext cx="431" cy="227"/>
            </a:xfrm>
            <a:prstGeom prst="ellipse">
              <a:avLst/>
            </a:prstGeom>
            <a:gradFill rotWithShape="1">
              <a:gsLst>
                <a:gs pos="0">
                  <a:srgbClr val="00CC00"/>
                </a:gs>
                <a:gs pos="100000">
                  <a:srgbClr val="00B000"/>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277" name="Text Box 11"/>
            <p:cNvSpPr txBox="1">
              <a:spLocks noChangeArrowheads="1"/>
            </p:cNvSpPr>
            <p:nvPr/>
          </p:nvSpPr>
          <p:spPr bwMode="auto">
            <a:xfrm>
              <a:off x="113" y="3702"/>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b="1">
                  <a:solidFill>
                    <a:schemeClr val="bg1"/>
                  </a:solidFill>
                </a:rPr>
                <a:t>C</a:t>
              </a:r>
            </a:p>
          </p:txBody>
        </p:sp>
      </p:grpSp>
      <p:grpSp>
        <p:nvGrpSpPr>
          <p:cNvPr id="10250" name="Group 12"/>
          <p:cNvGrpSpPr>
            <a:grpSpLocks/>
          </p:cNvGrpSpPr>
          <p:nvPr/>
        </p:nvGrpSpPr>
        <p:grpSpPr bwMode="auto">
          <a:xfrm>
            <a:off x="0" y="2060575"/>
            <a:ext cx="700088" cy="366713"/>
            <a:chOff x="0" y="2791"/>
            <a:chExt cx="441" cy="231"/>
          </a:xfrm>
        </p:grpSpPr>
        <p:sp>
          <p:nvSpPr>
            <p:cNvPr id="10274" name="Oval 13"/>
            <p:cNvSpPr>
              <a:spLocks noChangeArrowheads="1"/>
            </p:cNvSpPr>
            <p:nvPr/>
          </p:nvSpPr>
          <p:spPr bwMode="auto">
            <a:xfrm>
              <a:off x="0" y="2795"/>
              <a:ext cx="441" cy="227"/>
            </a:xfrm>
            <a:prstGeom prst="ellipse">
              <a:avLst/>
            </a:prstGeom>
            <a:gradFill rotWithShape="1">
              <a:gsLst>
                <a:gs pos="0">
                  <a:srgbClr val="FFFF00"/>
                </a:gs>
                <a:gs pos="100000">
                  <a:srgbClr val="DCDC00"/>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275" name="Text Box 14"/>
            <p:cNvSpPr txBox="1">
              <a:spLocks noChangeArrowheads="1"/>
            </p:cNvSpPr>
            <p:nvPr/>
          </p:nvSpPr>
          <p:spPr bwMode="auto">
            <a:xfrm>
              <a:off x="123" y="2791"/>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b="1">
                  <a:solidFill>
                    <a:schemeClr val="bg1"/>
                  </a:solidFill>
                </a:rPr>
                <a:t>D</a:t>
              </a:r>
            </a:p>
          </p:txBody>
        </p:sp>
      </p:grpSp>
      <p:sp>
        <p:nvSpPr>
          <p:cNvPr id="61456" name="Text Box 16"/>
          <p:cNvSpPr txBox="1">
            <a:spLocks noChangeArrowheads="1"/>
          </p:cNvSpPr>
          <p:nvPr/>
        </p:nvSpPr>
        <p:spPr bwMode="auto">
          <a:xfrm>
            <a:off x="0" y="0"/>
            <a:ext cx="1439863" cy="457200"/>
          </a:xfrm>
          <a:prstGeom prst="rect">
            <a:avLst/>
          </a:prstGeom>
          <a:noFill/>
          <a:ln w="9525">
            <a:noFill/>
            <a:miter lim="800000"/>
            <a:headEnd/>
            <a:tailEnd/>
          </a:ln>
          <a:effectLst/>
        </p:spPr>
        <p:txBody>
          <a:bodyPr>
            <a:spAutoFit/>
          </a:bodyPr>
          <a:lstStyle/>
          <a:p>
            <a:pPr algn="ctr">
              <a:spcBef>
                <a:spcPct val="50000"/>
              </a:spcBef>
              <a:defRPr/>
            </a:pPr>
            <a:fld id="{B1B22E75-0A5E-4ED8-9ECD-A92A7AB6B464}" type="datetime3">
              <a:rPr lang="ka-GE" sz="2400" i="1">
                <a:solidFill>
                  <a:schemeClr val="accent1"/>
                </a:solidFill>
                <a:effectDag name="">
                  <a:cont type="tree" name="">
                    <a:effect ref="fillLine"/>
                    <a:outerShdw dist="38100" dir="13500000" algn="br">
                      <a:srgbClr val="E1FDFF"/>
                    </a:outerShdw>
                  </a:cont>
                  <a:cont type="tree" name="">
                    <a:effect ref="fillLine"/>
                    <a:outerShdw dist="38100" dir="2700000" algn="tl">
                      <a:srgbClr val="708688"/>
                    </a:outerShdw>
                  </a:cont>
                  <a:effect ref="fillLine"/>
                </a:effectDag>
              </a:rPr>
              <a:pPr algn="ctr">
                <a:spcBef>
                  <a:spcPct val="50000"/>
                </a:spcBef>
                <a:defRPr/>
              </a:pPr>
              <a:t>01/04/15</a:t>
            </a:fld>
            <a:endParaRPr lang="en-GB" sz="2400" i="1">
              <a:solidFill>
                <a:schemeClr val="accent1"/>
              </a:solidFill>
              <a:effectDag name="">
                <a:cont type="tree" name="">
                  <a:effect ref="fillLine"/>
                  <a:outerShdw dist="38100" dir="13500000" algn="br">
                    <a:srgbClr val="E1FDFF"/>
                  </a:outerShdw>
                </a:cont>
                <a:cont type="tree" name="">
                  <a:effect ref="fillLine"/>
                  <a:outerShdw dist="38100" dir="2700000" algn="tl">
                    <a:srgbClr val="708688"/>
                  </a:outerShdw>
                </a:cont>
                <a:effect ref="fillLine"/>
              </a:effectDag>
            </a:endParaRPr>
          </a:p>
        </p:txBody>
      </p:sp>
      <p:grpSp>
        <p:nvGrpSpPr>
          <p:cNvPr id="10252" name="Group 17"/>
          <p:cNvGrpSpPr>
            <a:grpSpLocks/>
          </p:cNvGrpSpPr>
          <p:nvPr/>
        </p:nvGrpSpPr>
        <p:grpSpPr bwMode="auto">
          <a:xfrm>
            <a:off x="0" y="1341438"/>
            <a:ext cx="684213" cy="366712"/>
            <a:chOff x="0" y="1294"/>
            <a:chExt cx="431" cy="231"/>
          </a:xfrm>
        </p:grpSpPr>
        <p:sp>
          <p:nvSpPr>
            <p:cNvPr id="10272" name="Oval 18"/>
            <p:cNvSpPr>
              <a:spLocks noChangeArrowheads="1"/>
            </p:cNvSpPr>
            <p:nvPr/>
          </p:nvSpPr>
          <p:spPr bwMode="auto">
            <a:xfrm>
              <a:off x="0" y="1298"/>
              <a:ext cx="431" cy="227"/>
            </a:xfrm>
            <a:prstGeom prst="ellipse">
              <a:avLst/>
            </a:prstGeom>
            <a:gradFill rotWithShape="1">
              <a:gsLst>
                <a:gs pos="0">
                  <a:srgbClr val="CC0000"/>
                </a:gs>
                <a:gs pos="100000">
                  <a:srgbClr val="BC0000"/>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chemeClr val="bg1"/>
                </a:solidFill>
              </a:endParaRPr>
            </a:p>
          </p:txBody>
        </p:sp>
        <p:sp>
          <p:nvSpPr>
            <p:cNvPr id="10273" name="Text Box 19"/>
            <p:cNvSpPr txBox="1">
              <a:spLocks noChangeArrowheads="1"/>
            </p:cNvSpPr>
            <p:nvPr/>
          </p:nvSpPr>
          <p:spPr bwMode="auto">
            <a:xfrm>
              <a:off x="63" y="1294"/>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b="1">
                  <a:solidFill>
                    <a:schemeClr val="bg1"/>
                  </a:solidFill>
                </a:rPr>
                <a:t>E/F</a:t>
              </a:r>
            </a:p>
          </p:txBody>
        </p:sp>
      </p:grpSp>
      <p:sp>
        <p:nvSpPr>
          <p:cNvPr id="61460" name="Rectangle 20"/>
          <p:cNvSpPr>
            <a:spLocks noGrp="1" noChangeArrowheads="1"/>
          </p:cNvSpPr>
          <p:nvPr>
            <p:ph type="title"/>
          </p:nvPr>
        </p:nvSpPr>
        <p:spPr>
          <a:xfrm>
            <a:off x="179388" y="125413"/>
            <a:ext cx="8893175" cy="1143000"/>
          </a:xfrm>
        </p:spPr>
        <p:txBody>
          <a:bodyPr/>
          <a:lstStyle/>
          <a:p>
            <a:pPr eaLnBrk="1" hangingPunct="1">
              <a:defRPr/>
            </a:pPr>
            <a:r>
              <a:rPr lang="en-US" sz="3200" b="1" i="1" dirty="0" smtClean="0">
                <a:solidFill>
                  <a:srgbClr val="FFFF00"/>
                </a:solidFill>
                <a:effectLst>
                  <a:outerShdw blurRad="38100" dist="38100" dir="2700000" algn="tl">
                    <a:srgbClr val="000000"/>
                  </a:outerShdw>
                </a:effectLst>
              </a:rPr>
              <a:t>Nuclear power</a:t>
            </a:r>
            <a:endParaRPr lang="en-GB" sz="3200" b="1" i="1" dirty="0" smtClean="0">
              <a:solidFill>
                <a:srgbClr val="FFFF00"/>
              </a:solidFill>
              <a:effectLst>
                <a:outerShdw blurRad="38100" dist="38100" dir="2700000" algn="tl">
                  <a:srgbClr val="000000"/>
                </a:outerShdw>
              </a:effectLst>
            </a:endParaRPr>
          </a:p>
        </p:txBody>
      </p:sp>
      <p:sp>
        <p:nvSpPr>
          <p:cNvPr id="61463" name="Text Box 23"/>
          <p:cNvSpPr txBox="1">
            <a:spLocks noChangeArrowheads="1"/>
          </p:cNvSpPr>
          <p:nvPr/>
        </p:nvSpPr>
        <p:spPr bwMode="auto">
          <a:xfrm>
            <a:off x="5159375" y="1303338"/>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a:solidFill>
                  <a:srgbClr val="990000"/>
                </a:solidFill>
                <a:latin typeface="Comic Sans MS" pitchFamily="66" charset="0"/>
              </a:rPr>
              <a:t>adioactive</a:t>
            </a:r>
            <a:endParaRPr lang="en-US" altLang="en-US" sz="2000">
              <a:solidFill>
                <a:srgbClr val="990000"/>
              </a:solidFill>
              <a:latin typeface="Comic Sans MS" pitchFamily="66" charset="0"/>
            </a:endParaRPr>
          </a:p>
        </p:txBody>
      </p:sp>
      <p:sp>
        <p:nvSpPr>
          <p:cNvPr id="61464" name="Text Box 24"/>
          <p:cNvSpPr txBox="1">
            <a:spLocks noChangeArrowheads="1"/>
          </p:cNvSpPr>
          <p:nvPr/>
        </p:nvSpPr>
        <p:spPr bwMode="auto">
          <a:xfrm>
            <a:off x="5475288" y="1989138"/>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a:solidFill>
                  <a:srgbClr val="990000"/>
                </a:solidFill>
                <a:latin typeface="Comic Sans MS" pitchFamily="66" charset="0"/>
              </a:rPr>
              <a:t>ecreases</a:t>
            </a:r>
            <a:endParaRPr lang="en-US" altLang="en-US" sz="2000">
              <a:solidFill>
                <a:srgbClr val="990000"/>
              </a:solidFill>
              <a:latin typeface="Comic Sans MS" pitchFamily="66" charset="0"/>
            </a:endParaRPr>
          </a:p>
        </p:txBody>
      </p:sp>
      <p:sp>
        <p:nvSpPr>
          <p:cNvPr id="61465" name="Text Box 25"/>
          <p:cNvSpPr txBox="1">
            <a:spLocks noChangeArrowheads="1"/>
          </p:cNvSpPr>
          <p:nvPr/>
        </p:nvSpPr>
        <p:spPr bwMode="auto">
          <a:xfrm>
            <a:off x="2413000" y="2852738"/>
            <a:ext cx="61198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a:solidFill>
                  <a:srgbClr val="990000"/>
                </a:solidFill>
                <a:latin typeface="Comic Sans MS" pitchFamily="66" charset="0"/>
              </a:rPr>
              <a:t>Power station worker; some healthcare workers</a:t>
            </a:r>
            <a:endParaRPr lang="en-US" altLang="en-US" sz="2000">
              <a:solidFill>
                <a:srgbClr val="990000"/>
              </a:solidFill>
              <a:latin typeface="Comic Sans MS" pitchFamily="66" charset="0"/>
            </a:endParaRPr>
          </a:p>
        </p:txBody>
      </p:sp>
      <p:sp>
        <p:nvSpPr>
          <p:cNvPr id="61466" name="Text Box 26"/>
          <p:cNvSpPr txBox="1">
            <a:spLocks noChangeArrowheads="1"/>
          </p:cNvSpPr>
          <p:nvPr/>
        </p:nvSpPr>
        <p:spPr bwMode="auto">
          <a:xfrm>
            <a:off x="396875" y="3860800"/>
            <a:ext cx="1511300" cy="835025"/>
          </a:xfrm>
          <a:prstGeom prst="rect">
            <a:avLst/>
          </a:prstGeom>
          <a:noFill/>
          <a:ln w="9525">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a:solidFill>
                  <a:srgbClr val="990000"/>
                </a:solidFill>
                <a:latin typeface="Comic Sans MS" pitchFamily="66" charset="0"/>
              </a:rPr>
              <a:t>Furnace/</a:t>
            </a:r>
          </a:p>
          <a:p>
            <a:pPr algn="ctr" eaLnBrk="1" hangingPunct="1"/>
            <a:r>
              <a:rPr lang="en-GB" altLang="en-US" sz="1600">
                <a:solidFill>
                  <a:srgbClr val="990000"/>
                </a:solidFill>
                <a:latin typeface="Comic Sans MS" pitchFamily="66" charset="0"/>
              </a:rPr>
              <a:t>Reactor </a:t>
            </a:r>
            <a:r>
              <a:rPr lang="en-GB" altLang="en-US" sz="1600" i="1">
                <a:solidFill>
                  <a:srgbClr val="990000"/>
                </a:solidFill>
                <a:latin typeface="Comic Sans MS" pitchFamily="66" charset="0"/>
              </a:rPr>
              <a:t>heats water</a:t>
            </a:r>
            <a:endParaRPr lang="en-US" altLang="en-US" sz="1600" i="1">
              <a:solidFill>
                <a:srgbClr val="990000"/>
              </a:solidFill>
              <a:latin typeface="Comic Sans MS" pitchFamily="66" charset="0"/>
            </a:endParaRPr>
          </a:p>
        </p:txBody>
      </p:sp>
      <p:sp>
        <p:nvSpPr>
          <p:cNvPr id="10258" name="Line 27"/>
          <p:cNvSpPr>
            <a:spLocks noChangeShapeType="1"/>
          </p:cNvSpPr>
          <p:nvPr/>
        </p:nvSpPr>
        <p:spPr bwMode="auto">
          <a:xfrm>
            <a:off x="1908175" y="4219575"/>
            <a:ext cx="431800" cy="0"/>
          </a:xfrm>
          <a:prstGeom prst="line">
            <a:avLst/>
          </a:prstGeom>
          <a:noFill/>
          <a:ln w="9525">
            <a:solidFill>
              <a:srgbClr val="99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468" name="Text Box 28"/>
          <p:cNvSpPr txBox="1">
            <a:spLocks noChangeArrowheads="1"/>
          </p:cNvSpPr>
          <p:nvPr/>
        </p:nvSpPr>
        <p:spPr bwMode="auto">
          <a:xfrm>
            <a:off x="2339975" y="3860800"/>
            <a:ext cx="1008063" cy="835025"/>
          </a:xfrm>
          <a:prstGeom prst="rect">
            <a:avLst/>
          </a:prstGeom>
          <a:solidFill>
            <a:schemeClr val="bg1"/>
          </a:solidFill>
          <a:ln w="9525">
            <a:solidFill>
              <a:srgbClr val="99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i="1">
                <a:solidFill>
                  <a:srgbClr val="990000"/>
                </a:solidFill>
                <a:latin typeface="Comic Sans MS" pitchFamily="66" charset="0"/>
              </a:rPr>
              <a:t>Steam turns</a:t>
            </a:r>
            <a:r>
              <a:rPr lang="en-GB" altLang="en-US" sz="1600">
                <a:solidFill>
                  <a:srgbClr val="990000"/>
                </a:solidFill>
                <a:latin typeface="Comic Sans MS" pitchFamily="66" charset="0"/>
              </a:rPr>
              <a:t> turbine</a:t>
            </a:r>
            <a:endParaRPr lang="en-US" altLang="en-US" sz="1600">
              <a:solidFill>
                <a:srgbClr val="990000"/>
              </a:solidFill>
              <a:latin typeface="Comic Sans MS" pitchFamily="66" charset="0"/>
            </a:endParaRPr>
          </a:p>
        </p:txBody>
      </p:sp>
      <p:sp>
        <p:nvSpPr>
          <p:cNvPr id="10260" name="Line 29"/>
          <p:cNvSpPr>
            <a:spLocks noChangeShapeType="1"/>
          </p:cNvSpPr>
          <p:nvPr/>
        </p:nvSpPr>
        <p:spPr bwMode="auto">
          <a:xfrm>
            <a:off x="3348038" y="4221163"/>
            <a:ext cx="431800" cy="0"/>
          </a:xfrm>
          <a:prstGeom prst="line">
            <a:avLst/>
          </a:prstGeom>
          <a:noFill/>
          <a:ln w="9525">
            <a:solidFill>
              <a:srgbClr val="99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470" name="Text Box 30"/>
          <p:cNvSpPr txBox="1">
            <a:spLocks noChangeArrowheads="1"/>
          </p:cNvSpPr>
          <p:nvPr/>
        </p:nvSpPr>
        <p:spPr bwMode="auto">
          <a:xfrm>
            <a:off x="3779838" y="3860800"/>
            <a:ext cx="1152525" cy="835025"/>
          </a:xfrm>
          <a:prstGeom prst="rect">
            <a:avLst/>
          </a:prstGeom>
          <a:noFill/>
          <a:ln w="9525">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i="1">
                <a:solidFill>
                  <a:srgbClr val="990000"/>
                </a:solidFill>
                <a:latin typeface="Comic Sans MS" pitchFamily="66" charset="0"/>
              </a:rPr>
              <a:t>which turns</a:t>
            </a:r>
            <a:r>
              <a:rPr lang="en-GB" altLang="en-US" sz="1600">
                <a:solidFill>
                  <a:srgbClr val="990000"/>
                </a:solidFill>
                <a:latin typeface="Comic Sans MS" pitchFamily="66" charset="0"/>
              </a:rPr>
              <a:t> generator</a:t>
            </a:r>
            <a:endParaRPr lang="en-US" altLang="en-US" sz="1600">
              <a:solidFill>
                <a:srgbClr val="990000"/>
              </a:solidFill>
              <a:latin typeface="Comic Sans MS" pitchFamily="66" charset="0"/>
            </a:endParaRPr>
          </a:p>
        </p:txBody>
      </p:sp>
      <p:sp>
        <p:nvSpPr>
          <p:cNvPr id="10262" name="Line 31"/>
          <p:cNvSpPr>
            <a:spLocks noChangeShapeType="1"/>
          </p:cNvSpPr>
          <p:nvPr/>
        </p:nvSpPr>
        <p:spPr bwMode="auto">
          <a:xfrm>
            <a:off x="4932363" y="4221163"/>
            <a:ext cx="431800" cy="0"/>
          </a:xfrm>
          <a:prstGeom prst="line">
            <a:avLst/>
          </a:prstGeom>
          <a:noFill/>
          <a:ln w="9525">
            <a:solidFill>
              <a:srgbClr val="99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472" name="Text Box 32"/>
          <p:cNvSpPr txBox="1">
            <a:spLocks noChangeArrowheads="1"/>
          </p:cNvSpPr>
          <p:nvPr/>
        </p:nvSpPr>
        <p:spPr bwMode="auto">
          <a:xfrm>
            <a:off x="5364163" y="3860800"/>
            <a:ext cx="2016125" cy="835025"/>
          </a:xfrm>
          <a:prstGeom prst="rect">
            <a:avLst/>
          </a:prstGeom>
          <a:noFill/>
          <a:ln w="9525">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i="1">
                <a:solidFill>
                  <a:srgbClr val="990000"/>
                </a:solidFill>
                <a:latin typeface="Comic Sans MS" pitchFamily="66" charset="0"/>
              </a:rPr>
              <a:t>Electricity voltage stepped up in</a:t>
            </a:r>
            <a:r>
              <a:rPr lang="en-GB" altLang="en-US" sz="1600">
                <a:solidFill>
                  <a:srgbClr val="990000"/>
                </a:solidFill>
                <a:latin typeface="Comic Sans MS" pitchFamily="66" charset="0"/>
              </a:rPr>
              <a:t> transformer</a:t>
            </a:r>
            <a:endParaRPr lang="en-US" altLang="en-US" sz="1600">
              <a:solidFill>
                <a:srgbClr val="990000"/>
              </a:solidFill>
              <a:latin typeface="Comic Sans MS" pitchFamily="66" charset="0"/>
            </a:endParaRPr>
          </a:p>
        </p:txBody>
      </p:sp>
      <p:sp>
        <p:nvSpPr>
          <p:cNvPr id="10264" name="Line 33"/>
          <p:cNvSpPr>
            <a:spLocks noChangeShapeType="1"/>
          </p:cNvSpPr>
          <p:nvPr/>
        </p:nvSpPr>
        <p:spPr bwMode="auto">
          <a:xfrm>
            <a:off x="7380288" y="4221163"/>
            <a:ext cx="431800" cy="0"/>
          </a:xfrm>
          <a:prstGeom prst="line">
            <a:avLst/>
          </a:prstGeom>
          <a:noFill/>
          <a:ln w="9525">
            <a:solidFill>
              <a:srgbClr val="99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1474" name="Text Box 34"/>
          <p:cNvSpPr txBox="1">
            <a:spLocks noChangeArrowheads="1"/>
          </p:cNvSpPr>
          <p:nvPr/>
        </p:nvSpPr>
        <p:spPr bwMode="auto">
          <a:xfrm>
            <a:off x="7812088" y="3860800"/>
            <a:ext cx="1152525" cy="835025"/>
          </a:xfrm>
          <a:prstGeom prst="rect">
            <a:avLst/>
          </a:prstGeom>
          <a:noFill/>
          <a:ln w="9525">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a:solidFill>
                  <a:srgbClr val="990000"/>
                </a:solidFill>
                <a:latin typeface="Comic Sans MS" pitchFamily="66" charset="0"/>
              </a:rPr>
              <a:t>National grid</a:t>
            </a:r>
          </a:p>
          <a:p>
            <a:pPr algn="ctr" eaLnBrk="1" hangingPunct="1"/>
            <a:endParaRPr lang="en-US" altLang="en-US" sz="1600">
              <a:solidFill>
                <a:srgbClr val="990000"/>
              </a:solidFill>
              <a:latin typeface="Comic Sans MS" pitchFamily="66" charset="0"/>
            </a:endParaRPr>
          </a:p>
        </p:txBody>
      </p:sp>
      <p:sp>
        <p:nvSpPr>
          <p:cNvPr id="61475" name="Text Box 35"/>
          <p:cNvSpPr txBox="1">
            <a:spLocks noChangeArrowheads="1"/>
          </p:cNvSpPr>
          <p:nvPr/>
        </p:nvSpPr>
        <p:spPr bwMode="auto">
          <a:xfrm>
            <a:off x="7789863" y="4786313"/>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a:solidFill>
                  <a:srgbClr val="990000"/>
                </a:solidFill>
                <a:latin typeface="Comic Sans MS" pitchFamily="66" charset="0"/>
              </a:rPr>
              <a:t>anges</a:t>
            </a:r>
            <a:endParaRPr lang="en-US" altLang="en-US" sz="2000">
              <a:solidFill>
                <a:srgbClr val="990000"/>
              </a:solidFill>
              <a:latin typeface="Comic Sans MS" pitchFamily="66" charset="0"/>
            </a:endParaRPr>
          </a:p>
        </p:txBody>
      </p:sp>
      <p:sp>
        <p:nvSpPr>
          <p:cNvPr id="61476" name="Text Box 36"/>
          <p:cNvSpPr txBox="1">
            <a:spLocks noChangeArrowheads="1"/>
          </p:cNvSpPr>
          <p:nvPr/>
        </p:nvSpPr>
        <p:spPr bwMode="auto">
          <a:xfrm>
            <a:off x="1957388" y="5048250"/>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a:solidFill>
                  <a:srgbClr val="990000"/>
                </a:solidFill>
                <a:latin typeface="Comic Sans MS" pitchFamily="66" charset="0"/>
              </a:rPr>
              <a:t>ucleus</a:t>
            </a:r>
            <a:endParaRPr lang="en-US" altLang="en-US" sz="2000">
              <a:solidFill>
                <a:srgbClr val="990000"/>
              </a:solidFill>
              <a:latin typeface="Comic Sans MS" pitchFamily="66" charset="0"/>
            </a:endParaRPr>
          </a:p>
        </p:txBody>
      </p:sp>
      <p:sp>
        <p:nvSpPr>
          <p:cNvPr id="61477" name="Text Box 37"/>
          <p:cNvSpPr txBox="1">
            <a:spLocks noChangeArrowheads="1"/>
          </p:cNvSpPr>
          <p:nvPr/>
        </p:nvSpPr>
        <p:spPr bwMode="auto">
          <a:xfrm>
            <a:off x="5446713" y="5397500"/>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a:solidFill>
                  <a:srgbClr val="990000"/>
                </a:solidFill>
                <a:latin typeface="Comic Sans MS" pitchFamily="66" charset="0"/>
              </a:rPr>
              <a:t>egulations</a:t>
            </a:r>
            <a:endParaRPr lang="en-US" altLang="en-US" sz="2000">
              <a:solidFill>
                <a:srgbClr val="990000"/>
              </a:solidFill>
              <a:latin typeface="Comic Sans MS" pitchFamily="66" charset="0"/>
            </a:endParaRPr>
          </a:p>
        </p:txBody>
      </p:sp>
      <p:sp>
        <p:nvSpPr>
          <p:cNvPr id="61478" name="Text Box 38"/>
          <p:cNvSpPr txBox="1">
            <a:spLocks noChangeArrowheads="1"/>
          </p:cNvSpPr>
          <p:nvPr/>
        </p:nvSpPr>
        <p:spPr bwMode="auto">
          <a:xfrm>
            <a:off x="7678738" y="5408613"/>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a:solidFill>
                  <a:srgbClr val="990000"/>
                </a:solidFill>
                <a:latin typeface="Comic Sans MS" pitchFamily="66" charset="0"/>
              </a:rPr>
              <a:t>aws</a:t>
            </a:r>
            <a:endParaRPr lang="en-US" altLang="en-US" sz="2000">
              <a:solidFill>
                <a:srgbClr val="990000"/>
              </a:solidFill>
              <a:latin typeface="Comic Sans MS" pitchFamily="66" charset="0"/>
            </a:endParaRPr>
          </a:p>
        </p:txBody>
      </p:sp>
      <p:sp>
        <p:nvSpPr>
          <p:cNvPr id="61479" name="Text Box 39"/>
          <p:cNvSpPr txBox="1">
            <a:spLocks noChangeArrowheads="1"/>
          </p:cNvSpPr>
          <p:nvPr/>
        </p:nvSpPr>
        <p:spPr bwMode="auto">
          <a:xfrm>
            <a:off x="1090613" y="6243638"/>
            <a:ext cx="68675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a:solidFill>
                  <a:srgbClr val="990000"/>
                </a:solidFill>
                <a:latin typeface="Comic Sans MS" pitchFamily="66" charset="0"/>
              </a:rPr>
              <a:t>Local residents – risk of contamination</a:t>
            </a:r>
          </a:p>
          <a:p>
            <a:pPr eaLnBrk="1" hangingPunct="1"/>
            <a:r>
              <a:rPr lang="en-GB" altLang="en-US" sz="2000">
                <a:solidFill>
                  <a:srgbClr val="990000"/>
                </a:solidFill>
                <a:latin typeface="Comic Sans MS" pitchFamily="66" charset="0"/>
              </a:rPr>
              <a:t>Power plant workers - employment</a:t>
            </a:r>
            <a:endParaRPr lang="en-US" altLang="en-US" sz="2000">
              <a:solidFill>
                <a:srgbClr val="990000"/>
              </a:solidFill>
              <a:latin typeface="Comic Sans MS" pitchFamily="66" charset="0"/>
            </a:endParaRPr>
          </a:p>
        </p:txBody>
      </p:sp>
      <p:sp>
        <p:nvSpPr>
          <p:cNvPr id="38" name="Footer Placeholder 4"/>
          <p:cNvSpPr>
            <a:spLocks noGrp="1"/>
          </p:cNvSpPr>
          <p:nvPr/>
        </p:nvSpPr>
        <p:spPr bwMode="auto">
          <a:xfrm>
            <a:off x="5729287" y="44624"/>
            <a:ext cx="34147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GB"/>
            </a:defPPr>
            <a:lvl1pPr algn="ctr" rtl="0" eaLnBrk="0" fontAlgn="base" hangingPunct="0">
              <a:spcBef>
                <a:spcPct val="0"/>
              </a:spcBef>
              <a:spcAft>
                <a:spcPct val="0"/>
              </a:spcAft>
              <a:defRPr sz="1200" kern="1200">
                <a:solidFill>
                  <a:prstClr val="black"/>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1100" dirty="0" smtClean="0">
                <a:solidFill>
                  <a:srgbClr val="000000"/>
                </a:solidFill>
                <a:cs typeface="Arial" charset="0"/>
              </a:rPr>
              <a:t>© Class Leading Ltd. 2013</a:t>
            </a:r>
          </a:p>
          <a:p>
            <a:r>
              <a:rPr lang="en-GB" sz="1100" dirty="0" smtClean="0">
                <a:solidFill>
                  <a:srgbClr val="000000"/>
                </a:solidFill>
                <a:cs typeface="Arial" charset="0"/>
              </a:rPr>
              <a:t>Permission granted for non-commercial educational use provided that this copyright notice is included.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6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6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47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47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47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47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147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14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3" grpId="0"/>
      <p:bldP spid="61464" grpId="0"/>
      <p:bldP spid="61465" grpId="0"/>
      <p:bldP spid="61466" grpId="0" animBg="1"/>
      <p:bldP spid="61468" grpId="0" animBg="1"/>
      <p:bldP spid="61470" grpId="0" animBg="1"/>
      <p:bldP spid="61472" grpId="0" animBg="1"/>
      <p:bldP spid="61474" grpId="0" animBg="1"/>
      <p:bldP spid="61475" grpId="0"/>
      <p:bldP spid="61476" grpId="0"/>
      <p:bldP spid="61477" grpId="0"/>
      <p:bldP spid="61478" grpId="0"/>
      <p:bldP spid="614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684213" y="1341438"/>
            <a:ext cx="8459787" cy="5156200"/>
          </a:xfrm>
        </p:spPr>
        <p:txBody>
          <a:bodyPr/>
          <a:lstStyle/>
          <a:p>
            <a:pPr marL="457200" indent="-457200" eaLnBrk="1" hangingPunct="1">
              <a:lnSpc>
                <a:spcPct val="90000"/>
              </a:lnSpc>
              <a:buFontTx/>
              <a:buAutoNum type="arabicPeriod" startAt="8"/>
            </a:pPr>
            <a:r>
              <a:rPr lang="en-US" altLang="en-US" sz="2200" i="1" smtClean="0">
                <a:solidFill>
                  <a:schemeClr val="accent2"/>
                </a:solidFill>
              </a:rPr>
              <a:t>In nuclear f_______ a neutron s_____ a large and unstable n______ of uranium into two smaller parts, roughly e______ in size, releasing more n________.</a:t>
            </a:r>
          </a:p>
          <a:p>
            <a:pPr marL="457200" indent="-457200" eaLnBrk="1" hangingPunct="1">
              <a:lnSpc>
                <a:spcPct val="90000"/>
              </a:lnSpc>
              <a:buFontTx/>
              <a:buAutoNum type="arabicPeriod" startAt="8"/>
            </a:pPr>
            <a:r>
              <a:rPr lang="en-US" altLang="en-US" sz="2200" i="1" smtClean="0">
                <a:solidFill>
                  <a:schemeClr val="accent2"/>
                </a:solidFill>
              </a:rPr>
              <a:t>Explain how the nuclear fission process in nuclear power stations is controlled, using the terms:</a:t>
            </a:r>
          </a:p>
          <a:p>
            <a:pPr marL="838200" lvl="1" indent="-381000" eaLnBrk="1" hangingPunct="1">
              <a:lnSpc>
                <a:spcPct val="90000"/>
              </a:lnSpc>
            </a:pPr>
            <a:r>
              <a:rPr lang="en-US" altLang="en-US" sz="2200" b="1" i="1" smtClean="0">
                <a:solidFill>
                  <a:schemeClr val="accent2"/>
                </a:solidFill>
              </a:rPr>
              <a:t>chain reaction</a:t>
            </a:r>
            <a:endParaRPr lang="en-US" altLang="en-US" sz="2200" i="1" smtClean="0">
              <a:solidFill>
                <a:schemeClr val="accent2"/>
              </a:solidFill>
            </a:endParaRPr>
          </a:p>
          <a:p>
            <a:pPr marL="838200" lvl="1" indent="-381000" eaLnBrk="1" hangingPunct="1">
              <a:lnSpc>
                <a:spcPct val="90000"/>
              </a:lnSpc>
            </a:pPr>
            <a:r>
              <a:rPr lang="en-US" altLang="en-US" sz="2200" b="1" i="1" smtClean="0">
                <a:solidFill>
                  <a:schemeClr val="accent2"/>
                </a:solidFill>
              </a:rPr>
              <a:t>fuel rod</a:t>
            </a:r>
            <a:endParaRPr lang="en-US" altLang="en-US" sz="2200" i="1" smtClean="0">
              <a:solidFill>
                <a:schemeClr val="accent2"/>
              </a:solidFill>
            </a:endParaRPr>
          </a:p>
          <a:p>
            <a:pPr marL="838200" lvl="1" indent="-381000" eaLnBrk="1" hangingPunct="1">
              <a:lnSpc>
                <a:spcPct val="90000"/>
              </a:lnSpc>
            </a:pPr>
            <a:r>
              <a:rPr lang="en-US" altLang="en-US" sz="2200" b="1" i="1" smtClean="0">
                <a:solidFill>
                  <a:schemeClr val="accent2"/>
                </a:solidFill>
              </a:rPr>
              <a:t>control rod</a:t>
            </a:r>
            <a:endParaRPr lang="en-US" altLang="en-US" sz="2200" i="1" smtClean="0">
              <a:solidFill>
                <a:schemeClr val="accent2"/>
              </a:solidFill>
            </a:endParaRPr>
          </a:p>
          <a:p>
            <a:pPr marL="838200" lvl="1" indent="-381000" eaLnBrk="1" hangingPunct="1">
              <a:lnSpc>
                <a:spcPct val="90000"/>
              </a:lnSpc>
            </a:pPr>
            <a:r>
              <a:rPr lang="en-US" altLang="en-US" sz="2200" b="1" i="1" smtClean="0">
                <a:solidFill>
                  <a:schemeClr val="accent2"/>
                </a:solidFill>
              </a:rPr>
              <a:t>coolant</a:t>
            </a:r>
          </a:p>
          <a:p>
            <a:pPr marL="838200" lvl="1" indent="-381000" eaLnBrk="1" hangingPunct="1">
              <a:lnSpc>
                <a:spcPct val="90000"/>
              </a:lnSpc>
              <a:buFontTx/>
              <a:buNone/>
            </a:pPr>
            <a:endParaRPr lang="en-GB" altLang="en-US" sz="2200" i="1" smtClean="0">
              <a:solidFill>
                <a:schemeClr val="accent2"/>
              </a:solidFill>
            </a:endParaRPr>
          </a:p>
          <a:p>
            <a:pPr marL="838200" lvl="1" indent="-381000" eaLnBrk="1" hangingPunct="1">
              <a:lnSpc>
                <a:spcPct val="90000"/>
              </a:lnSpc>
              <a:buFontTx/>
              <a:buNone/>
            </a:pPr>
            <a:endParaRPr lang="en-US" altLang="en-US" sz="2200" i="1" smtClean="0">
              <a:solidFill>
                <a:schemeClr val="accent2"/>
              </a:solidFill>
            </a:endParaRPr>
          </a:p>
          <a:p>
            <a:pPr marL="457200" indent="-457200" eaLnBrk="1" hangingPunct="1">
              <a:lnSpc>
                <a:spcPct val="90000"/>
              </a:lnSpc>
              <a:buFontTx/>
              <a:buAutoNum type="arabicPeriod" startAt="8"/>
            </a:pPr>
            <a:endParaRPr lang="en-US" altLang="en-US" sz="2200" i="1" smtClean="0">
              <a:solidFill>
                <a:schemeClr val="accent2"/>
              </a:solidFill>
            </a:endParaRPr>
          </a:p>
          <a:p>
            <a:pPr marL="457200" indent="-457200" eaLnBrk="1" hangingPunct="1">
              <a:lnSpc>
                <a:spcPct val="90000"/>
              </a:lnSpc>
              <a:buFontTx/>
              <a:buAutoNum type="arabicPeriod" startAt="8"/>
            </a:pPr>
            <a:r>
              <a:rPr lang="en-US" altLang="en-US" sz="2200" i="1" smtClean="0">
                <a:solidFill>
                  <a:schemeClr val="accent2"/>
                </a:solidFill>
              </a:rPr>
              <a:t>How does the amount of energy released during nuclear fission compare with that released in a chemical reaction?</a:t>
            </a:r>
          </a:p>
        </p:txBody>
      </p:sp>
      <p:sp>
        <p:nvSpPr>
          <p:cNvPr id="11267" name="Line 3"/>
          <p:cNvSpPr>
            <a:spLocks noChangeShapeType="1"/>
          </p:cNvSpPr>
          <p:nvPr/>
        </p:nvSpPr>
        <p:spPr bwMode="auto">
          <a:xfrm>
            <a:off x="179388" y="404813"/>
            <a:ext cx="87137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69" name="Text Box 5"/>
          <p:cNvSpPr txBox="1">
            <a:spLocks noChangeArrowheads="1"/>
          </p:cNvSpPr>
          <p:nvPr/>
        </p:nvSpPr>
        <p:spPr bwMode="auto">
          <a:xfrm>
            <a:off x="0" y="0"/>
            <a:ext cx="1439863" cy="457200"/>
          </a:xfrm>
          <a:prstGeom prst="rect">
            <a:avLst/>
          </a:prstGeom>
          <a:noFill/>
          <a:ln w="9525">
            <a:noFill/>
            <a:miter lim="800000"/>
            <a:headEnd/>
            <a:tailEnd/>
          </a:ln>
          <a:effectLst/>
        </p:spPr>
        <p:txBody>
          <a:bodyPr>
            <a:spAutoFit/>
          </a:bodyPr>
          <a:lstStyle/>
          <a:p>
            <a:pPr algn="ctr">
              <a:spcBef>
                <a:spcPct val="50000"/>
              </a:spcBef>
              <a:defRPr/>
            </a:pPr>
            <a:fld id="{96A3F773-6E76-4927-A4BF-E4E11B1538FD}" type="datetime3">
              <a:rPr lang="ka-GE" sz="2400" i="1">
                <a:solidFill>
                  <a:schemeClr val="accent1"/>
                </a:solidFill>
                <a:effectDag name="">
                  <a:cont type="tree" name="">
                    <a:effect ref="fillLine"/>
                    <a:outerShdw dist="38100" dir="13500000" algn="br">
                      <a:srgbClr val="E1FDFF"/>
                    </a:outerShdw>
                  </a:cont>
                  <a:cont type="tree" name="">
                    <a:effect ref="fillLine"/>
                    <a:outerShdw dist="38100" dir="2700000" algn="tl">
                      <a:srgbClr val="708688"/>
                    </a:outerShdw>
                  </a:cont>
                  <a:effect ref="fillLine"/>
                </a:effectDag>
              </a:rPr>
              <a:pPr algn="ctr">
                <a:spcBef>
                  <a:spcPct val="50000"/>
                </a:spcBef>
                <a:defRPr/>
              </a:pPr>
              <a:t>01/04/15</a:t>
            </a:fld>
            <a:endParaRPr lang="en-GB" sz="2400" i="1">
              <a:solidFill>
                <a:schemeClr val="accent1"/>
              </a:solidFill>
              <a:effectDag name="">
                <a:cont type="tree" name="">
                  <a:effect ref="fillLine"/>
                  <a:outerShdw dist="38100" dir="13500000" algn="br">
                    <a:srgbClr val="E1FDFF"/>
                  </a:outerShdw>
                </a:cont>
                <a:cont type="tree" name="">
                  <a:effect ref="fillLine"/>
                  <a:outerShdw dist="38100" dir="2700000" algn="tl">
                    <a:srgbClr val="708688"/>
                  </a:outerShdw>
                </a:cont>
                <a:effect ref="fillLine"/>
              </a:effectDag>
            </a:endParaRPr>
          </a:p>
        </p:txBody>
      </p:sp>
      <p:sp>
        <p:nvSpPr>
          <p:cNvPr id="62470" name="Rectangle 6"/>
          <p:cNvSpPr>
            <a:spLocks noGrp="1" noChangeArrowheads="1"/>
          </p:cNvSpPr>
          <p:nvPr>
            <p:ph type="title"/>
          </p:nvPr>
        </p:nvSpPr>
        <p:spPr>
          <a:xfrm>
            <a:off x="179388" y="125413"/>
            <a:ext cx="8893175" cy="1143000"/>
          </a:xfrm>
        </p:spPr>
        <p:txBody>
          <a:bodyPr/>
          <a:lstStyle/>
          <a:p>
            <a:pPr eaLnBrk="1" hangingPunct="1">
              <a:defRPr/>
            </a:pPr>
            <a:r>
              <a:rPr lang="en-US" sz="3600" b="1" i="1" dirty="0" smtClean="0">
                <a:solidFill>
                  <a:srgbClr val="FFFF00"/>
                </a:solidFill>
                <a:effectLst>
                  <a:outerShdw blurRad="38100" dist="38100" dir="2700000" algn="tl">
                    <a:srgbClr val="000000"/>
                  </a:outerShdw>
                </a:effectLst>
              </a:rPr>
              <a:t>Nuclear power (cont.)</a:t>
            </a:r>
            <a:endParaRPr lang="en-GB" sz="3600" b="1" i="1" dirty="0" smtClean="0">
              <a:solidFill>
                <a:srgbClr val="FFFF00"/>
              </a:solidFill>
              <a:effectLst>
                <a:outerShdw blurRad="38100" dist="38100" dir="2700000" algn="tl">
                  <a:srgbClr val="000000"/>
                </a:outerShdw>
              </a:effectLst>
            </a:endParaRPr>
          </a:p>
        </p:txBody>
      </p:sp>
      <p:grpSp>
        <p:nvGrpSpPr>
          <p:cNvPr id="11270" name="Group 7"/>
          <p:cNvGrpSpPr>
            <a:grpSpLocks/>
          </p:cNvGrpSpPr>
          <p:nvPr/>
        </p:nvGrpSpPr>
        <p:grpSpPr bwMode="auto">
          <a:xfrm>
            <a:off x="0" y="1341438"/>
            <a:ext cx="684213" cy="361950"/>
            <a:chOff x="0" y="4019"/>
            <a:chExt cx="431" cy="228"/>
          </a:xfrm>
        </p:grpSpPr>
        <p:sp>
          <p:nvSpPr>
            <p:cNvPr id="11279" name="Oval 8"/>
            <p:cNvSpPr>
              <a:spLocks noChangeArrowheads="1"/>
            </p:cNvSpPr>
            <p:nvPr/>
          </p:nvSpPr>
          <p:spPr bwMode="auto">
            <a:xfrm>
              <a:off x="0" y="4019"/>
              <a:ext cx="431" cy="227"/>
            </a:xfrm>
            <a:prstGeom prst="ellipse">
              <a:avLst/>
            </a:prstGeom>
            <a:gradFill rotWithShape="1">
              <a:gsLst>
                <a:gs pos="0">
                  <a:srgbClr val="3333CC"/>
                </a:gs>
                <a:gs pos="100000">
                  <a:srgbClr val="2C2CB0"/>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1280" name="Text Box 9"/>
            <p:cNvSpPr txBox="1">
              <a:spLocks noChangeArrowheads="1"/>
            </p:cNvSpPr>
            <p:nvPr/>
          </p:nvSpPr>
          <p:spPr bwMode="auto">
            <a:xfrm>
              <a:off x="68" y="4035"/>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b="1">
                  <a:solidFill>
                    <a:schemeClr val="bg1"/>
                  </a:solidFill>
                </a:rPr>
                <a:t>A/B</a:t>
              </a:r>
            </a:p>
          </p:txBody>
        </p:sp>
      </p:grpSp>
      <p:sp>
        <p:nvSpPr>
          <p:cNvPr id="62476" name="Text Box 12"/>
          <p:cNvSpPr txBox="1">
            <a:spLocks noChangeArrowheads="1"/>
          </p:cNvSpPr>
          <p:nvPr/>
        </p:nvSpPr>
        <p:spPr bwMode="auto">
          <a:xfrm>
            <a:off x="2555875" y="1330325"/>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i="1" dirty="0" err="1" smtClean="0">
                <a:solidFill>
                  <a:srgbClr val="990000"/>
                </a:solidFill>
                <a:latin typeface="Comic Sans MS" pitchFamily="66" charset="0"/>
              </a:rPr>
              <a:t>ission</a:t>
            </a:r>
            <a:endParaRPr lang="en-US" altLang="en-US" sz="2000" i="1" dirty="0">
              <a:solidFill>
                <a:srgbClr val="990000"/>
              </a:solidFill>
              <a:latin typeface="Comic Sans MS" pitchFamily="66" charset="0"/>
            </a:endParaRPr>
          </a:p>
        </p:txBody>
      </p:sp>
      <p:sp>
        <p:nvSpPr>
          <p:cNvPr id="62477" name="Text Box 13"/>
          <p:cNvSpPr txBox="1">
            <a:spLocks noChangeArrowheads="1"/>
          </p:cNvSpPr>
          <p:nvPr/>
        </p:nvSpPr>
        <p:spPr bwMode="auto">
          <a:xfrm>
            <a:off x="5099050" y="1330325"/>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i="1">
                <a:solidFill>
                  <a:srgbClr val="990000"/>
                </a:solidFill>
                <a:latin typeface="Comic Sans MS" pitchFamily="66" charset="0"/>
              </a:rPr>
              <a:t>plits</a:t>
            </a:r>
            <a:endParaRPr lang="en-US" altLang="en-US" sz="2000" i="1">
              <a:solidFill>
                <a:srgbClr val="990000"/>
              </a:solidFill>
              <a:latin typeface="Comic Sans MS" pitchFamily="66" charset="0"/>
            </a:endParaRPr>
          </a:p>
        </p:txBody>
      </p:sp>
      <p:sp>
        <p:nvSpPr>
          <p:cNvPr id="62478" name="Text Box 14"/>
          <p:cNvSpPr txBox="1">
            <a:spLocks noChangeArrowheads="1"/>
          </p:cNvSpPr>
          <p:nvPr/>
        </p:nvSpPr>
        <p:spPr bwMode="auto">
          <a:xfrm>
            <a:off x="1281113" y="1628775"/>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i="1">
                <a:solidFill>
                  <a:srgbClr val="990000"/>
                </a:solidFill>
                <a:latin typeface="Comic Sans MS" pitchFamily="66" charset="0"/>
              </a:rPr>
              <a:t>ucleus</a:t>
            </a:r>
            <a:endParaRPr lang="en-US" altLang="en-US" sz="2000" i="1">
              <a:solidFill>
                <a:srgbClr val="990000"/>
              </a:solidFill>
              <a:latin typeface="Comic Sans MS" pitchFamily="66" charset="0"/>
            </a:endParaRPr>
          </a:p>
        </p:txBody>
      </p:sp>
      <p:sp>
        <p:nvSpPr>
          <p:cNvPr id="62479" name="Text Box 15"/>
          <p:cNvSpPr txBox="1">
            <a:spLocks noChangeArrowheads="1"/>
          </p:cNvSpPr>
          <p:nvPr/>
        </p:nvSpPr>
        <p:spPr bwMode="auto">
          <a:xfrm>
            <a:off x="7667625" y="1628775"/>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i="1">
                <a:solidFill>
                  <a:srgbClr val="990000"/>
                </a:solidFill>
                <a:latin typeface="Comic Sans MS" pitchFamily="66" charset="0"/>
              </a:rPr>
              <a:t>qual</a:t>
            </a:r>
            <a:endParaRPr lang="en-US" altLang="en-US" sz="2000" i="1">
              <a:solidFill>
                <a:srgbClr val="990000"/>
              </a:solidFill>
              <a:latin typeface="Comic Sans MS" pitchFamily="66" charset="0"/>
            </a:endParaRPr>
          </a:p>
        </p:txBody>
      </p:sp>
      <p:sp>
        <p:nvSpPr>
          <p:cNvPr id="62480" name="Text Box 16"/>
          <p:cNvSpPr txBox="1">
            <a:spLocks noChangeArrowheads="1"/>
          </p:cNvSpPr>
          <p:nvPr/>
        </p:nvSpPr>
        <p:spPr bwMode="auto">
          <a:xfrm>
            <a:off x="3862388" y="1930400"/>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i="1">
                <a:solidFill>
                  <a:srgbClr val="990000"/>
                </a:solidFill>
                <a:latin typeface="Comic Sans MS" pitchFamily="66" charset="0"/>
              </a:rPr>
              <a:t>eutrons</a:t>
            </a:r>
            <a:endParaRPr lang="en-US" altLang="en-US" sz="2000" i="1">
              <a:solidFill>
                <a:srgbClr val="990000"/>
              </a:solidFill>
              <a:latin typeface="Comic Sans MS" pitchFamily="66" charset="0"/>
            </a:endParaRPr>
          </a:p>
        </p:txBody>
      </p:sp>
      <p:sp>
        <p:nvSpPr>
          <p:cNvPr id="62481" name="Text Box 17"/>
          <p:cNvSpPr txBox="1">
            <a:spLocks noChangeArrowheads="1"/>
          </p:cNvSpPr>
          <p:nvPr/>
        </p:nvSpPr>
        <p:spPr bwMode="auto">
          <a:xfrm>
            <a:off x="3708400" y="2997200"/>
            <a:ext cx="47529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i="1">
                <a:solidFill>
                  <a:srgbClr val="990000"/>
                </a:solidFill>
                <a:latin typeface="Comic Sans MS" pitchFamily="66" charset="0"/>
              </a:rPr>
              <a:t>Fuel rods  containing uranium contain enough fuel to start a chain reaction. Each nuclear fission causes more neutrons to be released. The control rods absorb excess neutrons to stop the reaction getting out of control. The coolant takes the energy from the reaction to produce steam to turn turbines etc.</a:t>
            </a:r>
            <a:endParaRPr lang="en-US" altLang="en-US" i="1">
              <a:solidFill>
                <a:srgbClr val="990000"/>
              </a:solidFill>
              <a:latin typeface="Comic Sans MS" pitchFamily="66" charset="0"/>
            </a:endParaRPr>
          </a:p>
        </p:txBody>
      </p:sp>
      <p:sp>
        <p:nvSpPr>
          <p:cNvPr id="62482" name="Text Box 18"/>
          <p:cNvSpPr txBox="1">
            <a:spLocks noChangeArrowheads="1"/>
          </p:cNvSpPr>
          <p:nvPr/>
        </p:nvSpPr>
        <p:spPr bwMode="auto">
          <a:xfrm>
            <a:off x="1187450" y="6165850"/>
            <a:ext cx="67691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i="1">
                <a:solidFill>
                  <a:srgbClr val="990000"/>
                </a:solidFill>
                <a:latin typeface="Comic Sans MS" pitchFamily="66" charset="0"/>
              </a:rPr>
              <a:t>A million times more energy is released by nuclear fission than chemical reactions</a:t>
            </a:r>
            <a:endParaRPr lang="en-US" altLang="en-US" sz="2000" i="1">
              <a:solidFill>
                <a:srgbClr val="990000"/>
              </a:solidFill>
              <a:latin typeface="Comic Sans MS" pitchFamily="66" charset="0"/>
            </a:endParaRPr>
          </a:p>
        </p:txBody>
      </p:sp>
      <p:sp>
        <p:nvSpPr>
          <p:cNvPr id="17" name="Footer Placeholder 4"/>
          <p:cNvSpPr>
            <a:spLocks noGrp="1"/>
          </p:cNvSpPr>
          <p:nvPr/>
        </p:nvSpPr>
        <p:spPr bwMode="auto">
          <a:xfrm>
            <a:off x="5729287" y="44624"/>
            <a:ext cx="34147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GB"/>
            </a:defPPr>
            <a:lvl1pPr algn="ctr" rtl="0" eaLnBrk="0" fontAlgn="base" hangingPunct="0">
              <a:spcBef>
                <a:spcPct val="0"/>
              </a:spcBef>
              <a:spcAft>
                <a:spcPct val="0"/>
              </a:spcAft>
              <a:defRPr sz="1200" kern="1200">
                <a:solidFill>
                  <a:prstClr val="black"/>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1100" dirty="0" smtClean="0">
                <a:solidFill>
                  <a:srgbClr val="000000"/>
                </a:solidFill>
                <a:cs typeface="Arial" charset="0"/>
              </a:rPr>
              <a:t>© Class Leading Ltd. 2013</a:t>
            </a:r>
          </a:p>
          <a:p>
            <a:r>
              <a:rPr lang="en-GB" sz="1100" dirty="0" smtClean="0">
                <a:solidFill>
                  <a:srgbClr val="000000"/>
                </a:solidFill>
                <a:cs typeface="Arial" charset="0"/>
              </a:rPr>
              <a:t>Permission granted for non-commercial educational use provided that this copyright notice is included.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7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7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7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48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48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6" grpId="0"/>
      <p:bldP spid="62477" grpId="0"/>
      <p:bldP spid="62478" grpId="0"/>
      <p:bldP spid="62479" grpId="0"/>
      <p:bldP spid="62480" grpId="0"/>
      <p:bldP spid="62481" grpId="0"/>
      <p:bldP spid="6248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3222</TotalTime>
  <Words>370</Words>
  <Application>Microsoft Office PowerPoint</Application>
  <PresentationFormat>On-screen Show (4:3)</PresentationFormat>
  <Paragraphs>68</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Default Design</vt:lpstr>
      <vt:lpstr>Blank presentation</vt:lpstr>
      <vt:lpstr>Nuclear power</vt:lpstr>
      <vt:lpstr>Nuclear power</vt:lpstr>
      <vt:lpstr>Nuclear power (cont.)</vt:lpstr>
    </vt:vector>
  </TitlesOfParts>
  <Company>Richmond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Earth in the Universe</dc:title>
  <dc:creator>David M Bailey</dc:creator>
  <cp:lastModifiedBy>Michelle Meyers</cp:lastModifiedBy>
  <cp:revision>69</cp:revision>
  <dcterms:created xsi:type="dcterms:W3CDTF">2006-09-07T07:50:05Z</dcterms:created>
  <dcterms:modified xsi:type="dcterms:W3CDTF">2015-04-01T09:20:37Z</dcterms:modified>
</cp:coreProperties>
</file>