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71" r:id="rId7"/>
    <p:sldId id="260" r:id="rId8"/>
    <p:sldId id="272" r:id="rId9"/>
    <p:sldId id="262" r:id="rId10"/>
    <p:sldId id="273" r:id="rId11"/>
    <p:sldId id="263" r:id="rId12"/>
    <p:sldId id="274" r:id="rId13"/>
    <p:sldId id="264" r:id="rId14"/>
    <p:sldId id="275" r:id="rId15"/>
    <p:sldId id="265" r:id="rId16"/>
    <p:sldId id="266" r:id="rId17"/>
    <p:sldId id="276" r:id="rId18"/>
    <p:sldId id="267" r:id="rId19"/>
    <p:sldId id="268" r:id="rId20"/>
    <p:sldId id="277" r:id="rId21"/>
    <p:sldId id="269" r:id="rId22"/>
    <p:sldId id="270"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32C8E71-B0AA-446C-AD92-B2EC83A2EBFC}" type="datetimeFigureOut">
              <a:rPr lang="en-US" smtClean="0"/>
              <a:t>10/22/2014</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114C9BB-D0F7-409E-A9FA-8622D4F5D29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2C8E71-B0AA-446C-AD92-B2EC83A2EBFC}"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2C8E71-B0AA-446C-AD92-B2EC83A2EBFC}"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2C8E71-B0AA-446C-AD92-B2EC83A2EBFC}"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2C8E71-B0AA-446C-AD92-B2EC83A2EBFC}"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2C8E71-B0AA-446C-AD92-B2EC83A2EBFC}" type="datetimeFigureOut">
              <a:rPr lang="en-US" smtClean="0"/>
              <a:t>10/22/2014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32C8E71-B0AA-446C-AD92-B2EC83A2EBFC}" type="datetimeFigureOut">
              <a:rPr lang="en-US" smtClean="0"/>
              <a:t>10/22/2014</a:t>
            </a:fld>
            <a:endParaRPr lang="en-GB"/>
          </a:p>
        </p:txBody>
      </p:sp>
      <p:sp>
        <p:nvSpPr>
          <p:cNvPr id="27" name="Slide Number Placeholder 26"/>
          <p:cNvSpPr>
            <a:spLocks noGrp="1"/>
          </p:cNvSpPr>
          <p:nvPr>
            <p:ph type="sldNum" sz="quarter" idx="11"/>
          </p:nvPr>
        </p:nvSpPr>
        <p:spPr/>
        <p:txBody>
          <a:bodyPr rtlCol="0"/>
          <a:lstStyle/>
          <a:p>
            <a:fld id="{8114C9BB-D0F7-409E-A9FA-8622D4F5D290}"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32C8E71-B0AA-446C-AD92-B2EC83A2EBFC}" type="datetimeFigureOut">
              <a:rPr lang="en-US" smtClean="0"/>
              <a:t>10/22/2014</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8114C9BB-D0F7-409E-A9FA-8622D4F5D29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C8E71-B0AA-446C-AD92-B2EC83A2EBFC}" type="datetimeFigureOut">
              <a:rPr lang="en-US" smtClean="0"/>
              <a:t>10/22/2014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2C8E71-B0AA-446C-AD92-B2EC83A2EBFC}" type="datetimeFigureOut">
              <a:rPr lang="en-US" smtClean="0"/>
              <a:t>10/22/2014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2C8E71-B0AA-446C-AD92-B2EC83A2EBFC}" type="datetimeFigureOut">
              <a:rPr lang="en-US" smtClean="0"/>
              <a:t>10/22/2014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14C9BB-D0F7-409E-A9FA-8622D4F5D29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32C8E71-B0AA-446C-AD92-B2EC83A2EBFC}" type="datetimeFigureOut">
              <a:rPr lang="en-US" smtClean="0"/>
              <a:t>10/22/2014</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114C9BB-D0F7-409E-A9FA-8622D4F5D29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P1:</a:t>
            </a:r>
            <a:endParaRPr lang="en-GB" dirty="0"/>
          </a:p>
        </p:txBody>
      </p:sp>
      <p:sp>
        <p:nvSpPr>
          <p:cNvPr id="3" name="Subtitle 2"/>
          <p:cNvSpPr>
            <a:spLocks noGrp="1"/>
          </p:cNvSpPr>
          <p:nvPr>
            <p:ph type="subTitle" idx="1"/>
          </p:nvPr>
        </p:nvSpPr>
        <p:spPr/>
        <p:txBody>
          <a:bodyPr/>
          <a:lstStyle/>
          <a:p>
            <a:r>
              <a:rPr lang="en-GB" dirty="0" smtClean="0"/>
              <a:t>Earth in the Universe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22" name="Picture 2" descr="http://www.space-exploratorium.com/images/redshift.jpg"/>
          <p:cNvPicPr>
            <a:picLocks noChangeAspect="1" noChangeArrowheads="1"/>
          </p:cNvPicPr>
          <p:nvPr/>
        </p:nvPicPr>
        <p:blipFill>
          <a:blip r:embed="rId2"/>
          <a:srcRect/>
          <a:stretch>
            <a:fillRect/>
          </a:stretch>
        </p:blipFill>
        <p:spPr bwMode="auto">
          <a:xfrm>
            <a:off x="428596" y="1285860"/>
            <a:ext cx="7620000" cy="3810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learn from rocks?</a:t>
            </a:r>
            <a:endParaRPr lang="en-GB" dirty="0"/>
          </a:p>
        </p:txBody>
      </p:sp>
      <p:sp>
        <p:nvSpPr>
          <p:cNvPr id="3" name="Content Placeholder 2"/>
          <p:cNvSpPr>
            <a:spLocks noGrp="1"/>
          </p:cNvSpPr>
          <p:nvPr>
            <p:ph idx="1"/>
          </p:nvPr>
        </p:nvSpPr>
        <p:spPr/>
        <p:txBody>
          <a:bodyPr>
            <a:normAutofit lnSpcReduction="10000"/>
          </a:bodyPr>
          <a:lstStyle/>
          <a:p>
            <a:pPr marL="95250" indent="14288">
              <a:buNone/>
            </a:pPr>
            <a:r>
              <a:rPr lang="en-GB" dirty="0" smtClean="0"/>
              <a:t>Evidence from the rocks tell us about the structure of the Earth. For example, the Earth must be older than its oldest rocks, which are 4000 million years old. Geologists use radioactive dating to estimate rocks’ ages. </a:t>
            </a:r>
          </a:p>
          <a:p>
            <a:pPr marL="95250" indent="14288">
              <a:buNone/>
            </a:pPr>
            <a:r>
              <a:rPr lang="en-GB" dirty="0" smtClean="0"/>
              <a:t>Rock processes we see today explain past changes. For example, mountains are being made all the time – if not, erosion would wear down continents to sea level. Sedimentation explains why older rocks are usually found under younger rocks.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2770" name="Picture 2" descr="http://www.cotf.edu/ete/images/modules/msese/earthsysflr/EFGeologicP11.gif"/>
          <p:cNvPicPr>
            <a:picLocks noChangeAspect="1" noChangeArrowheads="1"/>
          </p:cNvPicPr>
          <p:nvPr/>
        </p:nvPicPr>
        <p:blipFill>
          <a:blip r:embed="rId2"/>
          <a:srcRect/>
          <a:stretch>
            <a:fillRect/>
          </a:stretch>
        </p:blipFill>
        <p:spPr bwMode="auto">
          <a:xfrm>
            <a:off x="1357290" y="1857364"/>
            <a:ext cx="5350706" cy="300039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Wegner’s theory?</a:t>
            </a:r>
            <a:endParaRPr lang="en-GB" dirty="0"/>
          </a:p>
        </p:txBody>
      </p:sp>
      <p:sp>
        <p:nvSpPr>
          <p:cNvPr id="3" name="Content Placeholder 2"/>
          <p:cNvSpPr>
            <a:spLocks noGrp="1"/>
          </p:cNvSpPr>
          <p:nvPr>
            <p:ph idx="1"/>
          </p:nvPr>
        </p:nvSpPr>
        <p:spPr/>
        <p:txBody>
          <a:bodyPr>
            <a:normAutofit lnSpcReduction="10000"/>
          </a:bodyPr>
          <a:lstStyle/>
          <a:p>
            <a:pPr marL="95250" indent="14288">
              <a:buNone/>
            </a:pPr>
            <a:r>
              <a:rPr lang="en-GB" dirty="0" smtClean="0"/>
              <a:t>In 1912, Wegner suggested his theory of continental drift. He explained that today’s continent were once joined together for millions of years, they have been slowly moving apart. That explains why there are mountain chains at the edges of continents. Wegner’s theory was not accepted  at that time because movements of continents not detectable, too big an idea from limited evidence, simpler explanations of the same evidence and Wegner was an outside to the community of geologists.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3794" name="Picture 2" descr="http://upload.wikimedia.org/wikipedia/commons/2/22/Snider-Pellegrini_Wegener_fossil_map.gif"/>
          <p:cNvPicPr>
            <a:picLocks noChangeAspect="1" noChangeArrowheads="1"/>
          </p:cNvPicPr>
          <p:nvPr/>
        </p:nvPicPr>
        <p:blipFill>
          <a:blip r:embed="rId2"/>
          <a:srcRect/>
          <a:stretch>
            <a:fillRect/>
          </a:stretch>
        </p:blipFill>
        <p:spPr bwMode="auto">
          <a:xfrm>
            <a:off x="1428728" y="1071546"/>
            <a:ext cx="5495925" cy="42195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seafloor spreading?</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Scientists detected ocean ridges, which are lines of mountains under the sea. New ocean ridges is made at these ridges so seafloor spread by about 10cm a year.</a:t>
            </a:r>
          </a:p>
          <a:p>
            <a:pPr marL="0" indent="0">
              <a:buNone/>
            </a:pPr>
            <a:r>
              <a:rPr lang="en-GB" dirty="0" smtClean="0"/>
              <a:t>New ocean floor is made when material from the solid mantle rise slowly. Some of the mantle material melts to form magma. Movements in the mantle, caused by the convection currents, pull an ocean ridge apart. Magma erupts and cools to make new rocks.</a:t>
            </a:r>
          </a:p>
          <a:p>
            <a:pPr marL="0" indent="0">
              <a:buNone/>
            </a:pPr>
            <a:r>
              <a:rPr lang="en-GB" dirty="0" smtClean="0"/>
              <a:t>The new rock has a symmetrical pattern of magnetic stripes because as solid magnifies, it becomes magnetised in the direction of the Earth’s magnetic field at the time.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plate tectonics?</a:t>
            </a:r>
            <a:endParaRPr lang="en-GB" dirty="0"/>
          </a:p>
        </p:txBody>
      </p:sp>
      <p:sp>
        <p:nvSpPr>
          <p:cNvPr id="3" name="Content Placeholder 2"/>
          <p:cNvSpPr>
            <a:spLocks noGrp="1"/>
          </p:cNvSpPr>
          <p:nvPr>
            <p:ph idx="1"/>
          </p:nvPr>
        </p:nvSpPr>
        <p:spPr/>
        <p:txBody>
          <a:bodyPr>
            <a:normAutofit fontScale="85000" lnSpcReduction="20000"/>
          </a:bodyPr>
          <a:lstStyle/>
          <a:p>
            <a:pPr marL="95250" indent="14288">
              <a:buNone/>
            </a:pPr>
            <a:r>
              <a:rPr lang="en-GB" dirty="0" smtClean="0"/>
              <a:t>The outer layer of the Earth is made from rocks, called tectonic plates. They move slowly all the time. Earthquakes, volcanoes, and a mountain building usually happen where tectonic plates meet.</a:t>
            </a:r>
          </a:p>
          <a:p>
            <a:pPr marL="361950" indent="-252413"/>
            <a:r>
              <a:rPr lang="en-GB" dirty="0" smtClean="0"/>
              <a:t>In the Himalayas, plates move towards each other. They collide and the edges of the continents crumple together and pile up building mountains. </a:t>
            </a:r>
          </a:p>
          <a:p>
            <a:pPr marL="361950" indent="-252413"/>
            <a:r>
              <a:rPr lang="en-GB" dirty="0" smtClean="0"/>
              <a:t>Most volcanoes are at plate boundaries where the crust is either being stretched or being compressed</a:t>
            </a:r>
          </a:p>
          <a:p>
            <a:pPr marL="361950" indent="-252413"/>
            <a:r>
              <a:rPr lang="en-GB" dirty="0" smtClean="0"/>
              <a:t>In some places, tectonic plates slide past each other and huge forces build up along the fault lines and the forces become so big that the locked together rocks break and the plates move causing an earthquake.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4820" name="Picture 4" descr="https://encrypted-tbn3.gstatic.com/images?q=tbn:ANd9GcRe3Hz9HlIpZgvtsHUbv6pO3G2J3Urgncl_8uK0IpKplkVq6Cqh"/>
          <p:cNvPicPr>
            <a:picLocks noChangeAspect="1" noChangeArrowheads="1"/>
          </p:cNvPicPr>
          <p:nvPr/>
        </p:nvPicPr>
        <p:blipFill>
          <a:blip r:embed="rId2"/>
          <a:srcRect/>
          <a:stretch>
            <a:fillRect/>
          </a:stretch>
        </p:blipFill>
        <p:spPr bwMode="auto">
          <a:xfrm>
            <a:off x="1357290" y="1571612"/>
            <a:ext cx="5286412" cy="359554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seismic waves?</a:t>
            </a:r>
            <a:endParaRPr lang="en-GB" dirty="0"/>
          </a:p>
        </p:txBody>
      </p:sp>
      <p:sp>
        <p:nvSpPr>
          <p:cNvPr id="3" name="Content Placeholder 2"/>
          <p:cNvSpPr>
            <a:spLocks noGrp="1"/>
          </p:cNvSpPr>
          <p:nvPr>
            <p:ph idx="1"/>
          </p:nvPr>
        </p:nvSpPr>
        <p:spPr/>
        <p:txBody>
          <a:bodyPr/>
          <a:lstStyle/>
          <a:p>
            <a:pPr marL="95250" indent="14288">
              <a:buNone/>
            </a:pPr>
            <a:r>
              <a:rPr lang="en-GB" dirty="0" smtClean="0"/>
              <a:t>Earthquakes release energy and it spreads out as vibration or seismic waves. Seismometers detect waves on the Earth’s surface. Two types of waves produced by earthquakes are:</a:t>
            </a:r>
          </a:p>
          <a:p>
            <a:pPr marL="361950" indent="-252413">
              <a:tabLst>
                <a:tab pos="361950" algn="l"/>
              </a:tabLst>
            </a:pPr>
            <a:r>
              <a:rPr lang="en-GB" dirty="0" smtClean="0"/>
              <a:t>S-waves, which travel through solids only </a:t>
            </a:r>
          </a:p>
          <a:p>
            <a:pPr marL="361950" indent="-252413">
              <a:tabLst>
                <a:tab pos="361950" algn="l"/>
              </a:tabLst>
            </a:pPr>
            <a:r>
              <a:rPr lang="en-GB" dirty="0" smtClean="0"/>
              <a:t>P-waves, which travel through both solids and liquids only</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waves?</a:t>
            </a:r>
            <a:endParaRPr lang="en-GB" dirty="0"/>
          </a:p>
        </p:txBody>
      </p:sp>
      <p:sp>
        <p:nvSpPr>
          <p:cNvPr id="3" name="Content Placeholder 2"/>
          <p:cNvSpPr>
            <a:spLocks noGrp="1"/>
          </p:cNvSpPr>
          <p:nvPr>
            <p:ph idx="1"/>
          </p:nvPr>
        </p:nvSpPr>
        <p:spPr/>
        <p:txBody>
          <a:bodyPr>
            <a:normAutofit lnSpcReduction="10000"/>
          </a:bodyPr>
          <a:lstStyle/>
          <a:p>
            <a:pPr marL="95250" indent="14288">
              <a:buNone/>
            </a:pPr>
            <a:r>
              <a:rPr lang="en-GB" dirty="0" smtClean="0"/>
              <a:t>A wave is travelling vibration that transfers energy from place to place without transferring matter. There are two types of waves:</a:t>
            </a:r>
          </a:p>
          <a:p>
            <a:pPr marL="361950" indent="-252413"/>
            <a:r>
              <a:rPr lang="en-GB" dirty="0" smtClean="0"/>
              <a:t>Longitudinal waves travel as compressions so the particles vibrate in the same direction as the moving wave. Sound waves and P-waves are longitudinal wave</a:t>
            </a:r>
          </a:p>
          <a:p>
            <a:pPr marL="361950" indent="-252413"/>
            <a:r>
              <a:rPr lang="en-GB" dirty="0" smtClean="0"/>
              <a:t>Transverse wave, the particles vibrate 90</a:t>
            </a:r>
            <a:r>
              <a:rPr lang="en-GB" baseline="30000" dirty="0" smtClean="0"/>
              <a:t>o</a:t>
            </a:r>
            <a:r>
              <a:rPr lang="en-GB" dirty="0" smtClean="0"/>
              <a:t> to the direction of the moving wave. S-waves and water waves are transverse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066800"/>
          </a:xfrm>
        </p:spPr>
        <p:txBody>
          <a:bodyPr/>
          <a:lstStyle/>
          <a:p>
            <a:r>
              <a:rPr lang="en-GB" dirty="0" smtClean="0"/>
              <a:t>What is the Solar System?</a:t>
            </a:r>
            <a:endParaRPr lang="en-GB" dirty="0"/>
          </a:p>
        </p:txBody>
      </p:sp>
      <p:sp>
        <p:nvSpPr>
          <p:cNvPr id="3" name="Content Placeholder 2"/>
          <p:cNvSpPr>
            <a:spLocks noGrp="1"/>
          </p:cNvSpPr>
          <p:nvPr>
            <p:ph idx="1"/>
          </p:nvPr>
        </p:nvSpPr>
        <p:spPr>
          <a:xfrm>
            <a:off x="285720" y="1643050"/>
            <a:ext cx="5786446" cy="4786346"/>
          </a:xfrm>
        </p:spPr>
        <p:txBody>
          <a:bodyPr>
            <a:normAutofit fontScale="92500" lnSpcReduction="10000"/>
          </a:bodyPr>
          <a:lstStyle/>
          <a:p>
            <a:pPr marL="95250" indent="14288">
              <a:buNone/>
            </a:pPr>
            <a:r>
              <a:rPr lang="en-GB" dirty="0" smtClean="0"/>
              <a:t>Our solar System was formed about 5ooo million years ago from clouds of gases and dust in space. It contains:</a:t>
            </a:r>
          </a:p>
          <a:p>
            <a:r>
              <a:rPr lang="en-GB" dirty="0" smtClean="0"/>
              <a:t>Sun – star at the centre of the solar system</a:t>
            </a:r>
          </a:p>
          <a:p>
            <a:r>
              <a:rPr lang="en-GB" dirty="0" smtClean="0"/>
              <a:t>8 planets</a:t>
            </a:r>
          </a:p>
          <a:p>
            <a:r>
              <a:rPr lang="en-GB" dirty="0" smtClean="0"/>
              <a:t>Dwarf planet</a:t>
            </a:r>
          </a:p>
          <a:p>
            <a:r>
              <a:rPr lang="en-GB" dirty="0" smtClean="0"/>
              <a:t>Moons – natural satellites that orbit some planets</a:t>
            </a:r>
          </a:p>
          <a:p>
            <a:r>
              <a:rPr lang="en-GB" dirty="0" smtClean="0"/>
              <a:t>Comets – big lumps of ice and dust</a:t>
            </a:r>
          </a:p>
          <a:p>
            <a:r>
              <a:rPr lang="en-GB" dirty="0" smtClean="0"/>
              <a:t>Asteroids – lumps of rock that are smaller than planets</a:t>
            </a:r>
            <a:endParaRPr lang="en-GB" dirty="0"/>
          </a:p>
        </p:txBody>
      </p:sp>
      <p:sp>
        <p:nvSpPr>
          <p:cNvPr id="4" name="Content Placeholder 2"/>
          <p:cNvSpPr txBox="1">
            <a:spLocks/>
          </p:cNvSpPr>
          <p:nvPr/>
        </p:nvSpPr>
        <p:spPr>
          <a:xfrm>
            <a:off x="6643702" y="2143116"/>
            <a:ext cx="2000264" cy="3857652"/>
          </a:xfrm>
          <a:prstGeom prst="rect">
            <a:avLst/>
          </a:prstGeom>
        </p:spPr>
        <p:style>
          <a:lnRef idx="2">
            <a:schemeClr val="dk1"/>
          </a:lnRef>
          <a:fillRef idx="1">
            <a:schemeClr val="lt1"/>
          </a:fillRef>
          <a:effectRef idx="0">
            <a:schemeClr val="dk1"/>
          </a:effectRef>
          <a:fontRef idx="minor">
            <a:schemeClr val="dk1"/>
          </a:fontRef>
        </p:style>
        <p:txBody>
          <a:bodyPr vert="horz">
            <a:normAutofit/>
          </a:bodyPr>
          <a:lstStyle/>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Mercury</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lang="en-GB" sz="2800" dirty="0" smtClean="0"/>
              <a:t>Venus</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Earth</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lang="en-GB" sz="2800" dirty="0" smtClean="0"/>
              <a:t>Mars</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Jupiter</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lang="en-GB" sz="2800" dirty="0" smtClean="0"/>
              <a:t>Saturn</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Uranus</a:t>
            </a:r>
            <a:r>
              <a:rPr kumimoji="0" lang="en-GB" sz="2800" b="0" i="0" u="none" strike="noStrike" kern="1200" cap="none" spc="0" normalizeH="0" noProof="0" dirty="0" smtClean="0">
                <a:ln>
                  <a:noFill/>
                </a:ln>
                <a:solidFill>
                  <a:schemeClr val="tx1"/>
                </a:solidFill>
                <a:effectLst/>
                <a:uLnTx/>
                <a:uFillTx/>
                <a:latin typeface="+mn-lt"/>
                <a:ea typeface="+mn-ea"/>
                <a:cs typeface="+mn-cs"/>
              </a:rPr>
              <a:t> </a:t>
            </a:r>
          </a:p>
          <a:p>
            <a:pPr marL="95250" marR="0" lvl="0" indent="14288" algn="l" defTabSz="914400" rtl="0" eaLnBrk="1" fontAlgn="auto" latinLnBrk="0" hangingPunct="1">
              <a:lnSpc>
                <a:spcPct val="100000"/>
              </a:lnSpc>
              <a:spcBef>
                <a:spcPts val="300"/>
              </a:spcBef>
              <a:spcAft>
                <a:spcPts val="0"/>
              </a:spcAft>
              <a:buClr>
                <a:schemeClr val="accent3"/>
              </a:buClr>
              <a:buSzTx/>
              <a:buFont typeface="Georgia"/>
              <a:buNone/>
              <a:tabLst/>
              <a:defRPr/>
            </a:pPr>
            <a:r>
              <a:rPr lang="en-GB" sz="2800" baseline="0" dirty="0" smtClean="0"/>
              <a:t>Neptune</a:t>
            </a:r>
            <a:endParaRPr kumimoji="0" lang="en-GB"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6866" name="Picture 2" descr="http://astarmathsandphysics.com/o-level-physics-notes/o-level-physics-notes-longitudinal-and-transverse-waves-html-m3d0975ac.gif"/>
          <p:cNvPicPr>
            <a:picLocks noChangeAspect="1" noChangeArrowheads="1"/>
          </p:cNvPicPr>
          <p:nvPr/>
        </p:nvPicPr>
        <p:blipFill>
          <a:blip r:embed="rId2"/>
          <a:srcRect/>
          <a:stretch>
            <a:fillRect/>
          </a:stretch>
        </p:blipFill>
        <p:spPr bwMode="auto">
          <a:xfrm>
            <a:off x="1285852" y="2071678"/>
            <a:ext cx="6057900" cy="276225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measure waves?</a:t>
            </a:r>
            <a:endParaRPr lang="en-GB" dirty="0"/>
          </a:p>
        </p:txBody>
      </p:sp>
      <p:sp>
        <p:nvSpPr>
          <p:cNvPr id="3" name="Content Placeholder 2"/>
          <p:cNvSpPr>
            <a:spLocks noGrp="1"/>
          </p:cNvSpPr>
          <p:nvPr>
            <p:ph idx="1"/>
          </p:nvPr>
        </p:nvSpPr>
        <p:spPr/>
        <p:txBody>
          <a:bodyPr/>
          <a:lstStyle/>
          <a:p>
            <a:pPr marL="90488" indent="19050">
              <a:buNone/>
            </a:pPr>
            <a:r>
              <a:rPr lang="en-GB" dirty="0" smtClean="0"/>
              <a:t>Frequency of a wave is the number of waves that pass ant point each second and units for these are Hertz (Hz)</a:t>
            </a:r>
          </a:p>
          <a:p>
            <a:pPr marL="360363" indent="-250825"/>
            <a:r>
              <a:rPr lang="en-GB" dirty="0" smtClean="0"/>
              <a:t>Distance = wave speed x time</a:t>
            </a:r>
          </a:p>
          <a:p>
            <a:pPr marL="360363" indent="-250825"/>
            <a:r>
              <a:rPr lang="en-GB" dirty="0" smtClean="0"/>
              <a:t>Wave speed = frequency x time</a:t>
            </a:r>
          </a:p>
          <a:p>
            <a:pPr marL="360363" indent="-250825"/>
            <a:r>
              <a:rPr lang="en-GB" dirty="0" smtClean="0"/>
              <a:t>Frequency ∝ 1/wavelength</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waves show us?</a:t>
            </a:r>
            <a:endParaRPr lang="en-GB" dirty="0"/>
          </a:p>
        </p:txBody>
      </p:sp>
      <p:sp>
        <p:nvSpPr>
          <p:cNvPr id="3" name="Content Placeholder 2"/>
          <p:cNvSpPr>
            <a:spLocks noGrp="1"/>
          </p:cNvSpPr>
          <p:nvPr>
            <p:ph idx="1"/>
          </p:nvPr>
        </p:nvSpPr>
        <p:spPr/>
        <p:txBody>
          <a:bodyPr/>
          <a:lstStyle/>
          <a:p>
            <a:pPr marL="90488" indent="19050">
              <a:buNone/>
            </a:pPr>
            <a:r>
              <a:rPr lang="en-GB" dirty="0" smtClean="0"/>
              <a:t>Geologists use seismic waves to find out about the Earth’s structure. P-waves travel through solids and liquids, so they can get through the core, mantle and crust to the other side of the Earth. S-waves travel only solids and not liquids so they cannot get through liquid core and are not detected in S-wave shadow zone.</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7890" name="Picture 2" descr="http://www.visionlearning.com/img/library/large_images/image_4863.png"/>
          <p:cNvPicPr>
            <a:picLocks noChangeAspect="1" noChangeArrowheads="1"/>
          </p:cNvPicPr>
          <p:nvPr/>
        </p:nvPicPr>
        <p:blipFill>
          <a:blip r:embed="rId2"/>
          <a:srcRect/>
          <a:stretch>
            <a:fillRect/>
          </a:stretch>
        </p:blipFill>
        <p:spPr bwMode="auto">
          <a:xfrm>
            <a:off x="285720" y="1571612"/>
            <a:ext cx="8572560" cy="378621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http://geoclasses.tamu.edu/ocean/wormuthwork/earthistory/solarsystem.gif"/>
          <p:cNvPicPr>
            <a:picLocks noChangeAspect="1" noChangeArrowheads="1"/>
          </p:cNvPicPr>
          <p:nvPr/>
        </p:nvPicPr>
        <p:blipFill>
          <a:blip r:embed="rId2"/>
          <a:srcRect/>
          <a:stretch>
            <a:fillRect/>
          </a:stretch>
        </p:blipFill>
        <p:spPr bwMode="auto">
          <a:xfrm>
            <a:off x="1428728" y="1071546"/>
            <a:ext cx="6500858" cy="458969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1071546"/>
          <a:ext cx="8229600" cy="521716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GB" dirty="0" smtClean="0"/>
                        <a:t>Type of body</a:t>
                      </a:r>
                      <a:endParaRPr lang="en-GB" dirty="0"/>
                    </a:p>
                  </a:txBody>
                  <a:tcPr/>
                </a:tc>
                <a:tc>
                  <a:txBody>
                    <a:bodyPr/>
                    <a:lstStyle/>
                    <a:p>
                      <a:r>
                        <a:rPr lang="en-GB" dirty="0" smtClean="0"/>
                        <a:t>Diameter</a:t>
                      </a:r>
                      <a:r>
                        <a:rPr lang="en-GB" baseline="0" dirty="0" smtClean="0"/>
                        <a:t> (km)</a:t>
                      </a:r>
                      <a:endParaRPr lang="en-GB" dirty="0"/>
                    </a:p>
                  </a:txBody>
                  <a:tcPr/>
                </a:tc>
                <a:tc>
                  <a:txBody>
                    <a:bodyPr/>
                    <a:lstStyle/>
                    <a:p>
                      <a:r>
                        <a:rPr lang="en-GB" dirty="0" smtClean="0"/>
                        <a:t>Orbit</a:t>
                      </a:r>
                      <a:endParaRPr lang="en-GB" dirty="0"/>
                    </a:p>
                  </a:txBody>
                  <a:tcPr/>
                </a:tc>
              </a:tr>
              <a:tr h="370840">
                <a:tc>
                  <a:txBody>
                    <a:bodyPr/>
                    <a:lstStyle/>
                    <a:p>
                      <a:r>
                        <a:rPr lang="en-GB" dirty="0" smtClean="0"/>
                        <a:t>Planet</a:t>
                      </a:r>
                      <a:endParaRPr lang="en-GB" dirty="0"/>
                    </a:p>
                  </a:txBody>
                  <a:tcPr/>
                </a:tc>
                <a:tc>
                  <a:txBody>
                    <a:bodyPr/>
                    <a:lstStyle/>
                    <a:p>
                      <a:r>
                        <a:rPr lang="en-GB" dirty="0" smtClean="0"/>
                        <a:t>Smallest -</a:t>
                      </a:r>
                      <a:r>
                        <a:rPr lang="en-GB" baseline="0" dirty="0" smtClean="0"/>
                        <a:t> Mercury, 4800 </a:t>
                      </a:r>
                    </a:p>
                    <a:p>
                      <a:r>
                        <a:rPr lang="en-GB" baseline="0" dirty="0" smtClean="0"/>
                        <a:t>Biggest – Saturn, 120 000</a:t>
                      </a:r>
                    </a:p>
                    <a:p>
                      <a:r>
                        <a:rPr lang="en-GB" baseline="0" dirty="0" smtClean="0"/>
                        <a:t>Earth, 12 700</a:t>
                      </a:r>
                    </a:p>
                  </a:txBody>
                  <a:tcPr/>
                </a:tc>
                <a:tc>
                  <a:txBody>
                    <a:bodyPr/>
                    <a:lstStyle/>
                    <a:p>
                      <a:r>
                        <a:rPr lang="en-GB" dirty="0" smtClean="0"/>
                        <a:t>Almost circular path around the Sun</a:t>
                      </a:r>
                      <a:endParaRPr lang="en-GB" dirty="0"/>
                    </a:p>
                  </a:txBody>
                  <a:tcPr/>
                </a:tc>
              </a:tr>
              <a:tr h="370840">
                <a:tc>
                  <a:txBody>
                    <a:bodyPr/>
                    <a:lstStyle/>
                    <a:p>
                      <a:r>
                        <a:rPr lang="en-GB" dirty="0" smtClean="0"/>
                        <a:t>Dwarf planet </a:t>
                      </a:r>
                      <a:endParaRPr lang="en-GB" dirty="0"/>
                    </a:p>
                  </a:txBody>
                  <a:tcPr/>
                </a:tc>
                <a:tc>
                  <a:txBody>
                    <a:bodyPr/>
                    <a:lstStyle/>
                    <a:p>
                      <a:r>
                        <a:rPr lang="en-GB" dirty="0" smtClean="0"/>
                        <a:t>Pluto</a:t>
                      </a:r>
                      <a:r>
                        <a:rPr lang="en-GB" baseline="0" dirty="0" smtClean="0"/>
                        <a:t>,  2 306</a:t>
                      </a:r>
                      <a:endParaRPr lang="en-GB" dirty="0"/>
                    </a:p>
                  </a:txBody>
                  <a:tcPr/>
                </a:tc>
                <a:tc>
                  <a:txBody>
                    <a:bodyPr/>
                    <a:lstStyle/>
                    <a:p>
                      <a:r>
                        <a:rPr lang="en-GB" dirty="0" smtClean="0"/>
                        <a:t>Elliptical</a:t>
                      </a:r>
                      <a:r>
                        <a:rPr lang="en-GB" baseline="0" dirty="0" smtClean="0"/>
                        <a:t> path around the Sun</a:t>
                      </a:r>
                      <a:endParaRPr lang="en-GB" dirty="0"/>
                    </a:p>
                  </a:txBody>
                  <a:tcPr/>
                </a:tc>
              </a:tr>
              <a:tr h="370840">
                <a:tc>
                  <a:txBody>
                    <a:bodyPr/>
                    <a:lstStyle/>
                    <a:p>
                      <a:r>
                        <a:rPr lang="en-GB" dirty="0" smtClean="0"/>
                        <a:t>Moon</a:t>
                      </a:r>
                      <a:endParaRPr lang="en-GB" dirty="0"/>
                    </a:p>
                  </a:txBody>
                  <a:tcPr/>
                </a:tc>
                <a:tc>
                  <a:txBody>
                    <a:bodyPr/>
                    <a:lstStyle/>
                    <a:p>
                      <a:r>
                        <a:rPr lang="en-GB" dirty="0" smtClean="0"/>
                        <a:t>Earth’s moon.</a:t>
                      </a:r>
                      <a:r>
                        <a:rPr lang="en-GB" baseline="0" dirty="0" smtClean="0"/>
                        <a:t> 3 500 and it is usually smaller than the planet</a:t>
                      </a:r>
                      <a:endParaRPr lang="en-GB" dirty="0"/>
                    </a:p>
                  </a:txBody>
                  <a:tcPr/>
                </a:tc>
                <a:tc>
                  <a:txBody>
                    <a:bodyPr/>
                    <a:lstStyle/>
                    <a:p>
                      <a:r>
                        <a:rPr lang="en-GB" dirty="0" smtClean="0"/>
                        <a:t>Circular</a:t>
                      </a:r>
                      <a:r>
                        <a:rPr lang="en-GB" baseline="0" dirty="0" smtClean="0"/>
                        <a:t> path around a planet</a:t>
                      </a:r>
                      <a:endParaRPr lang="en-GB" dirty="0"/>
                    </a:p>
                  </a:txBody>
                  <a:tcPr/>
                </a:tc>
              </a:tr>
              <a:tr h="370840">
                <a:tc>
                  <a:txBody>
                    <a:bodyPr/>
                    <a:lstStyle/>
                    <a:p>
                      <a:r>
                        <a:rPr lang="en-GB" dirty="0" smtClean="0"/>
                        <a:t>Comets</a:t>
                      </a:r>
                      <a:endParaRPr lang="en-GB" dirty="0"/>
                    </a:p>
                  </a:txBody>
                  <a:tcPr/>
                </a:tc>
                <a:tc>
                  <a:txBody>
                    <a:bodyPr/>
                    <a:lstStyle/>
                    <a:p>
                      <a:r>
                        <a:rPr lang="en-GB" dirty="0" smtClean="0"/>
                        <a:t>Few km</a:t>
                      </a:r>
                      <a:endParaRPr lang="en-GB" dirty="0"/>
                    </a:p>
                  </a:txBody>
                  <a:tcPr/>
                </a:tc>
                <a:tc>
                  <a:txBody>
                    <a:bodyPr/>
                    <a:lstStyle/>
                    <a:p>
                      <a:r>
                        <a:rPr lang="en-GB" dirty="0" smtClean="0"/>
                        <a:t>Rush past the Sun then return to the Solar</a:t>
                      </a:r>
                      <a:r>
                        <a:rPr lang="en-GB" baseline="0" dirty="0" smtClean="0"/>
                        <a:t> System</a:t>
                      </a:r>
                      <a:endParaRPr lang="en-GB" dirty="0"/>
                    </a:p>
                  </a:txBody>
                  <a:tcPr/>
                </a:tc>
              </a:tr>
              <a:tr h="370840">
                <a:tc>
                  <a:txBody>
                    <a:bodyPr/>
                    <a:lstStyle/>
                    <a:p>
                      <a:r>
                        <a:rPr lang="en-GB" dirty="0" smtClean="0"/>
                        <a:t>Asteroids</a:t>
                      </a:r>
                      <a:endParaRPr lang="en-GB" dirty="0"/>
                    </a:p>
                  </a:txBody>
                  <a:tcPr/>
                </a:tc>
                <a:tc>
                  <a:txBody>
                    <a:bodyPr/>
                    <a:lstStyle/>
                    <a:p>
                      <a:r>
                        <a:rPr lang="en-GB" dirty="0" smtClean="0"/>
                        <a:t>Up to 1000; most are much</a:t>
                      </a:r>
                      <a:r>
                        <a:rPr lang="en-GB" baseline="0" dirty="0" smtClean="0"/>
                        <a:t> smaller</a:t>
                      </a:r>
                      <a:endParaRPr lang="en-GB" dirty="0"/>
                    </a:p>
                  </a:txBody>
                  <a:tcPr/>
                </a:tc>
                <a:tc>
                  <a:txBody>
                    <a:bodyPr/>
                    <a:lstStyle/>
                    <a:p>
                      <a:r>
                        <a:rPr lang="en-GB" dirty="0" smtClean="0"/>
                        <a:t>Almost circular, mostly between Mars and Jupiter</a:t>
                      </a:r>
                      <a:endParaRPr lang="en-GB"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Universe?</a:t>
            </a:r>
            <a:endParaRPr lang="en-GB" dirty="0"/>
          </a:p>
        </p:txBody>
      </p:sp>
      <p:sp>
        <p:nvSpPr>
          <p:cNvPr id="3" name="Content Placeholder 2"/>
          <p:cNvSpPr>
            <a:spLocks noGrp="1"/>
          </p:cNvSpPr>
          <p:nvPr>
            <p:ph idx="1"/>
          </p:nvPr>
        </p:nvSpPr>
        <p:spPr/>
        <p:txBody>
          <a:bodyPr/>
          <a:lstStyle/>
          <a:p>
            <a:pPr marL="95250" indent="14288">
              <a:buNone/>
            </a:pPr>
            <a:r>
              <a:rPr lang="en-GB" dirty="0" smtClean="0"/>
              <a:t>The sun is a star and is a ball of hot gases, mainly hydrogen. In the Sun, hydrogen atom nuclei join together by nuclear fusion realising energy and forming energy. All the other elements were made by fusion reactions in stars. </a:t>
            </a:r>
          </a:p>
          <a:p>
            <a:pPr marL="95250" indent="14288">
              <a:buNone/>
            </a:pPr>
            <a:r>
              <a:rPr lang="en-GB" dirty="0" smtClean="0"/>
              <a:t>There are thousands of millions of stars in our galaxy, Milky Way. The Universe is made up of thousands of galaxies.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9458" name="Picture 2" descr="https://encrypted-tbn2.gstatic.com/images?q=tbn:ANd9GcQSewaoI07ZFCSd_txeyNhMC3X6gbcyT6tFRAvMjxV9qDcCBkqR"/>
          <p:cNvPicPr>
            <a:picLocks noChangeAspect="1" noChangeArrowheads="1"/>
          </p:cNvPicPr>
          <p:nvPr/>
        </p:nvPicPr>
        <p:blipFill>
          <a:blip r:embed="rId2"/>
          <a:srcRect/>
          <a:stretch>
            <a:fillRect/>
          </a:stretch>
        </p:blipFill>
        <p:spPr bwMode="auto">
          <a:xfrm>
            <a:off x="0" y="285728"/>
            <a:ext cx="4482548" cy="3357586"/>
          </a:xfrm>
          <a:prstGeom prst="rect">
            <a:avLst/>
          </a:prstGeom>
          <a:noFill/>
        </p:spPr>
      </p:pic>
      <p:pic>
        <p:nvPicPr>
          <p:cNvPr id="19460" name="Picture 4" descr="http://www.fplsafetyworld.com/templates/kidskorner/images/lnh2.jpg"/>
          <p:cNvPicPr>
            <a:picLocks noChangeAspect="1" noChangeArrowheads="1"/>
          </p:cNvPicPr>
          <p:nvPr/>
        </p:nvPicPr>
        <p:blipFill>
          <a:blip r:embed="rId3"/>
          <a:srcRect/>
          <a:stretch>
            <a:fillRect/>
          </a:stretch>
        </p:blipFill>
        <p:spPr bwMode="auto">
          <a:xfrm>
            <a:off x="4500562" y="3149699"/>
            <a:ext cx="4643438" cy="37083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find out about stars?</a:t>
            </a:r>
            <a:endParaRPr lang="en-GB" dirty="0"/>
          </a:p>
        </p:txBody>
      </p:sp>
      <p:sp>
        <p:nvSpPr>
          <p:cNvPr id="3" name="Content Placeholder 2"/>
          <p:cNvSpPr>
            <a:spLocks noGrp="1"/>
          </p:cNvSpPr>
          <p:nvPr>
            <p:ph idx="1"/>
          </p:nvPr>
        </p:nvSpPr>
        <p:spPr/>
        <p:txBody>
          <a:bodyPr>
            <a:normAutofit fontScale="85000" lnSpcReduction="20000"/>
          </a:bodyPr>
          <a:lstStyle/>
          <a:p>
            <a:pPr marL="0" indent="109538">
              <a:buNone/>
            </a:pPr>
            <a:r>
              <a:rPr lang="en-GB" dirty="0" smtClean="0"/>
              <a:t>Astronomers can learn about other stars and galaxies only by studying the radiation. They measure the distance to the stars by their relative brightness or by parallax. </a:t>
            </a:r>
          </a:p>
          <a:p>
            <a:pPr marL="0" indent="109538">
              <a:buNone/>
            </a:pPr>
            <a:r>
              <a:rPr lang="en-GB" dirty="0" smtClean="0"/>
              <a:t>There are uncertainties about the distances in space because making accurate observations is difficult and also because astronomers make assumptions when interpreting observations.</a:t>
            </a:r>
          </a:p>
          <a:p>
            <a:pPr marL="0" indent="109538">
              <a:buNone/>
            </a:pPr>
            <a:r>
              <a:rPr lang="en-GB" dirty="0" smtClean="0"/>
              <a:t>Light travels through a vacuum at 3oo,000 km/s so when astronomers observe a distant object they see what it looked like when light left the object. Astronomers measure distances in light-years and so one-light year is the distance that light travels through a vacuum. Light pollution makes it difficult to observe so astronomers set up telescopes away from big cities.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9698" name="Picture 2" descr="http://www.astronomy.ohio-state.edu/~pogge/Ast162/Unit1/Images/parallax_sm.gif"/>
          <p:cNvPicPr>
            <a:picLocks noChangeAspect="1" noChangeArrowheads="1"/>
          </p:cNvPicPr>
          <p:nvPr/>
        </p:nvPicPr>
        <p:blipFill>
          <a:blip r:embed="rId2"/>
          <a:srcRect/>
          <a:stretch>
            <a:fillRect/>
          </a:stretch>
        </p:blipFill>
        <p:spPr bwMode="auto">
          <a:xfrm>
            <a:off x="1428728" y="1643050"/>
            <a:ext cx="5163945" cy="328614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the Universe changing?</a:t>
            </a:r>
            <a:endParaRPr lang="en-GB" dirty="0"/>
          </a:p>
        </p:txBody>
      </p:sp>
      <p:sp>
        <p:nvSpPr>
          <p:cNvPr id="3" name="Content Placeholder 2"/>
          <p:cNvSpPr>
            <a:spLocks noGrp="1"/>
          </p:cNvSpPr>
          <p:nvPr>
            <p:ph idx="1"/>
          </p:nvPr>
        </p:nvSpPr>
        <p:spPr/>
        <p:txBody>
          <a:bodyPr>
            <a:normAutofit fontScale="92500" lnSpcReduction="20000"/>
          </a:bodyPr>
          <a:lstStyle/>
          <a:p>
            <a:pPr marL="95250" indent="14288">
              <a:buNone/>
              <a:tabLst>
                <a:tab pos="95250" algn="l"/>
              </a:tabLst>
            </a:pPr>
            <a:r>
              <a:rPr lang="en-GB" dirty="0" smtClean="0"/>
              <a:t>Other galaxies are moving away from us and this is the evidence that the Universe started with the big band about 14 000 million years ago. Evidence that the galaxies are moving away from us comes from redshift meaning that the light from galaxies is shifted towards the red end of the spectrum. Galaxies that are further away from us move faster than those that are closer. This is the evidence that pace is expanding.</a:t>
            </a:r>
          </a:p>
          <a:p>
            <a:pPr marL="95250" indent="14288">
              <a:buNone/>
              <a:tabLst>
                <a:tab pos="95250" algn="l"/>
              </a:tabLst>
            </a:pPr>
            <a:r>
              <a:rPr lang="en-GB" dirty="0" smtClean="0"/>
              <a:t>It is difficult to predict how the Universe will end because it is difficult to study the motion of distant objects, and to measure huge distances. It is also difficult to measure the mass of the Universe.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193</TotalTime>
  <Words>1156</Words>
  <Application>Microsoft Office PowerPoint</Application>
  <PresentationFormat>On-screen Show (4:3)</PresentationFormat>
  <Paragraphs>77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P1:</vt:lpstr>
      <vt:lpstr>What is the Solar System?</vt:lpstr>
      <vt:lpstr>PowerPoint Presentation</vt:lpstr>
      <vt:lpstr>PowerPoint Presentation</vt:lpstr>
      <vt:lpstr>What is the Universe?</vt:lpstr>
      <vt:lpstr>PowerPoint Presentation</vt:lpstr>
      <vt:lpstr>How do we find out about stars?</vt:lpstr>
      <vt:lpstr>PowerPoint Presentation</vt:lpstr>
      <vt:lpstr>How is the Universe changing?</vt:lpstr>
      <vt:lpstr>PowerPoint Presentation</vt:lpstr>
      <vt:lpstr>What can we learn from rocks?</vt:lpstr>
      <vt:lpstr>PowerPoint Presentation</vt:lpstr>
      <vt:lpstr>What is Wegner’s theory?</vt:lpstr>
      <vt:lpstr>PowerPoint Presentation</vt:lpstr>
      <vt:lpstr>What is seafloor spreading?</vt:lpstr>
      <vt:lpstr>What is plate tectonics?</vt:lpstr>
      <vt:lpstr>PowerPoint Presentation</vt:lpstr>
      <vt:lpstr>What are seismic waves?</vt:lpstr>
      <vt:lpstr>What are waves?</vt:lpstr>
      <vt:lpstr>PowerPoint Presentation</vt:lpstr>
      <vt:lpstr>How can we measure waves?</vt:lpstr>
      <vt:lpstr>What can waves show us?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dc:title>
  <dc:creator>User</dc:creator>
  <cp:lastModifiedBy>Michelle Meyers</cp:lastModifiedBy>
  <cp:revision>41</cp:revision>
  <dcterms:created xsi:type="dcterms:W3CDTF">2014-04-26T16:37:36Z</dcterms:created>
  <dcterms:modified xsi:type="dcterms:W3CDTF">2014-10-22T18:18:01Z</dcterms:modified>
</cp:coreProperties>
</file>