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2" r:id="rId2"/>
    <p:sldId id="273" r:id="rId3"/>
    <p:sldId id="271" r:id="rId4"/>
    <p:sldId id="256" r:id="rId5"/>
    <p:sldId id="258" r:id="rId6"/>
    <p:sldId id="274" r:id="rId7"/>
    <p:sldId id="275" r:id="rId8"/>
    <p:sldId id="259" r:id="rId9"/>
    <p:sldId id="270" r:id="rId10"/>
    <p:sldId id="257" r:id="rId11"/>
    <p:sldId id="260" r:id="rId12"/>
    <p:sldId id="261" r:id="rId13"/>
    <p:sldId id="264" r:id="rId14"/>
    <p:sldId id="263" r:id="rId15"/>
    <p:sldId id="262" r:id="rId16"/>
    <p:sldId id="266" r:id="rId17"/>
    <p:sldId id="276" r:id="rId18"/>
    <p:sldId id="277" r:id="rId19"/>
    <p:sldId id="279" r:id="rId20"/>
    <p:sldId id="278" r:id="rId21"/>
    <p:sldId id="265" r:id="rId22"/>
    <p:sldId id="267" r:id="rId23"/>
    <p:sldId id="268" r:id="rId24"/>
    <p:sldId id="26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0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B5B321-2E97-4F4B-B701-2C5662FBBC35}" type="datetimeFigureOut">
              <a:rPr lang="en-GB" smtClean="0"/>
              <a:t>25/02/2015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A233ED-06A6-4C09-9445-B2F1D92CEA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602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24F3A7-E626-49CB-A5CA-59D397BDF6A8}" type="slidenum">
              <a:rPr lang="en-GB"/>
              <a:pPr/>
              <a:t>3</a:t>
            </a:fld>
            <a:endParaRPr lang="en-GB"/>
          </a:p>
        </p:txBody>
      </p:sp>
      <p:sp>
        <p:nvSpPr>
          <p:cNvPr id="428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184DC9-51A0-4DBC-96B2-63C0B1E43358}" type="slidenum">
              <a:rPr lang="en-GB"/>
              <a:pPr/>
              <a:t>8</a:t>
            </a:fld>
            <a:endParaRPr lang="en-GB"/>
          </a:p>
        </p:txBody>
      </p:sp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7EEE1-F0DA-4853-B13D-414592DB89F1}" type="datetimeFigureOut">
              <a:rPr lang="en-GB" smtClean="0"/>
              <a:t>25/02/2015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77340-69C2-4617-AC50-654D01668A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366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7EEE1-F0DA-4853-B13D-414592DB89F1}" type="datetimeFigureOut">
              <a:rPr lang="en-GB" smtClean="0"/>
              <a:t>25/02/2015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77340-69C2-4617-AC50-654D01668A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481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7EEE1-F0DA-4853-B13D-414592DB89F1}" type="datetimeFigureOut">
              <a:rPr lang="en-GB" smtClean="0"/>
              <a:t>25/02/2015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77340-69C2-4617-AC50-654D01668A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896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7EEE1-F0DA-4853-B13D-414592DB89F1}" type="datetimeFigureOut">
              <a:rPr lang="en-GB" smtClean="0"/>
              <a:t>25/02/2015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77340-69C2-4617-AC50-654D01668A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147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7EEE1-F0DA-4853-B13D-414592DB89F1}" type="datetimeFigureOut">
              <a:rPr lang="en-GB" smtClean="0"/>
              <a:t>25/02/2015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77340-69C2-4617-AC50-654D01668A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96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7EEE1-F0DA-4853-B13D-414592DB89F1}" type="datetimeFigureOut">
              <a:rPr lang="en-GB" smtClean="0"/>
              <a:t>25/02/2015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77340-69C2-4617-AC50-654D01668A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346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7EEE1-F0DA-4853-B13D-414592DB89F1}" type="datetimeFigureOut">
              <a:rPr lang="en-GB" smtClean="0"/>
              <a:t>25/02/2015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77340-69C2-4617-AC50-654D01668A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0291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7EEE1-F0DA-4853-B13D-414592DB89F1}" type="datetimeFigureOut">
              <a:rPr lang="en-GB" smtClean="0"/>
              <a:t>25/02/2015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77340-69C2-4617-AC50-654D01668A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224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7EEE1-F0DA-4853-B13D-414592DB89F1}" type="datetimeFigureOut">
              <a:rPr lang="en-GB" smtClean="0"/>
              <a:t>25/02/2015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77340-69C2-4617-AC50-654D01668A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879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7EEE1-F0DA-4853-B13D-414592DB89F1}" type="datetimeFigureOut">
              <a:rPr lang="en-GB" smtClean="0"/>
              <a:t>25/02/2015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77340-69C2-4617-AC50-654D01668A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703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7EEE1-F0DA-4853-B13D-414592DB89F1}" type="datetimeFigureOut">
              <a:rPr lang="en-GB" smtClean="0"/>
              <a:t>25/02/2015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77340-69C2-4617-AC50-654D01668A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660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7EEE1-F0DA-4853-B13D-414592DB89F1}" type="datetimeFigureOut">
              <a:rPr lang="en-GB" smtClean="0"/>
              <a:t>25/02/2015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77340-69C2-4617-AC50-654D01668A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3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youtube.com/watch?v=U-OUP_mXMCw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.uk/url?sa=i&amp;rct=j&amp;q=redshift&amp;source=images&amp;cd=&amp;cad=rja&amp;uact=8&amp;ved=0CAcQjRw&amp;url=https%3A%2F%2Fsites.google.com%2Fsite%2Fcosmologyquest%2Fwhat-we-do-know%2Fredshift---expanding-space&amp;ei=b4PtVNSfC8vzUs7CgNAK&amp;bvm=bv.86956481,d.d2s&amp;psig=AFQjCNF-Ie2etcy9d4gd6W8yoUTKxRQ5ww&amp;ust=1424938297530841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4" descr="Image result for em spectr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060848"/>
            <a:ext cx="4392488" cy="304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15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9" t="14614" r="8517" b="10158"/>
          <a:stretch/>
        </p:blipFill>
        <p:spPr bwMode="auto">
          <a:xfrm>
            <a:off x="76712" y="982638"/>
            <a:ext cx="9067288" cy="520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718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8" t="46310" r="30313" b="31049"/>
          <a:stretch/>
        </p:blipFill>
        <p:spPr bwMode="auto">
          <a:xfrm>
            <a:off x="-180528" y="2204864"/>
            <a:ext cx="9548453" cy="288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37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8" t="11181" r="8482" b="4146"/>
          <a:stretch/>
        </p:blipFill>
        <p:spPr bwMode="auto">
          <a:xfrm>
            <a:off x="107504" y="332656"/>
            <a:ext cx="8592229" cy="55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39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dirty="0" smtClean="0"/>
              <a:t>Continental </a:t>
            </a:r>
            <a:r>
              <a:rPr lang="en-GB" altLang="en-US" dirty="0" smtClean="0"/>
              <a:t>Drift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4292600"/>
            <a:ext cx="8137525" cy="1871663"/>
          </a:xfrm>
          <a:noFill/>
        </p:spPr>
        <p:txBody>
          <a:bodyPr>
            <a:normAutofit fontScale="62500" lnSpcReduction="20000"/>
          </a:bodyPr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GB" altLang="en-US" dirty="0" smtClean="0"/>
              <a:t>The edges of land masses (continents) which are separated by thousands of kilometres of ocean: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GB" altLang="en-US" dirty="0" smtClean="0"/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GB" altLang="en-US" dirty="0" smtClean="0"/>
              <a:t>Have shapes which </a:t>
            </a:r>
            <a:r>
              <a:rPr lang="en-GB" altLang="en-US" u="sng" dirty="0" smtClean="0"/>
              <a:t>fit quite closely</a:t>
            </a:r>
            <a:r>
              <a:rPr lang="en-GB" altLang="en-US" dirty="0" smtClean="0"/>
              <a:t>.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GB" altLang="en-US" dirty="0" smtClean="0"/>
              <a:t>Have </a:t>
            </a:r>
            <a:r>
              <a:rPr lang="en-GB" altLang="en-US" u="sng" dirty="0" smtClean="0"/>
              <a:t>similar patterns of rocks and fossils</a:t>
            </a:r>
            <a:r>
              <a:rPr lang="en-GB" altLang="en-US" dirty="0" smtClean="0"/>
              <a:t>.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GB" altLang="en-US" dirty="0" smtClean="0"/>
              <a:t>This suggests that they were once part of a single land mass which has </a:t>
            </a:r>
            <a:r>
              <a:rPr lang="en-GB" altLang="en-US" u="sng" dirty="0" smtClean="0"/>
              <a:t>split and been moved apart.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GB" altLang="en-US" dirty="0" smtClean="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995738" y="1341438"/>
            <a:ext cx="1368425" cy="2016125"/>
            <a:chOff x="2517" y="1026"/>
            <a:chExt cx="862" cy="1270"/>
          </a:xfrm>
        </p:grpSpPr>
        <p:sp>
          <p:nvSpPr>
            <p:cNvPr id="234507" name="Freeform 5" descr="Dotted grid"/>
            <p:cNvSpPr>
              <a:spLocks/>
            </p:cNvSpPr>
            <p:nvPr/>
          </p:nvSpPr>
          <p:spPr bwMode="auto">
            <a:xfrm>
              <a:off x="2517" y="1026"/>
              <a:ext cx="862" cy="1270"/>
            </a:xfrm>
            <a:custGeom>
              <a:avLst/>
              <a:gdLst>
                <a:gd name="T0" fmla="*/ 45 w 862"/>
                <a:gd name="T1" fmla="*/ 136 h 1270"/>
                <a:gd name="T2" fmla="*/ 0 w 862"/>
                <a:gd name="T3" fmla="*/ 272 h 1270"/>
                <a:gd name="T4" fmla="*/ 45 w 862"/>
                <a:gd name="T5" fmla="*/ 408 h 1270"/>
                <a:gd name="T6" fmla="*/ 91 w 862"/>
                <a:gd name="T7" fmla="*/ 454 h 1270"/>
                <a:gd name="T8" fmla="*/ 182 w 862"/>
                <a:gd name="T9" fmla="*/ 544 h 1270"/>
                <a:gd name="T10" fmla="*/ 272 w 862"/>
                <a:gd name="T11" fmla="*/ 590 h 1270"/>
                <a:gd name="T12" fmla="*/ 272 w 862"/>
                <a:gd name="T13" fmla="*/ 680 h 1270"/>
                <a:gd name="T14" fmla="*/ 272 w 862"/>
                <a:gd name="T15" fmla="*/ 816 h 1270"/>
                <a:gd name="T16" fmla="*/ 182 w 862"/>
                <a:gd name="T17" fmla="*/ 862 h 1270"/>
                <a:gd name="T18" fmla="*/ 182 w 862"/>
                <a:gd name="T19" fmla="*/ 998 h 1270"/>
                <a:gd name="T20" fmla="*/ 227 w 862"/>
                <a:gd name="T21" fmla="*/ 1134 h 1270"/>
                <a:gd name="T22" fmla="*/ 227 w 862"/>
                <a:gd name="T23" fmla="*/ 1225 h 1270"/>
                <a:gd name="T24" fmla="*/ 318 w 862"/>
                <a:gd name="T25" fmla="*/ 1270 h 1270"/>
                <a:gd name="T26" fmla="*/ 454 w 862"/>
                <a:gd name="T27" fmla="*/ 1270 h 1270"/>
                <a:gd name="T28" fmla="*/ 544 w 862"/>
                <a:gd name="T29" fmla="*/ 1134 h 1270"/>
                <a:gd name="T30" fmla="*/ 635 w 862"/>
                <a:gd name="T31" fmla="*/ 907 h 1270"/>
                <a:gd name="T32" fmla="*/ 680 w 862"/>
                <a:gd name="T33" fmla="*/ 726 h 1270"/>
                <a:gd name="T34" fmla="*/ 771 w 862"/>
                <a:gd name="T35" fmla="*/ 499 h 1270"/>
                <a:gd name="T36" fmla="*/ 862 w 862"/>
                <a:gd name="T37" fmla="*/ 363 h 1270"/>
                <a:gd name="T38" fmla="*/ 817 w 862"/>
                <a:gd name="T39" fmla="*/ 227 h 1270"/>
                <a:gd name="T40" fmla="*/ 635 w 862"/>
                <a:gd name="T41" fmla="*/ 91 h 1270"/>
                <a:gd name="T42" fmla="*/ 454 w 862"/>
                <a:gd name="T43" fmla="*/ 45 h 1270"/>
                <a:gd name="T44" fmla="*/ 272 w 862"/>
                <a:gd name="T45" fmla="*/ 0 h 1270"/>
                <a:gd name="T46" fmla="*/ 136 w 862"/>
                <a:gd name="T47" fmla="*/ 0 h 1270"/>
                <a:gd name="T48" fmla="*/ 45 w 862"/>
                <a:gd name="T49" fmla="*/ 91 h 1270"/>
                <a:gd name="T50" fmla="*/ 45 w 862"/>
                <a:gd name="T51" fmla="*/ 136 h 127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62"/>
                <a:gd name="T79" fmla="*/ 0 h 1270"/>
                <a:gd name="T80" fmla="*/ 862 w 862"/>
                <a:gd name="T81" fmla="*/ 1270 h 127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62" h="1270">
                  <a:moveTo>
                    <a:pt x="45" y="136"/>
                  </a:moveTo>
                  <a:lnTo>
                    <a:pt x="0" y="272"/>
                  </a:lnTo>
                  <a:lnTo>
                    <a:pt x="45" y="408"/>
                  </a:lnTo>
                  <a:lnTo>
                    <a:pt x="91" y="454"/>
                  </a:lnTo>
                  <a:lnTo>
                    <a:pt x="182" y="544"/>
                  </a:lnTo>
                  <a:lnTo>
                    <a:pt x="272" y="590"/>
                  </a:lnTo>
                  <a:lnTo>
                    <a:pt x="272" y="680"/>
                  </a:lnTo>
                  <a:lnTo>
                    <a:pt x="272" y="816"/>
                  </a:lnTo>
                  <a:lnTo>
                    <a:pt x="182" y="862"/>
                  </a:lnTo>
                  <a:lnTo>
                    <a:pt x="182" y="998"/>
                  </a:lnTo>
                  <a:lnTo>
                    <a:pt x="227" y="1134"/>
                  </a:lnTo>
                  <a:lnTo>
                    <a:pt x="227" y="1225"/>
                  </a:lnTo>
                  <a:lnTo>
                    <a:pt x="318" y="1270"/>
                  </a:lnTo>
                  <a:lnTo>
                    <a:pt x="454" y="1270"/>
                  </a:lnTo>
                  <a:lnTo>
                    <a:pt x="544" y="1134"/>
                  </a:lnTo>
                  <a:lnTo>
                    <a:pt x="635" y="907"/>
                  </a:lnTo>
                  <a:lnTo>
                    <a:pt x="680" y="726"/>
                  </a:lnTo>
                  <a:lnTo>
                    <a:pt x="771" y="499"/>
                  </a:lnTo>
                  <a:lnTo>
                    <a:pt x="862" y="363"/>
                  </a:lnTo>
                  <a:lnTo>
                    <a:pt x="817" y="227"/>
                  </a:lnTo>
                  <a:lnTo>
                    <a:pt x="635" y="91"/>
                  </a:lnTo>
                  <a:lnTo>
                    <a:pt x="454" y="45"/>
                  </a:lnTo>
                  <a:lnTo>
                    <a:pt x="272" y="0"/>
                  </a:lnTo>
                  <a:lnTo>
                    <a:pt x="136" y="0"/>
                  </a:lnTo>
                  <a:lnTo>
                    <a:pt x="45" y="91"/>
                  </a:lnTo>
                  <a:lnTo>
                    <a:pt x="45" y="136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4508" name="Text Box 6" descr="Dotted grid"/>
            <p:cNvSpPr txBox="1">
              <a:spLocks noChangeArrowheads="1"/>
            </p:cNvSpPr>
            <p:nvPr/>
          </p:nvSpPr>
          <p:spPr bwMode="auto">
            <a:xfrm>
              <a:off x="2653" y="1207"/>
              <a:ext cx="52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defRPr sz="16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GB" altLang="en-US" sz="2000" b="0">
                  <a:solidFill>
                    <a:schemeClr val="bg1"/>
                  </a:solidFill>
                </a:rPr>
                <a:t>Africa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122613" y="2017713"/>
            <a:ext cx="1143000" cy="1790700"/>
            <a:chOff x="1967" y="1452"/>
            <a:chExt cx="720" cy="1128"/>
          </a:xfrm>
        </p:grpSpPr>
        <p:sp>
          <p:nvSpPr>
            <p:cNvPr id="234505" name="Freeform 4" descr="Dotted grid"/>
            <p:cNvSpPr>
              <a:spLocks/>
            </p:cNvSpPr>
            <p:nvPr/>
          </p:nvSpPr>
          <p:spPr bwMode="auto">
            <a:xfrm>
              <a:off x="1967" y="1452"/>
              <a:ext cx="720" cy="1128"/>
            </a:xfrm>
            <a:custGeom>
              <a:avLst/>
              <a:gdLst>
                <a:gd name="T0" fmla="*/ 323 w 720"/>
                <a:gd name="T1" fmla="*/ 118 h 1128"/>
                <a:gd name="T2" fmla="*/ 570 w 720"/>
                <a:gd name="T3" fmla="*/ 132 h 1128"/>
                <a:gd name="T4" fmla="*/ 642 w 720"/>
                <a:gd name="T5" fmla="*/ 186 h 1128"/>
                <a:gd name="T6" fmla="*/ 666 w 720"/>
                <a:gd name="T7" fmla="*/ 282 h 1128"/>
                <a:gd name="T8" fmla="*/ 642 w 720"/>
                <a:gd name="T9" fmla="*/ 408 h 1128"/>
                <a:gd name="T10" fmla="*/ 582 w 720"/>
                <a:gd name="T11" fmla="*/ 486 h 1128"/>
                <a:gd name="T12" fmla="*/ 576 w 720"/>
                <a:gd name="T13" fmla="*/ 600 h 1128"/>
                <a:gd name="T14" fmla="*/ 624 w 720"/>
                <a:gd name="T15" fmla="*/ 660 h 1128"/>
                <a:gd name="T16" fmla="*/ 660 w 720"/>
                <a:gd name="T17" fmla="*/ 768 h 1128"/>
                <a:gd name="T18" fmla="*/ 720 w 720"/>
                <a:gd name="T19" fmla="*/ 870 h 1128"/>
                <a:gd name="T20" fmla="*/ 684 w 720"/>
                <a:gd name="T21" fmla="*/ 1008 h 1128"/>
                <a:gd name="T22" fmla="*/ 672 w 720"/>
                <a:gd name="T23" fmla="*/ 1128 h 1128"/>
                <a:gd name="T24" fmla="*/ 552 w 720"/>
                <a:gd name="T25" fmla="*/ 1056 h 1128"/>
                <a:gd name="T26" fmla="*/ 468 w 720"/>
                <a:gd name="T27" fmla="*/ 966 h 1128"/>
                <a:gd name="T28" fmla="*/ 390 w 720"/>
                <a:gd name="T29" fmla="*/ 906 h 1128"/>
                <a:gd name="T30" fmla="*/ 288 w 720"/>
                <a:gd name="T31" fmla="*/ 732 h 1128"/>
                <a:gd name="T32" fmla="*/ 168 w 720"/>
                <a:gd name="T33" fmla="*/ 588 h 1128"/>
                <a:gd name="T34" fmla="*/ 84 w 720"/>
                <a:gd name="T35" fmla="*/ 432 h 1128"/>
                <a:gd name="T36" fmla="*/ 54 w 720"/>
                <a:gd name="T37" fmla="*/ 258 h 1128"/>
                <a:gd name="T38" fmla="*/ 120 w 720"/>
                <a:gd name="T39" fmla="*/ 162 h 1128"/>
                <a:gd name="T40" fmla="*/ 72 w 720"/>
                <a:gd name="T41" fmla="*/ 84 h 1128"/>
                <a:gd name="T42" fmla="*/ 0 w 720"/>
                <a:gd name="T43" fmla="*/ 48 h 1128"/>
                <a:gd name="T44" fmla="*/ 72 w 720"/>
                <a:gd name="T45" fmla="*/ 0 h 1128"/>
                <a:gd name="T46" fmla="*/ 102 w 720"/>
                <a:gd name="T47" fmla="*/ 54 h 1128"/>
                <a:gd name="T48" fmla="*/ 144 w 720"/>
                <a:gd name="T49" fmla="*/ 108 h 1128"/>
                <a:gd name="T50" fmla="*/ 192 w 720"/>
                <a:gd name="T51" fmla="*/ 126 h 1128"/>
                <a:gd name="T52" fmla="*/ 323 w 720"/>
                <a:gd name="T53" fmla="*/ 118 h 112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20"/>
                <a:gd name="T82" fmla="*/ 0 h 1128"/>
                <a:gd name="T83" fmla="*/ 720 w 720"/>
                <a:gd name="T84" fmla="*/ 1128 h 112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20" h="1128">
                  <a:moveTo>
                    <a:pt x="323" y="118"/>
                  </a:moveTo>
                  <a:lnTo>
                    <a:pt x="570" y="132"/>
                  </a:lnTo>
                  <a:lnTo>
                    <a:pt x="642" y="186"/>
                  </a:lnTo>
                  <a:lnTo>
                    <a:pt x="666" y="282"/>
                  </a:lnTo>
                  <a:lnTo>
                    <a:pt x="642" y="408"/>
                  </a:lnTo>
                  <a:lnTo>
                    <a:pt x="582" y="486"/>
                  </a:lnTo>
                  <a:lnTo>
                    <a:pt x="576" y="600"/>
                  </a:lnTo>
                  <a:lnTo>
                    <a:pt x="624" y="660"/>
                  </a:lnTo>
                  <a:lnTo>
                    <a:pt x="660" y="768"/>
                  </a:lnTo>
                  <a:lnTo>
                    <a:pt x="720" y="870"/>
                  </a:lnTo>
                  <a:lnTo>
                    <a:pt x="684" y="1008"/>
                  </a:lnTo>
                  <a:lnTo>
                    <a:pt x="672" y="1128"/>
                  </a:lnTo>
                  <a:lnTo>
                    <a:pt x="552" y="1056"/>
                  </a:lnTo>
                  <a:lnTo>
                    <a:pt x="468" y="966"/>
                  </a:lnTo>
                  <a:lnTo>
                    <a:pt x="390" y="906"/>
                  </a:lnTo>
                  <a:lnTo>
                    <a:pt x="288" y="732"/>
                  </a:lnTo>
                  <a:lnTo>
                    <a:pt x="168" y="588"/>
                  </a:lnTo>
                  <a:lnTo>
                    <a:pt x="84" y="432"/>
                  </a:lnTo>
                  <a:lnTo>
                    <a:pt x="54" y="258"/>
                  </a:lnTo>
                  <a:lnTo>
                    <a:pt x="120" y="162"/>
                  </a:lnTo>
                  <a:lnTo>
                    <a:pt x="72" y="84"/>
                  </a:lnTo>
                  <a:lnTo>
                    <a:pt x="0" y="48"/>
                  </a:lnTo>
                  <a:lnTo>
                    <a:pt x="72" y="0"/>
                  </a:lnTo>
                  <a:lnTo>
                    <a:pt x="102" y="54"/>
                  </a:lnTo>
                  <a:lnTo>
                    <a:pt x="144" y="108"/>
                  </a:lnTo>
                  <a:lnTo>
                    <a:pt x="192" y="126"/>
                  </a:lnTo>
                  <a:lnTo>
                    <a:pt x="323" y="118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4506" name="Text Box 7" descr="Dotted grid"/>
            <p:cNvSpPr txBox="1">
              <a:spLocks noChangeArrowheads="1"/>
            </p:cNvSpPr>
            <p:nvPr/>
          </p:nvSpPr>
          <p:spPr bwMode="auto">
            <a:xfrm rot="3144352">
              <a:off x="2009" y="1852"/>
              <a:ext cx="66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defRPr sz="16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GB" altLang="en-US" sz="1400" b="0">
                  <a:solidFill>
                    <a:schemeClr val="bg1"/>
                  </a:solidFill>
                </a:rPr>
                <a:t>S. America</a:t>
              </a:r>
            </a:p>
          </p:txBody>
        </p:sp>
      </p:grpSp>
      <p:sp>
        <p:nvSpPr>
          <p:cNvPr id="234502" name="Rectangle 10"/>
          <p:cNvSpPr>
            <a:spLocks noChangeArrowheads="1"/>
          </p:cNvSpPr>
          <p:nvPr/>
        </p:nvSpPr>
        <p:spPr bwMode="auto">
          <a:xfrm>
            <a:off x="1946275" y="1989138"/>
            <a:ext cx="71977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defRPr sz="16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u="sng"/>
          </a:p>
        </p:txBody>
      </p:sp>
      <p:sp>
        <p:nvSpPr>
          <p:cNvPr id="234503" name="Rectangle 1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4925" y="-26988"/>
            <a:ext cx="1081088" cy="908051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defRPr sz="16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34504" name="Rectangle 1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366838" y="-26988"/>
            <a:ext cx="1189037" cy="908051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defRPr sz="16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191449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7.40741E-7 L 0.10625 0.01042 " pathEditMode="relative" rAng="0" ptsTypes="AA">
                                      <p:cBhvr>
                                        <p:cTn id="6" dur="8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50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33333E-6 L -0.10086 0.00185 " pathEditMode="relative" rAng="0" ptsTypes="AA">
                                      <p:cBhvr>
                                        <p:cTn id="8" dur="8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52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Continental drift</a:t>
            </a:r>
            <a:endParaRPr lang="en-GB" altLang="en-US" dirty="0" smtClean="0"/>
          </a:p>
        </p:txBody>
      </p:sp>
      <p:pic>
        <p:nvPicPr>
          <p:cNvPr id="233475" name="Picture 5" descr="wegen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268413"/>
            <a:ext cx="2117725" cy="2981325"/>
          </a:xfrm>
          <a:noFill/>
        </p:spPr>
      </p:pic>
      <p:sp>
        <p:nvSpPr>
          <p:cNvPr id="233476" name="Rectangle 7"/>
          <p:cNvSpPr>
            <a:spLocks noChangeArrowheads="1"/>
          </p:cNvSpPr>
          <p:nvPr/>
        </p:nvSpPr>
        <p:spPr bwMode="auto">
          <a:xfrm>
            <a:off x="4427538" y="4581525"/>
            <a:ext cx="40322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66700" indent="-266700" algn="l" eaLnBrk="0" hangingPunct="0">
              <a:spcBef>
                <a:spcPct val="20000"/>
              </a:spcBef>
              <a:defRPr sz="16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GB" altLang="en-US" dirty="0"/>
              <a:t>Alfred Wegener died in 1931</a:t>
            </a:r>
          </a:p>
          <a:p>
            <a:pPr eaLnBrk="1" hangingPunct="1">
              <a:buFontTx/>
              <a:buChar char="•"/>
            </a:pPr>
            <a:r>
              <a:rPr lang="en-GB" altLang="en-US" dirty="0"/>
              <a:t>His idea of continental drift not accepted until the 1960s </a:t>
            </a:r>
            <a:r>
              <a:rPr lang="en-GB" altLang="en-US" dirty="0" smtClean="0"/>
              <a:t>because:</a:t>
            </a:r>
          </a:p>
          <a:p>
            <a:pPr eaLnBrk="1" hangingPunct="1">
              <a:buFontTx/>
              <a:buChar char="•"/>
            </a:pPr>
            <a:r>
              <a:rPr lang="en-GB" altLang="en-US" dirty="0" smtClean="0">
                <a:solidFill>
                  <a:srgbClr val="FF0000"/>
                </a:solidFill>
              </a:rPr>
              <a:t>He wasn’t a geologist</a:t>
            </a:r>
          </a:p>
          <a:p>
            <a:pPr eaLnBrk="1" hangingPunct="1">
              <a:buFontTx/>
              <a:buChar char="•"/>
            </a:pPr>
            <a:r>
              <a:rPr lang="en-GB" altLang="en-US" dirty="0" smtClean="0">
                <a:solidFill>
                  <a:srgbClr val="FF0000"/>
                </a:solidFill>
              </a:rPr>
              <a:t>Other theories were acceptable</a:t>
            </a:r>
          </a:p>
          <a:p>
            <a:pPr eaLnBrk="1" hangingPunct="1">
              <a:buFontTx/>
              <a:buChar char="•"/>
            </a:pPr>
            <a:r>
              <a:rPr lang="en-GB" altLang="en-US" dirty="0" smtClean="0">
                <a:solidFill>
                  <a:srgbClr val="FF0000"/>
                </a:solidFill>
              </a:rPr>
              <a:t>Couldn’t feel continents moving</a:t>
            </a:r>
          </a:p>
          <a:p>
            <a:pPr eaLnBrk="1" hangingPunct="1">
              <a:buFontTx/>
              <a:buChar char="•"/>
            </a:pPr>
            <a:r>
              <a:rPr lang="en-GB" altLang="en-US" dirty="0" smtClean="0">
                <a:solidFill>
                  <a:srgbClr val="FF0000"/>
                </a:solidFill>
              </a:rPr>
              <a:t>No explanation for movement</a:t>
            </a:r>
            <a:endParaRPr lang="en-GB" altLang="en-US" dirty="0">
              <a:solidFill>
                <a:srgbClr val="FF0000"/>
              </a:solidFill>
            </a:endParaRPr>
          </a:p>
        </p:txBody>
      </p:sp>
      <p:pic>
        <p:nvPicPr>
          <p:cNvPr id="233477" name="Picture 10" descr="san_andreas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196975"/>
            <a:ext cx="3257550" cy="4751388"/>
          </a:xfrm>
          <a:noFill/>
        </p:spPr>
      </p:pic>
      <p:sp>
        <p:nvSpPr>
          <p:cNvPr id="233478" name="Rectangle 12"/>
          <p:cNvSpPr>
            <a:spLocks noChangeArrowheads="1"/>
          </p:cNvSpPr>
          <p:nvPr/>
        </p:nvSpPr>
        <p:spPr bwMode="auto">
          <a:xfrm>
            <a:off x="611188" y="6092825"/>
            <a:ext cx="37465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defRPr sz="16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/>
              <a:t>San Adreas Fault in California</a:t>
            </a:r>
          </a:p>
        </p:txBody>
      </p:sp>
      <p:sp>
        <p:nvSpPr>
          <p:cNvPr id="233479" name="Rectangle 1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4925" y="-26988"/>
            <a:ext cx="1081088" cy="908051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defRPr sz="16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33480" name="Rectangle 1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366838" y="-26988"/>
            <a:ext cx="1189037" cy="908051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defRPr sz="16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849013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0" t="22686" r="8100" b="15492"/>
          <a:stretch/>
        </p:blipFill>
        <p:spPr bwMode="auto">
          <a:xfrm>
            <a:off x="19580" y="1556792"/>
            <a:ext cx="9228533" cy="3816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097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6" t="21755" r="22431" b="14501"/>
          <a:stretch/>
        </p:blipFill>
        <p:spPr bwMode="auto">
          <a:xfrm>
            <a:off x="76280" y="548680"/>
            <a:ext cx="9067720" cy="635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43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9" t="12845" r="11205" b="7922"/>
          <a:stretch/>
        </p:blipFill>
        <p:spPr bwMode="auto">
          <a:xfrm>
            <a:off x="123631" y="1052736"/>
            <a:ext cx="8735205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897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8" t="15289" r="10323" b="14356"/>
          <a:stretch/>
        </p:blipFill>
        <p:spPr bwMode="auto">
          <a:xfrm>
            <a:off x="207176" y="1268760"/>
            <a:ext cx="8623696" cy="468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141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1" t="20247" r="9650" b="20031"/>
          <a:stretch/>
        </p:blipFill>
        <p:spPr bwMode="auto">
          <a:xfrm>
            <a:off x="-166302" y="829827"/>
            <a:ext cx="9310301" cy="4399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011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Distances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Diameter of Earth</a:t>
            </a:r>
          </a:p>
          <a:p>
            <a:r>
              <a:rPr lang="en-GB" dirty="0"/>
              <a:t>Diameter of </a:t>
            </a:r>
            <a:r>
              <a:rPr lang="en-GB" dirty="0" smtClean="0"/>
              <a:t>Sun</a:t>
            </a:r>
          </a:p>
          <a:p>
            <a:r>
              <a:rPr lang="en-GB" dirty="0"/>
              <a:t>Diameter of </a:t>
            </a:r>
            <a:r>
              <a:rPr lang="en-GB" dirty="0" smtClean="0"/>
              <a:t>Earth’s orbit</a:t>
            </a:r>
          </a:p>
          <a:p>
            <a:r>
              <a:rPr lang="en-GB" dirty="0"/>
              <a:t>Diameter of </a:t>
            </a:r>
            <a:r>
              <a:rPr lang="en-GB" dirty="0" smtClean="0"/>
              <a:t>Solar System</a:t>
            </a:r>
          </a:p>
          <a:p>
            <a:r>
              <a:rPr lang="en-GB" dirty="0" smtClean="0"/>
              <a:t>Distance from sun to nearest star</a:t>
            </a:r>
          </a:p>
          <a:p>
            <a:r>
              <a:rPr lang="en-GB" dirty="0"/>
              <a:t>Diameter of </a:t>
            </a:r>
            <a:r>
              <a:rPr lang="en-GB" dirty="0" smtClean="0"/>
              <a:t>Milky Way</a:t>
            </a:r>
            <a:endParaRPr lang="en-GB" dirty="0"/>
          </a:p>
          <a:p>
            <a:r>
              <a:rPr lang="en-GB" dirty="0" smtClean="0"/>
              <a:t>Distance from Milky Way to the nearest galaxy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9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2" t="15999" r="7034" b="7220"/>
          <a:stretch/>
        </p:blipFill>
        <p:spPr bwMode="auto">
          <a:xfrm>
            <a:off x="439899" y="980728"/>
            <a:ext cx="8831394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56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2" t="17748" r="7174" b="8431"/>
          <a:stretch/>
        </p:blipFill>
        <p:spPr bwMode="auto">
          <a:xfrm>
            <a:off x="210672" y="1484784"/>
            <a:ext cx="9033386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00406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4" t="14210" r="8812" b="5702"/>
          <a:stretch/>
        </p:blipFill>
        <p:spPr bwMode="auto">
          <a:xfrm>
            <a:off x="-11966" y="64450"/>
            <a:ext cx="8904445" cy="523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76871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altLang="en-US" dirty="0" smtClean="0"/>
              <a:t>Waves ► Tectonics ► Boundary Types </a:t>
            </a:r>
          </a:p>
        </p:txBody>
      </p:sp>
      <p:pic>
        <p:nvPicPr>
          <p:cNvPr id="235523" name="Picture 5" descr="magneti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72"/>
          <a:stretch>
            <a:fillRect/>
          </a:stretch>
        </p:blipFill>
        <p:spPr>
          <a:xfrm>
            <a:off x="468313" y="1125538"/>
            <a:ext cx="6911975" cy="4564062"/>
          </a:xfrm>
          <a:noFill/>
        </p:spPr>
      </p:pic>
      <p:sp>
        <p:nvSpPr>
          <p:cNvPr id="1252360" name="Rectangle 8"/>
          <p:cNvSpPr>
            <a:spLocks noChangeArrowheads="1"/>
          </p:cNvSpPr>
          <p:nvPr/>
        </p:nvSpPr>
        <p:spPr bwMode="auto">
          <a:xfrm>
            <a:off x="4572000" y="3716338"/>
            <a:ext cx="4068763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defRPr sz="16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GB" altLang="en-US" u="sng"/>
              <a:t>Tectonic Plates</a:t>
            </a:r>
            <a:r>
              <a:rPr lang="en-GB" altLang="en-US"/>
              <a:t> may move away from each other. </a:t>
            </a:r>
          </a:p>
          <a:p>
            <a:pPr eaLnBrk="1" hangingPunct="1">
              <a:buFontTx/>
              <a:buChar char="•"/>
            </a:pPr>
            <a:r>
              <a:rPr lang="en-GB" altLang="en-US"/>
              <a:t>This causes fractures which are filled by magma producing new, basaltic, oceanic crust. </a:t>
            </a:r>
          </a:p>
          <a:p>
            <a:pPr eaLnBrk="1" hangingPunct="1">
              <a:buFontTx/>
              <a:buChar char="•"/>
            </a:pPr>
            <a:r>
              <a:rPr lang="en-GB" altLang="en-US"/>
              <a:t>This is known as </a:t>
            </a:r>
            <a:r>
              <a:rPr lang="en-GB" altLang="en-US" u="sng"/>
              <a:t>sea floor spreading</a:t>
            </a:r>
            <a:r>
              <a:rPr lang="en-GB" altLang="en-US"/>
              <a:t> and is happening along oceanic ridges, including the </a:t>
            </a:r>
            <a:r>
              <a:rPr lang="en-GB" altLang="en-US" i="1" u="sng"/>
              <a:t>mid-Atlantic ridge</a:t>
            </a:r>
            <a:r>
              <a:rPr lang="en-GB" altLang="en-US" i="1"/>
              <a:t>.</a:t>
            </a:r>
            <a:r>
              <a:rPr lang="en-GB" altLang="en-US"/>
              <a:t> </a:t>
            </a:r>
          </a:p>
        </p:txBody>
      </p:sp>
      <p:sp>
        <p:nvSpPr>
          <p:cNvPr id="235525" name="Rectangle 1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4925" y="-26988"/>
            <a:ext cx="1081088" cy="908051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defRPr sz="16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35526" name="Rectangle 1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366838" y="-26988"/>
            <a:ext cx="1189037" cy="908051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defRPr sz="16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873380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52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3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523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3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523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2360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59"/>
          <p:cNvSpPr>
            <a:spLocks noChangeArrowheads="1"/>
          </p:cNvSpPr>
          <p:nvPr/>
        </p:nvSpPr>
        <p:spPr bwMode="auto">
          <a:xfrm>
            <a:off x="1619250" y="2492375"/>
            <a:ext cx="5186363" cy="863600"/>
          </a:xfrm>
          <a:prstGeom prst="rect">
            <a:avLst/>
          </a:prstGeom>
          <a:gradFill rotWithShape="1">
            <a:gsLst>
              <a:gs pos="0">
                <a:srgbClr val="763B01">
                  <a:alpha val="0"/>
                </a:srgbClr>
              </a:gs>
              <a:gs pos="100000">
                <a:srgbClr val="FE800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defRPr sz="16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36547" name="AutoShape 84"/>
          <p:cNvSpPr>
            <a:spLocks noChangeArrowheads="1"/>
          </p:cNvSpPr>
          <p:nvPr/>
        </p:nvSpPr>
        <p:spPr bwMode="auto">
          <a:xfrm>
            <a:off x="3925888" y="2636838"/>
            <a:ext cx="504825" cy="287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54545"/>
              </a:gs>
              <a:gs pos="100000">
                <a:srgbClr val="96969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defRPr sz="16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3654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altLang="en-US" smtClean="0"/>
              <a:t>Waves ► Tectonics ► Magnetic Stripes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4725988"/>
            <a:ext cx="8496300" cy="1871662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buFontTx/>
              <a:buChar char="•"/>
            </a:pPr>
            <a:r>
              <a:rPr lang="en-GB" altLang="en-US" dirty="0" smtClean="0"/>
              <a:t>The iron-rich minerals in the magma </a:t>
            </a:r>
            <a:r>
              <a:rPr lang="en-GB" altLang="en-US" u="sng" dirty="0" smtClean="0"/>
              <a:t>record the direction of the Earth's magnetic field</a:t>
            </a:r>
            <a:r>
              <a:rPr lang="en-GB" altLang="en-US" dirty="0" smtClean="0"/>
              <a:t> at the time when the rising magma solidified. </a:t>
            </a:r>
          </a:p>
          <a:p>
            <a:pPr eaLnBrk="1" hangingPunct="1">
              <a:buFontTx/>
              <a:buChar char="•"/>
            </a:pPr>
            <a:endParaRPr lang="en-GB" altLang="en-US" dirty="0" smtClean="0"/>
          </a:p>
          <a:p>
            <a:pPr eaLnBrk="1" hangingPunct="1">
              <a:buFontTx/>
              <a:buChar char="•"/>
            </a:pPr>
            <a:r>
              <a:rPr lang="en-GB" altLang="en-US" dirty="0" smtClean="0"/>
              <a:t>Magnetic reversal patterns in oceanic crust occur in </a:t>
            </a:r>
            <a:r>
              <a:rPr lang="en-GB" altLang="en-US" u="sng" dirty="0" smtClean="0"/>
              <a:t>stripes parallel to oceanic ridges</a:t>
            </a:r>
            <a:r>
              <a:rPr lang="en-GB" altLang="en-US" dirty="0" smtClean="0"/>
              <a:t>, matching the period reversals of the Earth's magnetic field and so supporting the concept of sea floor spreading.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7094538" y="1557338"/>
            <a:ext cx="349250" cy="2022475"/>
            <a:chOff x="4468" y="754"/>
            <a:chExt cx="220" cy="1274"/>
          </a:xfrm>
        </p:grpSpPr>
        <p:sp>
          <p:nvSpPr>
            <p:cNvPr id="236573" name="AutoShape 16"/>
            <p:cNvSpPr>
              <a:spLocks noChangeArrowheads="1"/>
            </p:cNvSpPr>
            <p:nvPr/>
          </p:nvSpPr>
          <p:spPr bwMode="auto">
            <a:xfrm>
              <a:off x="4558" y="981"/>
              <a:ext cx="46" cy="408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defRPr sz="16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36574" name="AutoShape 17"/>
            <p:cNvSpPr>
              <a:spLocks noChangeArrowheads="1"/>
            </p:cNvSpPr>
            <p:nvPr/>
          </p:nvSpPr>
          <p:spPr bwMode="auto">
            <a:xfrm flipV="1">
              <a:off x="4558" y="1389"/>
              <a:ext cx="46" cy="408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defRPr sz="16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36575" name="Text Box 18" descr="Dotted grid"/>
            <p:cNvSpPr txBox="1">
              <a:spLocks noChangeArrowheads="1"/>
            </p:cNvSpPr>
            <p:nvPr/>
          </p:nvSpPr>
          <p:spPr bwMode="auto">
            <a:xfrm>
              <a:off x="4468" y="754"/>
              <a:ext cx="2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defRPr sz="16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GB" altLang="en-US" sz="1800" b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236576" name="Text Box 19" descr="Dotted grid"/>
            <p:cNvSpPr txBox="1">
              <a:spLocks noChangeArrowheads="1"/>
            </p:cNvSpPr>
            <p:nvPr/>
          </p:nvSpPr>
          <p:spPr bwMode="auto">
            <a:xfrm>
              <a:off x="4472" y="1797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defRPr sz="16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GB" altLang="en-US" sz="1800" b="0">
                  <a:solidFill>
                    <a:schemeClr val="tx1"/>
                  </a:solidFill>
                </a:rPr>
                <a:t>S</a:t>
              </a:r>
            </a:p>
          </p:txBody>
        </p:sp>
      </p:grpSp>
      <p:sp>
        <p:nvSpPr>
          <p:cNvPr id="236551" name="Rectangle 3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4925" y="-26988"/>
            <a:ext cx="1081088" cy="908051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defRPr sz="16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36552" name="Rectangle 3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366838" y="-26988"/>
            <a:ext cx="1189037" cy="908051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defRPr sz="16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65973" name="AutoShape 85"/>
          <p:cNvSpPr>
            <a:spLocks noChangeArrowheads="1"/>
          </p:cNvSpPr>
          <p:nvPr/>
        </p:nvSpPr>
        <p:spPr bwMode="auto">
          <a:xfrm>
            <a:off x="3925888" y="2636838"/>
            <a:ext cx="504825" cy="287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69696"/>
              </a:gs>
              <a:gs pos="50000">
                <a:srgbClr val="E4E4E4"/>
              </a:gs>
              <a:gs pos="100000">
                <a:srgbClr val="96969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defRPr sz="16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65974" name="AutoShape 86"/>
          <p:cNvSpPr>
            <a:spLocks noChangeArrowheads="1"/>
          </p:cNvSpPr>
          <p:nvPr/>
        </p:nvSpPr>
        <p:spPr bwMode="auto">
          <a:xfrm>
            <a:off x="3925888" y="2636838"/>
            <a:ext cx="504825" cy="287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54545"/>
              </a:gs>
              <a:gs pos="100000">
                <a:srgbClr val="96969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defRPr sz="16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65975" name="AutoShape 87"/>
          <p:cNvSpPr>
            <a:spLocks noChangeArrowheads="1"/>
          </p:cNvSpPr>
          <p:nvPr/>
        </p:nvSpPr>
        <p:spPr bwMode="auto">
          <a:xfrm>
            <a:off x="3925888" y="2636838"/>
            <a:ext cx="504825" cy="287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69696"/>
              </a:gs>
              <a:gs pos="50000">
                <a:srgbClr val="E4E4E4"/>
              </a:gs>
              <a:gs pos="100000">
                <a:srgbClr val="96969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defRPr sz="16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65981" name="AutoShape 93"/>
          <p:cNvSpPr>
            <a:spLocks noChangeArrowheads="1"/>
          </p:cNvSpPr>
          <p:nvPr/>
        </p:nvSpPr>
        <p:spPr bwMode="auto">
          <a:xfrm>
            <a:off x="3925888" y="2636838"/>
            <a:ext cx="504825" cy="287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69696"/>
              </a:gs>
              <a:gs pos="50000">
                <a:srgbClr val="E4E4E4"/>
              </a:gs>
              <a:gs pos="100000">
                <a:srgbClr val="96969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defRPr sz="16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36557" name="AutoShape 94"/>
          <p:cNvSpPr>
            <a:spLocks noChangeArrowheads="1"/>
          </p:cNvSpPr>
          <p:nvPr/>
        </p:nvSpPr>
        <p:spPr bwMode="auto">
          <a:xfrm>
            <a:off x="3925888" y="2636838"/>
            <a:ext cx="504825" cy="287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54545"/>
              </a:gs>
              <a:gs pos="100000">
                <a:srgbClr val="96969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defRPr sz="16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65983" name="AutoShape 95"/>
          <p:cNvSpPr>
            <a:spLocks noChangeArrowheads="1"/>
          </p:cNvSpPr>
          <p:nvPr/>
        </p:nvSpPr>
        <p:spPr bwMode="auto">
          <a:xfrm>
            <a:off x="3925888" y="2636838"/>
            <a:ext cx="504825" cy="287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54545"/>
              </a:gs>
              <a:gs pos="100000">
                <a:srgbClr val="96969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defRPr sz="16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36559" name="AutoShape 82"/>
          <p:cNvSpPr>
            <a:spLocks noChangeArrowheads="1"/>
          </p:cNvSpPr>
          <p:nvPr/>
        </p:nvSpPr>
        <p:spPr bwMode="auto">
          <a:xfrm>
            <a:off x="6229350" y="2565400"/>
            <a:ext cx="576263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8000"/>
              </a:gs>
              <a:gs pos="100000">
                <a:srgbClr val="003B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defRPr sz="16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36560" name="Rectangle 80"/>
          <p:cNvSpPr>
            <a:spLocks noChangeArrowheads="1"/>
          </p:cNvSpPr>
          <p:nvPr/>
        </p:nvSpPr>
        <p:spPr bwMode="auto">
          <a:xfrm>
            <a:off x="1619250" y="3357563"/>
            <a:ext cx="5186363" cy="863600"/>
          </a:xfrm>
          <a:prstGeom prst="rect">
            <a:avLst/>
          </a:prstGeom>
          <a:gradFill rotWithShape="1">
            <a:gsLst>
              <a:gs pos="0">
                <a:srgbClr val="FE8002"/>
              </a:gs>
              <a:gs pos="100000">
                <a:srgbClr val="763B0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defRPr sz="16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36561" name="AutoShape 97"/>
          <p:cNvSpPr>
            <a:spLocks noChangeArrowheads="1"/>
          </p:cNvSpPr>
          <p:nvPr/>
        </p:nvSpPr>
        <p:spPr bwMode="auto">
          <a:xfrm>
            <a:off x="3925888" y="2636838"/>
            <a:ext cx="504825" cy="287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54545"/>
              </a:gs>
              <a:gs pos="100000">
                <a:srgbClr val="96969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defRPr sz="16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65986" name="AutoShape 98"/>
          <p:cNvSpPr>
            <a:spLocks noChangeArrowheads="1"/>
          </p:cNvSpPr>
          <p:nvPr/>
        </p:nvSpPr>
        <p:spPr bwMode="auto">
          <a:xfrm>
            <a:off x="3925888" y="2636838"/>
            <a:ext cx="504825" cy="287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69696"/>
              </a:gs>
              <a:gs pos="50000">
                <a:srgbClr val="E4E4E4"/>
              </a:gs>
              <a:gs pos="100000">
                <a:srgbClr val="96969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defRPr sz="16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65987" name="AutoShape 99"/>
          <p:cNvSpPr>
            <a:spLocks noChangeArrowheads="1"/>
          </p:cNvSpPr>
          <p:nvPr/>
        </p:nvSpPr>
        <p:spPr bwMode="auto">
          <a:xfrm>
            <a:off x="3925888" y="2636838"/>
            <a:ext cx="504825" cy="287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54545"/>
              </a:gs>
              <a:gs pos="100000">
                <a:srgbClr val="96969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defRPr sz="16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65988" name="AutoShape 100"/>
          <p:cNvSpPr>
            <a:spLocks noChangeArrowheads="1"/>
          </p:cNvSpPr>
          <p:nvPr/>
        </p:nvSpPr>
        <p:spPr bwMode="auto">
          <a:xfrm>
            <a:off x="3925888" y="2636838"/>
            <a:ext cx="504825" cy="287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69696"/>
              </a:gs>
              <a:gs pos="50000">
                <a:srgbClr val="E4E4E4"/>
              </a:gs>
              <a:gs pos="100000">
                <a:srgbClr val="96969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defRPr sz="16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65989" name="AutoShape 101"/>
          <p:cNvSpPr>
            <a:spLocks noChangeArrowheads="1"/>
          </p:cNvSpPr>
          <p:nvPr/>
        </p:nvSpPr>
        <p:spPr bwMode="auto">
          <a:xfrm>
            <a:off x="3925888" y="2636838"/>
            <a:ext cx="504825" cy="287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69696"/>
              </a:gs>
              <a:gs pos="50000">
                <a:srgbClr val="E4E4E4"/>
              </a:gs>
              <a:gs pos="100000">
                <a:srgbClr val="96969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defRPr sz="16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36566" name="AutoShape 102"/>
          <p:cNvSpPr>
            <a:spLocks noChangeArrowheads="1"/>
          </p:cNvSpPr>
          <p:nvPr/>
        </p:nvSpPr>
        <p:spPr bwMode="auto">
          <a:xfrm>
            <a:off x="3925888" y="2636838"/>
            <a:ext cx="504825" cy="287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54545"/>
              </a:gs>
              <a:gs pos="100000">
                <a:srgbClr val="96969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defRPr sz="16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65991" name="AutoShape 103"/>
          <p:cNvSpPr>
            <a:spLocks noChangeArrowheads="1"/>
          </p:cNvSpPr>
          <p:nvPr/>
        </p:nvSpPr>
        <p:spPr bwMode="auto">
          <a:xfrm>
            <a:off x="3925888" y="2636838"/>
            <a:ext cx="504825" cy="287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54545"/>
              </a:gs>
              <a:gs pos="100000">
                <a:srgbClr val="96969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defRPr sz="16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36568" name="AutoShape 83"/>
          <p:cNvSpPr>
            <a:spLocks noChangeArrowheads="1"/>
          </p:cNvSpPr>
          <p:nvPr/>
        </p:nvSpPr>
        <p:spPr bwMode="auto">
          <a:xfrm>
            <a:off x="1619250" y="2565400"/>
            <a:ext cx="577850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8000"/>
              </a:gs>
              <a:gs pos="100000">
                <a:srgbClr val="003B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defRPr sz="16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36569" name="Rectangle 96"/>
          <p:cNvSpPr>
            <a:spLocks noChangeArrowheads="1"/>
          </p:cNvSpPr>
          <p:nvPr/>
        </p:nvSpPr>
        <p:spPr bwMode="auto">
          <a:xfrm>
            <a:off x="3925888" y="2276475"/>
            <a:ext cx="503237" cy="936625"/>
          </a:xfrm>
          <a:prstGeom prst="rect">
            <a:avLst/>
          </a:prstGeom>
          <a:gradFill rotWithShape="1">
            <a:gsLst>
              <a:gs pos="0">
                <a:srgbClr val="763B01">
                  <a:alpha val="0"/>
                </a:srgbClr>
              </a:gs>
              <a:gs pos="100000">
                <a:srgbClr val="FE800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defRPr sz="16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36570" name="Freeform 41"/>
          <p:cNvSpPr>
            <a:spLocks/>
          </p:cNvSpPr>
          <p:nvPr/>
        </p:nvSpPr>
        <p:spPr bwMode="auto">
          <a:xfrm>
            <a:off x="4286250" y="2997200"/>
            <a:ext cx="252413" cy="503238"/>
          </a:xfrm>
          <a:custGeom>
            <a:avLst/>
            <a:gdLst>
              <a:gd name="T0" fmla="*/ 2147483647 w 159"/>
              <a:gd name="T1" fmla="*/ 2147483647 h 317"/>
              <a:gd name="T2" fmla="*/ 2147483647 w 159"/>
              <a:gd name="T3" fmla="*/ 2147483647 h 317"/>
              <a:gd name="T4" fmla="*/ 2147483647 w 159"/>
              <a:gd name="T5" fmla="*/ 0 h 317"/>
              <a:gd name="T6" fmla="*/ 0 60000 65536"/>
              <a:gd name="T7" fmla="*/ 0 60000 65536"/>
              <a:gd name="T8" fmla="*/ 0 60000 65536"/>
              <a:gd name="T9" fmla="*/ 0 w 159"/>
              <a:gd name="T10" fmla="*/ 0 h 317"/>
              <a:gd name="T11" fmla="*/ 159 w 159"/>
              <a:gd name="T12" fmla="*/ 317 h 3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" h="317">
                <a:moveTo>
                  <a:pt x="159" y="317"/>
                </a:moveTo>
                <a:cubicBezTo>
                  <a:pt x="102" y="275"/>
                  <a:pt x="46" y="234"/>
                  <a:pt x="23" y="181"/>
                </a:cubicBezTo>
                <a:cubicBezTo>
                  <a:pt x="0" y="128"/>
                  <a:pt x="11" y="64"/>
                  <a:pt x="23" y="0"/>
                </a:cubicBezTo>
              </a:path>
            </a:pathLst>
          </a:custGeom>
          <a:noFill/>
          <a:ln w="139700">
            <a:solidFill>
              <a:srgbClr val="DD0303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36571" name="Freeform 42"/>
          <p:cNvSpPr>
            <a:spLocks/>
          </p:cNvSpPr>
          <p:nvPr/>
        </p:nvSpPr>
        <p:spPr bwMode="auto">
          <a:xfrm flipH="1">
            <a:off x="3781425" y="2997200"/>
            <a:ext cx="252413" cy="503238"/>
          </a:xfrm>
          <a:custGeom>
            <a:avLst/>
            <a:gdLst>
              <a:gd name="T0" fmla="*/ 2147483647 w 159"/>
              <a:gd name="T1" fmla="*/ 2147483647 h 317"/>
              <a:gd name="T2" fmla="*/ 2147483647 w 159"/>
              <a:gd name="T3" fmla="*/ 2147483647 h 317"/>
              <a:gd name="T4" fmla="*/ 2147483647 w 159"/>
              <a:gd name="T5" fmla="*/ 0 h 317"/>
              <a:gd name="T6" fmla="*/ 0 60000 65536"/>
              <a:gd name="T7" fmla="*/ 0 60000 65536"/>
              <a:gd name="T8" fmla="*/ 0 60000 65536"/>
              <a:gd name="T9" fmla="*/ 0 w 159"/>
              <a:gd name="T10" fmla="*/ 0 h 317"/>
              <a:gd name="T11" fmla="*/ 159 w 159"/>
              <a:gd name="T12" fmla="*/ 317 h 3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" h="317">
                <a:moveTo>
                  <a:pt x="159" y="317"/>
                </a:moveTo>
                <a:cubicBezTo>
                  <a:pt x="102" y="275"/>
                  <a:pt x="46" y="234"/>
                  <a:pt x="23" y="181"/>
                </a:cubicBezTo>
                <a:cubicBezTo>
                  <a:pt x="0" y="128"/>
                  <a:pt x="11" y="64"/>
                  <a:pt x="23" y="0"/>
                </a:cubicBezTo>
              </a:path>
            </a:pathLst>
          </a:custGeom>
          <a:noFill/>
          <a:ln w="139700">
            <a:solidFill>
              <a:srgbClr val="DD0303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5993" name="Rectangle 105"/>
          <p:cNvSpPr>
            <a:spLocks noChangeArrowheads="1"/>
          </p:cNvSpPr>
          <p:nvPr/>
        </p:nvSpPr>
        <p:spPr bwMode="auto">
          <a:xfrm>
            <a:off x="1403350" y="1412875"/>
            <a:ext cx="6913563" cy="3024188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defRPr sz="16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n-US" altLang="en-US" sz="1800">
              <a:solidFill>
                <a:schemeClr val="tx1"/>
              </a:solidFill>
            </a:endParaRPr>
          </a:p>
        </p:txBody>
      </p:sp>
      <p:pic>
        <p:nvPicPr>
          <p:cNvPr id="10242" name="Picture 2" descr="Image result for magnetic striping in roc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356" y="1568229"/>
            <a:ext cx="4181475" cy="299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493341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4.07407E-6 L 0.25591 0.00024 " pathEditMode="relative" rAng="0" ptsTypes="AA">
                                      <p:cBhvr>
                                        <p:cTn id="10" dur="10000" fill="hold"/>
                                        <p:tgtEl>
                                          <p:spTgt spid="1659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9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repeatCount="indefinite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12" dur="10000" fill="hold"/>
                                        <p:tgtEl>
                                          <p:spTgt spid="1659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14" dur="10000" fill="hold"/>
                                        <p:tgtEl>
                                          <p:spTgt spid="1659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repeatCount="indefinite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-0.00399 0.00024 L 0.24601 0.00024 " pathEditMode="relative" rAng="0" ptsTypes="AA">
                                      <p:cBhvr>
                                        <p:cTn id="16" dur="10000" fill="hold"/>
                                        <p:tgtEl>
                                          <p:spTgt spid="1659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repeatCount="indefinite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18" dur="10000" fill="hold"/>
                                        <p:tgtEl>
                                          <p:spTgt spid="1659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repeatCount="indefinite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20" dur="10000" fill="hold"/>
                                        <p:tgtEl>
                                          <p:spTgt spid="1659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repeatCount="indefinite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 0.0  L -0.25 0.0  E" pathEditMode="relative" ptsTypes="">
                                      <p:cBhvr>
                                        <p:cTn id="22" dur="10000" fill="hold"/>
                                        <p:tgtEl>
                                          <p:spTgt spid="1659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repeatCount="indefinite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0.0 0.0  L -0.25 0.0  E" pathEditMode="relative" ptsTypes="">
                                      <p:cBhvr>
                                        <p:cTn id="24" dur="10000" fill="hold"/>
                                        <p:tgtEl>
                                          <p:spTgt spid="1659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repeatCount="indefinite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0.0 0.0  L -0.25 0.0  E" pathEditMode="relative" ptsTypes="">
                                      <p:cBhvr>
                                        <p:cTn id="26" dur="10000" fill="hold"/>
                                        <p:tgtEl>
                                          <p:spTgt spid="1659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repeatCount="indefinite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0.0 0.0  L -0.25 0.0  E" pathEditMode="relative" ptsTypes="">
                                      <p:cBhvr>
                                        <p:cTn id="28" dur="10000" fill="hold"/>
                                        <p:tgtEl>
                                          <p:spTgt spid="1659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-0.25 0.0  E" pathEditMode="relative" ptsTypes="">
                                      <p:cBhvr>
                                        <p:cTn id="30" dur="10000" fill="hold"/>
                                        <p:tgtEl>
                                          <p:spTgt spid="1659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repeatCount="indefinite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0.0 0.0  L -0.25 0.0  E" pathEditMode="relative" ptsTypes="">
                                      <p:cBhvr>
                                        <p:cTn id="32" dur="10000" fill="hold"/>
                                        <p:tgtEl>
                                          <p:spTgt spid="1659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1" grpId="0" build="p"/>
      <p:bldP spid="165973" grpId="0" animBg="1"/>
      <p:bldP spid="165974" grpId="0" animBg="1"/>
      <p:bldP spid="165975" grpId="0" animBg="1"/>
      <p:bldP spid="165981" grpId="0" animBg="1"/>
      <p:bldP spid="165983" grpId="0" animBg="1"/>
      <p:bldP spid="165983" grpId="1" animBg="1"/>
      <p:bldP spid="165986" grpId="0" animBg="1"/>
      <p:bldP spid="165987" grpId="0" animBg="1"/>
      <p:bldP spid="165988" grpId="0" animBg="1"/>
      <p:bldP spid="165989" grpId="0" animBg="1"/>
      <p:bldP spid="165991" grpId="0" animBg="1"/>
      <p:bldP spid="165991" grpId="1" animBg="1"/>
      <p:bldP spid="16599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5029200" cy="533400"/>
          </a:xfrm>
          <a:solidFill>
            <a:srgbClr val="9900CC"/>
          </a:solidFill>
          <a:ln>
            <a:solidFill>
              <a:srgbClr val="FF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GB" sz="2800">
                <a:solidFill>
                  <a:schemeClr val="bg1"/>
                </a:solidFill>
                <a:latin typeface="Arial" charset="0"/>
              </a:rPr>
              <a:t>Identify the different bodies:</a:t>
            </a:r>
          </a:p>
        </p:txBody>
      </p:sp>
      <p:pic>
        <p:nvPicPr>
          <p:cNvPr id="364547" name="Picture 3" descr="pulsingst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914400"/>
            <a:ext cx="1752600" cy="1752600"/>
          </a:xfrm>
          <a:prstGeom prst="rect">
            <a:avLst/>
          </a:prstGeom>
          <a:noFill/>
        </p:spPr>
      </p:pic>
      <p:pic>
        <p:nvPicPr>
          <p:cNvPr id="3645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914400"/>
            <a:ext cx="29718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4551" name="Text Box 7"/>
          <p:cNvSpPr txBox="1">
            <a:spLocks noChangeArrowheads="1"/>
          </p:cNvSpPr>
          <p:nvPr/>
        </p:nvSpPr>
        <p:spPr bwMode="auto">
          <a:xfrm>
            <a:off x="467544" y="4725144"/>
            <a:ext cx="1905000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>
            <a:spAutoFit/>
            <a:flatTx/>
          </a:bodyPr>
          <a:lstStyle/>
          <a:p>
            <a:r>
              <a:rPr lang="en-GB" sz="2400" dirty="0">
                <a:solidFill>
                  <a:schemeClr val="bg1"/>
                </a:solidFill>
                <a:latin typeface="Arial" charset="0"/>
              </a:rPr>
              <a:t>A galaxy</a:t>
            </a:r>
          </a:p>
        </p:txBody>
      </p:sp>
      <p:sp>
        <p:nvSpPr>
          <p:cNvPr id="364552" name="Text Box 8"/>
          <p:cNvSpPr txBox="1">
            <a:spLocks noChangeArrowheads="1"/>
          </p:cNvSpPr>
          <p:nvPr/>
        </p:nvSpPr>
        <p:spPr bwMode="auto">
          <a:xfrm>
            <a:off x="3505200" y="4648200"/>
            <a:ext cx="1905000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>
            <a:spAutoFit/>
            <a:flatTx/>
          </a:bodyPr>
          <a:lstStyle/>
          <a:p>
            <a:r>
              <a:rPr lang="en-GB" sz="2400">
                <a:solidFill>
                  <a:schemeClr val="bg1"/>
                </a:solidFill>
                <a:latin typeface="Arial" charset="0"/>
              </a:rPr>
              <a:t>A star</a:t>
            </a:r>
          </a:p>
        </p:txBody>
      </p:sp>
      <p:sp>
        <p:nvSpPr>
          <p:cNvPr id="364553" name="Text Box 9"/>
          <p:cNvSpPr txBox="1">
            <a:spLocks noChangeArrowheads="1"/>
          </p:cNvSpPr>
          <p:nvPr/>
        </p:nvSpPr>
        <p:spPr bwMode="auto">
          <a:xfrm>
            <a:off x="6248400" y="4648200"/>
            <a:ext cx="2438400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>
            <a:spAutoFit/>
            <a:flatTx/>
          </a:bodyPr>
          <a:lstStyle/>
          <a:p>
            <a:r>
              <a:rPr lang="en-GB" sz="2400" dirty="0">
                <a:solidFill>
                  <a:schemeClr val="bg1"/>
                </a:solidFill>
                <a:latin typeface="Arial" charset="0"/>
              </a:rPr>
              <a:t>The Universe</a:t>
            </a:r>
          </a:p>
        </p:txBody>
      </p:sp>
      <p:sp>
        <p:nvSpPr>
          <p:cNvPr id="364554" name="Line 10"/>
          <p:cNvSpPr>
            <a:spLocks noChangeShapeType="1"/>
          </p:cNvSpPr>
          <p:nvPr/>
        </p:nvSpPr>
        <p:spPr bwMode="auto">
          <a:xfrm flipV="1">
            <a:off x="1600200" y="2743200"/>
            <a:ext cx="5257800" cy="1828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64555" name="Line 11"/>
          <p:cNvSpPr>
            <a:spLocks noChangeShapeType="1"/>
          </p:cNvSpPr>
          <p:nvPr/>
        </p:nvSpPr>
        <p:spPr bwMode="auto">
          <a:xfrm flipH="1" flipV="1">
            <a:off x="1600200" y="2743200"/>
            <a:ext cx="2895600" cy="1828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64556" name="Line 12"/>
          <p:cNvSpPr>
            <a:spLocks noChangeShapeType="1"/>
          </p:cNvSpPr>
          <p:nvPr/>
        </p:nvSpPr>
        <p:spPr bwMode="auto">
          <a:xfrm flipH="1" flipV="1">
            <a:off x="4191000" y="2743200"/>
            <a:ext cx="3429000" cy="1828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pic>
        <p:nvPicPr>
          <p:cNvPr id="364557" name="Picture 13" descr="andromed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914400"/>
            <a:ext cx="2133600" cy="1746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201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4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4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4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4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4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4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4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4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4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4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4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4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4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64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64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64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46" grpId="0" animBg="1" autoUpdateAnimBg="0"/>
      <p:bldP spid="364551" grpId="0" animBg="1" autoUpdateAnimBg="0"/>
      <p:bldP spid="364552" grpId="0" animBg="1" autoUpdateAnimBg="0"/>
      <p:bldP spid="364553" grpId="0" animBg="1" autoUpdateAnimBg="0"/>
      <p:bldP spid="364554" grpId="0" animBg="1"/>
      <p:bldP spid="364555" grpId="0" animBg="1"/>
      <p:bldP spid="36455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1" t="12971" r="8108" b="5936"/>
          <a:stretch/>
        </p:blipFill>
        <p:spPr bwMode="auto">
          <a:xfrm>
            <a:off x="199368" y="548680"/>
            <a:ext cx="8824813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387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Red shift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hlinkClick r:id="rId2"/>
              </a:rPr>
              <a:t>https://www.youtube.com/watch?v=Djz_rtnXSfY</a:t>
            </a:r>
          </a:p>
          <a:p>
            <a:r>
              <a:rPr lang="en-GB" dirty="0" smtClean="0">
                <a:hlinkClick r:id="rId2"/>
              </a:rPr>
              <a:t>https://www.youtube.com/watch?v=U-OUP_mXMCw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3076" name="Picture 4" descr="Image result for em spectr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501008"/>
            <a:ext cx="4536504" cy="314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16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9" t="50000" r="49865" b="25000"/>
          <a:stretch/>
        </p:blipFill>
        <p:spPr bwMode="auto">
          <a:xfrm>
            <a:off x="1403648" y="1248048"/>
            <a:ext cx="5505908" cy="5505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560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t2.gstatic.com/images?q=tbn:ANd9GcTn6Yd_-F_Wgt8S-f7HRp1F9QyATXvFTfq-TD2W3o4RrYr1IE2T:snap.lbl.gov/images/redshift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41061"/>
            <a:ext cx="7416824" cy="499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57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5410200" cy="533400"/>
          </a:xfrm>
          <a:solidFill>
            <a:srgbClr val="9900CC"/>
          </a:solidFill>
          <a:ln>
            <a:solidFill>
              <a:srgbClr val="FF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GB" sz="2800">
                <a:solidFill>
                  <a:schemeClr val="bg1"/>
                </a:solidFill>
                <a:latin typeface="Arial" charset="0"/>
              </a:rPr>
              <a:t>Hubble</a:t>
            </a:r>
          </a:p>
        </p:txBody>
      </p:sp>
      <p:sp>
        <p:nvSpPr>
          <p:cNvPr id="391172" name="Text Box 4"/>
          <p:cNvSpPr txBox="1">
            <a:spLocks noChangeArrowheads="1"/>
          </p:cNvSpPr>
          <p:nvPr/>
        </p:nvSpPr>
        <p:spPr bwMode="auto">
          <a:xfrm>
            <a:off x="228600" y="685800"/>
            <a:ext cx="80772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/>
            <a:r>
              <a:rPr lang="en-GB" sz="2400">
                <a:latin typeface="Arial" charset="0"/>
              </a:rPr>
              <a:t>	</a:t>
            </a:r>
            <a:r>
              <a:rPr lang="en-GB" sz="2400">
                <a:solidFill>
                  <a:schemeClr val="accent2"/>
                </a:solidFill>
                <a:latin typeface="Arial" charset="0"/>
              </a:rPr>
              <a:t>Hubble was a famous scientist who examined the light from nearby galaxies. He noticed two things:</a:t>
            </a:r>
          </a:p>
          <a:p>
            <a:pPr marL="457200" indent="-457200" algn="l">
              <a:buFontTx/>
              <a:buAutoNum type="arabicPeriod"/>
            </a:pPr>
            <a:r>
              <a:rPr lang="en-GB" sz="2400">
                <a:latin typeface="Arial" charset="0"/>
              </a:rPr>
              <a:t>That most of the galaxies’ light was shifted towards the red end of the spectrum; </a:t>
            </a:r>
          </a:p>
          <a:p>
            <a:pPr marL="457200" indent="-457200" algn="l">
              <a:buFontTx/>
              <a:buAutoNum type="arabicPeriod"/>
            </a:pPr>
            <a:r>
              <a:rPr lang="en-GB" sz="2400">
                <a:latin typeface="Arial" charset="0"/>
              </a:rPr>
              <a:t>The further away a galaxy was, the more its light was red-shifted.</a:t>
            </a:r>
          </a:p>
        </p:txBody>
      </p:sp>
      <p:sp>
        <p:nvSpPr>
          <p:cNvPr id="391173" name="Text Box 5"/>
          <p:cNvSpPr txBox="1">
            <a:spLocks noChangeArrowheads="1"/>
          </p:cNvSpPr>
          <p:nvPr/>
        </p:nvSpPr>
        <p:spPr bwMode="auto">
          <a:xfrm>
            <a:off x="304800" y="3429000"/>
            <a:ext cx="8229600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/>
            <a:r>
              <a:rPr lang="en-GB" sz="2400">
                <a:solidFill>
                  <a:schemeClr val="accent2"/>
                </a:solidFill>
                <a:latin typeface="Arial" charset="0"/>
              </a:rPr>
              <a:t>	From these observations he concluded:</a:t>
            </a:r>
          </a:p>
          <a:p>
            <a:pPr marL="457200" indent="-457200" algn="l">
              <a:buFontTx/>
              <a:buAutoNum type="arabicPeriod"/>
            </a:pPr>
            <a:r>
              <a:rPr lang="en-GB" sz="2400">
                <a:latin typeface="Arial" charset="0"/>
              </a:rPr>
              <a:t>That most galaxies were moving away from our own;</a:t>
            </a:r>
          </a:p>
          <a:p>
            <a:pPr marL="457200" indent="-457200" algn="l">
              <a:buFontTx/>
              <a:buAutoNum type="arabicPeriod"/>
            </a:pPr>
            <a:r>
              <a:rPr lang="en-GB" sz="2400">
                <a:latin typeface="Arial" charset="0"/>
              </a:rPr>
              <a:t>The further away a galaxy was, the faster it was moving away from us;</a:t>
            </a:r>
          </a:p>
          <a:p>
            <a:pPr marL="457200" indent="-457200" algn="l">
              <a:buFontTx/>
              <a:buAutoNum type="arabicPeriod"/>
            </a:pPr>
            <a:r>
              <a:rPr lang="en-GB" sz="2400">
                <a:latin typeface="Arial" charset="0"/>
              </a:rPr>
              <a:t>And therefore he concluded that the universe is expanding.</a:t>
            </a:r>
          </a:p>
        </p:txBody>
      </p:sp>
    </p:spTree>
    <p:extLst>
      <p:ext uri="{BB962C8B-B14F-4D97-AF65-F5344CB8AC3E}">
        <p14:creationId xmlns:p14="http://schemas.microsoft.com/office/powerpoint/2010/main" val="165505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1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173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8" t="21293" r="38908" b="27177"/>
          <a:stretch/>
        </p:blipFill>
        <p:spPr bwMode="auto">
          <a:xfrm>
            <a:off x="17074" y="514836"/>
            <a:ext cx="9126926" cy="5585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245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268</Words>
  <Application>Microsoft Office PowerPoint</Application>
  <PresentationFormat>On-screen Show (4:3)</PresentationFormat>
  <Paragraphs>52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Distances </vt:lpstr>
      <vt:lpstr>Identify the different bodies:</vt:lpstr>
      <vt:lpstr>PowerPoint Presentation</vt:lpstr>
      <vt:lpstr>Red shift</vt:lpstr>
      <vt:lpstr>PowerPoint Presentation</vt:lpstr>
      <vt:lpstr>PowerPoint Presentation</vt:lpstr>
      <vt:lpstr>Hubble</vt:lpstr>
      <vt:lpstr>PowerPoint Presentation</vt:lpstr>
      <vt:lpstr>PowerPoint Presentation</vt:lpstr>
      <vt:lpstr>PowerPoint Presentation</vt:lpstr>
      <vt:lpstr>PowerPoint Presentation</vt:lpstr>
      <vt:lpstr>Continental Drift</vt:lpstr>
      <vt:lpstr>Continental drift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Waves ► Tectonics ► Boundary Types </vt:lpstr>
      <vt:lpstr>Waves ► Tectonics ► Magnetic Stripes</vt:lpstr>
    </vt:vector>
  </TitlesOfParts>
  <Company>Sanders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Meyers</dc:creator>
  <cp:lastModifiedBy>Michelle Meyers</cp:lastModifiedBy>
  <cp:revision>13</cp:revision>
  <dcterms:created xsi:type="dcterms:W3CDTF">2015-02-24T08:51:26Z</dcterms:created>
  <dcterms:modified xsi:type="dcterms:W3CDTF">2015-02-25T08:17:34Z</dcterms:modified>
</cp:coreProperties>
</file>