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60"/>
  </p:normalViewPr>
  <p:slideViewPr>
    <p:cSldViewPr>
      <p:cViewPr>
        <p:scale>
          <a:sx n="50" d="100"/>
          <a:sy n="50" d="100"/>
        </p:scale>
        <p:origin x="-1956" y="-5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25AEFF-B2F4-4007-A969-CD3CCDE951BB}" type="datetimeFigureOut">
              <a:rPr lang="en-GB" smtClean="0"/>
              <a:t>01/04/2015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CC6C9C-35A4-4728-9B56-E1074DE4CF73}" type="slidenum">
              <a:rPr lang="en-GB" smtClean="0"/>
              <a:t>‹#›</a:t>
            </a:fld>
            <a:endParaRPr lang="en-GB"/>
          </a:p>
        </p:txBody>
      </p:sp>
    </p:spTree>
    <p:extLst>
      <p:ext uri="{BB962C8B-B14F-4D97-AF65-F5344CB8AC3E}">
        <p14:creationId xmlns:p14="http://schemas.microsoft.com/office/powerpoint/2010/main" val="3940844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CC6C9C-35A4-4728-9B56-E1074DE4CF73}" type="slidenum">
              <a:rPr lang="en-GB" smtClean="0"/>
              <a:t>4</a:t>
            </a:fld>
            <a:endParaRPr lang="en-GB"/>
          </a:p>
        </p:txBody>
      </p:sp>
    </p:spTree>
    <p:extLst>
      <p:ext uri="{BB962C8B-B14F-4D97-AF65-F5344CB8AC3E}">
        <p14:creationId xmlns:p14="http://schemas.microsoft.com/office/powerpoint/2010/main" val="669161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8F26360-D486-4C77-8523-D3DA73577951}" type="datetimeFigureOut">
              <a:rPr lang="en-US" smtClean="0"/>
              <a:pPr/>
              <a:t>4/1/2015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0E0600-AE8D-402F-9155-B80F1B685C9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F26360-D486-4C77-8523-D3DA73577951}" type="datetimeFigureOut">
              <a:rPr lang="en-US" smtClean="0"/>
              <a:pPr/>
              <a:t>4/1/2015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0E0600-AE8D-402F-9155-B80F1B685C9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F26360-D486-4C77-8523-D3DA73577951}" type="datetimeFigureOut">
              <a:rPr lang="en-US" smtClean="0"/>
              <a:pPr/>
              <a:t>4/1/2015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0E0600-AE8D-402F-9155-B80F1B685C9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F26360-D486-4C77-8523-D3DA73577951}" type="datetimeFigureOut">
              <a:rPr lang="en-US" smtClean="0"/>
              <a:pPr/>
              <a:t>4/1/2015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0E0600-AE8D-402F-9155-B80F1B685C9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F26360-D486-4C77-8523-D3DA73577951}" type="datetimeFigureOut">
              <a:rPr lang="en-US" smtClean="0"/>
              <a:pPr/>
              <a:t>4/1/2015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0E0600-AE8D-402F-9155-B80F1B685C9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8F26360-D486-4C77-8523-D3DA73577951}" type="datetimeFigureOut">
              <a:rPr lang="en-US" smtClean="0"/>
              <a:pPr/>
              <a:t>4/1/2015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0E0600-AE8D-402F-9155-B80F1B685C9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8F26360-D486-4C77-8523-D3DA73577951}" type="datetimeFigureOut">
              <a:rPr lang="en-US" smtClean="0"/>
              <a:pPr/>
              <a:t>4/1/2015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0E0600-AE8D-402F-9155-B80F1B685C9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8F26360-D486-4C77-8523-D3DA73577951}" type="datetimeFigureOut">
              <a:rPr lang="en-US" smtClean="0"/>
              <a:pPr/>
              <a:t>4/1/2015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0E0600-AE8D-402F-9155-B80F1B685C9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26360-D486-4C77-8523-D3DA73577951}" type="datetimeFigureOut">
              <a:rPr lang="en-US" smtClean="0"/>
              <a:pPr/>
              <a:t>4/1/2015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30E0600-AE8D-402F-9155-B80F1B685C9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26360-D486-4C77-8523-D3DA73577951}" type="datetimeFigureOut">
              <a:rPr lang="en-US" smtClean="0"/>
              <a:pPr/>
              <a:t>4/1/2015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0E0600-AE8D-402F-9155-B80F1B685C9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26360-D486-4C77-8523-D3DA73577951}" type="datetimeFigureOut">
              <a:rPr lang="en-US" smtClean="0"/>
              <a:pPr/>
              <a:t>4/1/2015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0E0600-AE8D-402F-9155-B80F1B685C9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26360-D486-4C77-8523-D3DA73577951}" type="datetimeFigureOut">
              <a:rPr lang="en-US" smtClean="0"/>
              <a:pPr/>
              <a:t>4/1/2015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E0600-AE8D-402F-9155-B80F1B685C9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oup.com/oxed/secondary/science/c21science" TargetMode="Externa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images.clipartof.com/Clipart-Illustration-Of-Nuclear-Fossil-Fuel-Wind-Power-Photovoltaic-Cells-And-Hydro-Electric-Water-Power-Generation-Farms-102440385.jpg" TargetMode="External"/><Relationship Id="rId4" Type="http://schemas.openxmlformats.org/officeDocument/2006/relationships/image" Target="http://www.oup.com/images/oxed/C21logoweb.JP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upload.wikimedia.org/wikipedia/commons/d/db/English_dialects1997.sv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Unit P3:</a:t>
            </a:r>
            <a:br>
              <a:rPr lang="en-GB" dirty="0" smtClean="0"/>
            </a:br>
            <a:r>
              <a:rPr lang="en-GB" dirty="0" smtClean="0"/>
              <a:t>Sustainable Energy</a:t>
            </a:r>
            <a:endParaRPr lang="en-GB" dirty="0"/>
          </a:p>
        </p:txBody>
      </p:sp>
      <p:sp>
        <p:nvSpPr>
          <p:cNvPr id="3" name="Subtitle 2"/>
          <p:cNvSpPr>
            <a:spLocks noGrp="1"/>
          </p:cNvSpPr>
          <p:nvPr>
            <p:ph type="subTitle" idx="1"/>
          </p:nvPr>
        </p:nvSpPr>
        <p:spPr/>
        <p:txBody>
          <a:bodyPr/>
          <a:lstStyle/>
          <a:p>
            <a:pPr algn="l"/>
            <a:r>
              <a:rPr lang="en-GB" dirty="0" smtClean="0"/>
              <a:t>Name: _______________</a:t>
            </a:r>
          </a:p>
          <a:p>
            <a:pPr algn="l"/>
            <a:r>
              <a:rPr lang="en-GB" dirty="0" smtClean="0"/>
              <a:t>Class:   _______________</a:t>
            </a:r>
          </a:p>
          <a:p>
            <a:pPr algn="l"/>
            <a:r>
              <a:rPr lang="en-GB" dirty="0" smtClean="0"/>
              <a:t>Teacher: ______________</a:t>
            </a:r>
            <a:endParaRPr lang="en-GB" dirty="0"/>
          </a:p>
        </p:txBody>
      </p:sp>
      <p:pic>
        <p:nvPicPr>
          <p:cNvPr id="4" name="Picture 3" descr="Twenty First Century Science">
            <a:hlinkClick r:id="rId2"/>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39552" y="332656"/>
            <a:ext cx="2819400" cy="1168400"/>
          </a:xfrm>
          <a:prstGeom prst="rect">
            <a:avLst/>
          </a:prstGeom>
          <a:noFill/>
          <a:ln>
            <a:noFill/>
          </a:ln>
        </p:spPr>
      </p:pic>
      <p:pic>
        <p:nvPicPr>
          <p:cNvPr id="5" name="Picture 4" descr="Clipart Illustration of Nuclear, Fossil Fuel, Wind Power, Photovoltaic Cells, And Hydro Electric Water Power Generation Farms by Geo Images">
            <a:hlinkClick r:id="rId5" tooltip="&quot;Clipart Illustration of Nuclear, Fossil Fuel, Wind Power, Photovoltaic Cells, And Hydro Electric Water Power Generation Farms by Geo Images&quot;"/>
          </p:cNvPr>
          <p:cNvPicPr/>
          <p:nvPr/>
        </p:nvPicPr>
        <p:blipFill>
          <a:blip r:embed="rId6">
            <a:extLst>
              <a:ext uri="{28A0092B-C50C-407E-A947-70E740481C1C}">
                <a14:useLocalDpi xmlns:a14="http://schemas.microsoft.com/office/drawing/2010/main" val="0"/>
              </a:ext>
            </a:extLst>
          </a:blip>
          <a:srcRect/>
          <a:stretch>
            <a:fillRect/>
          </a:stretch>
        </p:blipFill>
        <p:spPr bwMode="auto">
          <a:xfrm>
            <a:off x="6215074" y="3714752"/>
            <a:ext cx="2606760" cy="26431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725470"/>
          </a:xfrm>
        </p:spPr>
        <p:txBody>
          <a:bodyPr>
            <a:normAutofit/>
          </a:bodyPr>
          <a:lstStyle/>
          <a:p>
            <a:r>
              <a:rPr lang="en-GB" sz="3600" dirty="0" smtClean="0"/>
              <a:t>Which energy source to use?</a:t>
            </a:r>
            <a:endParaRPr lang="en-GB" sz="3600" dirty="0"/>
          </a:p>
        </p:txBody>
      </p:sp>
      <p:sp>
        <p:nvSpPr>
          <p:cNvPr id="3" name="Content Placeholder 2"/>
          <p:cNvSpPr>
            <a:spLocks noGrp="1"/>
          </p:cNvSpPr>
          <p:nvPr>
            <p:ph idx="1"/>
          </p:nvPr>
        </p:nvSpPr>
        <p:spPr>
          <a:xfrm>
            <a:off x="457200" y="857233"/>
            <a:ext cx="8401080" cy="642941"/>
          </a:xfrm>
        </p:spPr>
        <p:txBody>
          <a:bodyPr>
            <a:normAutofit fontScale="85000" lnSpcReduction="10000"/>
          </a:bodyPr>
          <a:lstStyle/>
          <a:p>
            <a:pPr marL="0" indent="0">
              <a:buNone/>
            </a:pPr>
            <a:r>
              <a:rPr lang="en-GB" sz="2000" dirty="0" smtClean="0"/>
              <a:t>There are many different energy sources we can use. Or we can try to use less. There are advantages and disadvantages of each. There is no right answer, we must compromise</a:t>
            </a:r>
            <a:endParaRPr lang="en-GB" sz="2000" dirty="0"/>
          </a:p>
        </p:txBody>
      </p:sp>
      <p:graphicFrame>
        <p:nvGraphicFramePr>
          <p:cNvPr id="5" name="Table 4"/>
          <p:cNvGraphicFramePr>
            <a:graphicFrameLocks noGrp="1"/>
          </p:cNvGraphicFramePr>
          <p:nvPr>
            <p:extLst>
              <p:ext uri="{D42A27DB-BD31-4B8C-83A1-F6EECF244321}">
                <p14:modId xmlns:p14="http://schemas.microsoft.com/office/powerpoint/2010/main" val="2543257171"/>
              </p:ext>
            </p:extLst>
          </p:nvPr>
        </p:nvGraphicFramePr>
        <p:xfrm>
          <a:off x="330718" y="1916832"/>
          <a:ext cx="8572558" cy="4141788"/>
        </p:xfrm>
        <a:graphic>
          <a:graphicData uri="http://schemas.openxmlformats.org/drawingml/2006/table">
            <a:tbl>
              <a:tblPr firstRow="1" bandRow="1">
                <a:tableStyleId>{5C22544A-7EE6-4342-B048-85BDC9FD1C3A}</a:tableStyleId>
              </a:tblPr>
              <a:tblGrid>
                <a:gridCol w="1192704"/>
                <a:gridCol w="3384169"/>
                <a:gridCol w="3995685"/>
              </a:tblGrid>
              <a:tr h="413280">
                <a:tc>
                  <a:txBody>
                    <a:bodyPr/>
                    <a:lstStyle/>
                    <a:p>
                      <a:endParaRPr lang="en-GB" dirty="0">
                        <a:solidFill>
                          <a:schemeClr val="tx1"/>
                        </a:solidFill>
                      </a:endParaRPr>
                    </a:p>
                  </a:txBody>
                  <a:tcPr>
                    <a:solidFill>
                      <a:schemeClr val="bg2">
                        <a:lumMod val="90000"/>
                      </a:schemeClr>
                    </a:solidFill>
                  </a:tcPr>
                </a:tc>
                <a:tc>
                  <a:txBody>
                    <a:bodyPr/>
                    <a:lstStyle/>
                    <a:p>
                      <a:r>
                        <a:rPr lang="en-GB" dirty="0" smtClean="0">
                          <a:solidFill>
                            <a:schemeClr val="tx1"/>
                          </a:solidFill>
                        </a:rPr>
                        <a:t>Arguments FOR  </a:t>
                      </a:r>
                      <a:r>
                        <a:rPr lang="en-GB" dirty="0" smtClean="0">
                          <a:solidFill>
                            <a:schemeClr val="tx1"/>
                          </a:solidFill>
                          <a:sym typeface="Wingdings"/>
                        </a:rPr>
                        <a:t></a:t>
                      </a:r>
                      <a:endParaRPr lang="en-GB" dirty="0">
                        <a:solidFill>
                          <a:schemeClr val="tx1"/>
                        </a:solidFill>
                      </a:endParaRPr>
                    </a:p>
                  </a:txBody>
                  <a:tcPr>
                    <a:solidFill>
                      <a:schemeClr val="bg2">
                        <a:lumMod val="90000"/>
                      </a:schemeClr>
                    </a:solidFill>
                  </a:tcPr>
                </a:tc>
                <a:tc>
                  <a:txBody>
                    <a:bodyPr/>
                    <a:lstStyle/>
                    <a:p>
                      <a:r>
                        <a:rPr lang="en-GB" dirty="0" smtClean="0">
                          <a:solidFill>
                            <a:schemeClr val="tx1"/>
                          </a:solidFill>
                        </a:rPr>
                        <a:t>Arguments</a:t>
                      </a:r>
                      <a:r>
                        <a:rPr lang="en-GB" baseline="0" dirty="0" smtClean="0">
                          <a:solidFill>
                            <a:schemeClr val="tx1"/>
                          </a:solidFill>
                        </a:rPr>
                        <a:t> AGAINST  </a:t>
                      </a:r>
                      <a:r>
                        <a:rPr lang="en-GB" baseline="0" dirty="0" smtClean="0">
                          <a:solidFill>
                            <a:schemeClr val="tx1"/>
                          </a:solidFill>
                          <a:sym typeface="Wingdings"/>
                        </a:rPr>
                        <a:t></a:t>
                      </a:r>
                      <a:endParaRPr lang="en-GB" dirty="0">
                        <a:solidFill>
                          <a:schemeClr val="tx1"/>
                        </a:solidFill>
                      </a:endParaRPr>
                    </a:p>
                  </a:txBody>
                  <a:tcPr>
                    <a:solidFill>
                      <a:schemeClr val="bg2">
                        <a:lumMod val="90000"/>
                      </a:schemeClr>
                    </a:solidFill>
                  </a:tcPr>
                </a:tc>
              </a:tr>
              <a:tr h="1158355">
                <a:tc>
                  <a:txBody>
                    <a:bodyPr/>
                    <a:lstStyle/>
                    <a:p>
                      <a:r>
                        <a:rPr lang="en-GB" sz="1600" dirty="0" smtClean="0"/>
                        <a:t>Nuclear Power</a:t>
                      </a:r>
                      <a:endParaRPr lang="en-GB" sz="1600" dirty="0"/>
                    </a:p>
                  </a:txBody>
                  <a:tcPr>
                    <a:solidFill>
                      <a:schemeClr val="bg2"/>
                    </a:solidFill>
                  </a:tcPr>
                </a:tc>
                <a:tc>
                  <a:txBody>
                    <a:bodyPr/>
                    <a:lstStyle/>
                    <a:p>
                      <a:pPr marL="108000" indent="-108000">
                        <a:buFont typeface="Arial" pitchFamily="34" charset="0"/>
                        <a:buChar char="•"/>
                      </a:pPr>
                      <a:r>
                        <a:rPr lang="en-GB" sz="1400" dirty="0" smtClean="0"/>
                        <a:t>They produce no CO</a:t>
                      </a:r>
                      <a:r>
                        <a:rPr lang="en-GB" sz="1400" baseline="-25000" dirty="0" smtClean="0"/>
                        <a:t>2</a:t>
                      </a:r>
                      <a:r>
                        <a:rPr lang="en-GB" sz="1400" baseline="0" dirty="0" smtClean="0"/>
                        <a:t> while operating</a:t>
                      </a:r>
                    </a:p>
                    <a:p>
                      <a:pPr marL="108000" indent="-108000">
                        <a:buFont typeface="Arial" pitchFamily="34" charset="0"/>
                        <a:buChar char="•"/>
                      </a:pPr>
                      <a:r>
                        <a:rPr lang="en-GB" sz="1400" baseline="0" dirty="0" smtClean="0"/>
                        <a:t> </a:t>
                      </a:r>
                    </a:p>
                    <a:p>
                      <a:pPr marL="108000" indent="-108000">
                        <a:buFont typeface="Arial" pitchFamily="34" charset="0"/>
                        <a:buChar char="•"/>
                      </a:pPr>
                      <a:endParaRPr lang="en-GB" sz="1400" baseline="0" dirty="0" smtClean="0"/>
                    </a:p>
                    <a:p>
                      <a:pPr marL="108000" indent="-108000">
                        <a:buFont typeface="Arial" pitchFamily="34" charset="0"/>
                        <a:buChar char="•"/>
                      </a:pPr>
                      <a:r>
                        <a:rPr lang="en-GB" sz="1400" baseline="0" dirty="0" smtClean="0"/>
                        <a:t> </a:t>
                      </a:r>
                    </a:p>
                    <a:p>
                      <a:pPr marL="108000" indent="-108000">
                        <a:buFont typeface="Arial" pitchFamily="34" charset="0"/>
                        <a:buChar char="•"/>
                      </a:pPr>
                      <a:endParaRPr lang="en-GB" sz="1400" dirty="0" smtClean="0"/>
                    </a:p>
                  </a:txBody>
                  <a:tcPr>
                    <a:solidFill>
                      <a:schemeClr val="bg2"/>
                    </a:solidFill>
                  </a:tcPr>
                </a:tc>
                <a:tc>
                  <a:txBody>
                    <a:bodyPr/>
                    <a:lstStyle/>
                    <a:p>
                      <a:pPr marL="108000" indent="-108000">
                        <a:buFont typeface="Arial" pitchFamily="34" charset="0"/>
                        <a:buChar char="•"/>
                      </a:pPr>
                      <a:r>
                        <a:rPr lang="en-GB" sz="1400" dirty="0" smtClean="0"/>
                        <a:t>They produce</a:t>
                      </a:r>
                      <a:r>
                        <a:rPr lang="en-GB" sz="1400" baseline="0" dirty="0" smtClean="0"/>
                        <a:t> radioactive waste</a:t>
                      </a:r>
                    </a:p>
                    <a:p>
                      <a:pPr marL="108000" indent="-108000">
                        <a:buFont typeface="Arial" pitchFamily="34" charset="0"/>
                        <a:buChar char="•"/>
                      </a:pPr>
                      <a:r>
                        <a:rPr lang="en-GB" sz="1400" baseline="0" dirty="0" smtClean="0"/>
                        <a:t>Construction and </a:t>
                      </a:r>
                      <a:r>
                        <a:rPr lang="en-GB" sz="1400" b="1" baseline="0" dirty="0" smtClean="0"/>
                        <a:t>decommissioning</a:t>
                      </a:r>
                      <a:r>
                        <a:rPr lang="en-GB" sz="1400" baseline="0" dirty="0" smtClean="0"/>
                        <a:t> ……</a:t>
                      </a:r>
                    </a:p>
                    <a:p>
                      <a:pPr marL="108000" indent="-108000">
                        <a:buFont typeface="Arial" pitchFamily="34" charset="0"/>
                        <a:buChar char="•"/>
                      </a:pPr>
                      <a:endParaRPr lang="en-GB" sz="1400" baseline="-25000" dirty="0" smtClean="0"/>
                    </a:p>
                    <a:p>
                      <a:pPr marL="108000" indent="-108000">
                        <a:buFont typeface="Arial" pitchFamily="34" charset="0"/>
                        <a:buChar char="•"/>
                      </a:pPr>
                      <a:r>
                        <a:rPr lang="en-GB" sz="1400" baseline="0" dirty="0" smtClean="0"/>
                        <a:t>Building new reactors …</a:t>
                      </a:r>
                      <a:endParaRPr lang="en-GB" sz="1400" dirty="0"/>
                    </a:p>
                  </a:txBody>
                  <a:tcPr>
                    <a:solidFill>
                      <a:schemeClr val="bg2"/>
                    </a:solidFill>
                  </a:tcPr>
                </a:tc>
              </a:tr>
              <a:tr h="1215515">
                <a:tc>
                  <a:txBody>
                    <a:bodyPr/>
                    <a:lstStyle/>
                    <a:p>
                      <a:r>
                        <a:rPr lang="en-GB" sz="1600" dirty="0" smtClean="0"/>
                        <a:t>Renewable energy</a:t>
                      </a:r>
                    </a:p>
                    <a:p>
                      <a:r>
                        <a:rPr lang="en-GB" sz="1600" dirty="0" smtClean="0"/>
                        <a:t>sources</a:t>
                      </a:r>
                      <a:endParaRPr lang="en-GB" sz="1600" dirty="0"/>
                    </a:p>
                  </a:txBody>
                  <a:tcPr>
                    <a:solidFill>
                      <a:schemeClr val="bg2"/>
                    </a:solidFill>
                  </a:tcPr>
                </a:tc>
                <a:tc>
                  <a:txBody>
                    <a:bodyPr/>
                    <a:lstStyle/>
                    <a:p>
                      <a:pPr marL="108000" indent="-108000">
                        <a:buFont typeface="Arial" pitchFamily="34" charset="0"/>
                        <a:buChar char="•"/>
                      </a:pPr>
                      <a:r>
                        <a:rPr lang="en-GB" sz="1400" dirty="0" smtClean="0"/>
                        <a:t>Little CO</a:t>
                      </a:r>
                      <a:r>
                        <a:rPr lang="en-GB" sz="1400" baseline="-25000" dirty="0" smtClean="0"/>
                        <a:t>2</a:t>
                      </a:r>
                      <a:r>
                        <a:rPr lang="en-GB" sz="1400" dirty="0" smtClean="0"/>
                        <a:t> or pollution released,</a:t>
                      </a:r>
                      <a:r>
                        <a:rPr lang="en-GB" sz="1400" baseline="0" dirty="0" smtClean="0"/>
                        <a:t> even including construction</a:t>
                      </a:r>
                    </a:p>
                    <a:p>
                      <a:pPr marL="108000" indent="-108000">
                        <a:buFont typeface="Arial" pitchFamily="34" charset="0"/>
                        <a:buChar char="•"/>
                      </a:pPr>
                      <a:r>
                        <a:rPr lang="en-GB" sz="1400" baseline="0" dirty="0" smtClean="0"/>
                        <a:t> </a:t>
                      </a:r>
                    </a:p>
                    <a:p>
                      <a:pPr marL="108000" indent="-108000">
                        <a:buFont typeface="Arial" pitchFamily="34" charset="0"/>
                        <a:buChar char="•"/>
                      </a:pPr>
                      <a:endParaRPr lang="en-GB" sz="1400" baseline="0" dirty="0" smtClean="0"/>
                    </a:p>
                    <a:p>
                      <a:pPr marL="108000" indent="-108000">
                        <a:buFont typeface="Arial" pitchFamily="34" charset="0"/>
                        <a:buChar char="•"/>
                      </a:pPr>
                      <a:r>
                        <a:rPr lang="en-GB" sz="1400" baseline="0" dirty="0" smtClean="0"/>
                        <a:t> </a:t>
                      </a:r>
                      <a:endParaRPr lang="en-GB" sz="1400" dirty="0"/>
                    </a:p>
                  </a:txBody>
                  <a:tcPr>
                    <a:solidFill>
                      <a:schemeClr val="bg2"/>
                    </a:solidFill>
                  </a:tcPr>
                </a:tc>
                <a:tc>
                  <a:txBody>
                    <a:bodyPr/>
                    <a:lstStyle/>
                    <a:p>
                      <a:pPr marL="108000" indent="-108000">
                        <a:buFont typeface="Arial" pitchFamily="34" charset="0"/>
                        <a:buChar char="•"/>
                      </a:pPr>
                      <a:r>
                        <a:rPr lang="en-GB" sz="1400" dirty="0" smtClean="0"/>
                        <a:t>Unreliable</a:t>
                      </a:r>
                      <a:r>
                        <a:rPr lang="en-GB" sz="1400" baseline="0" dirty="0" smtClean="0"/>
                        <a:t> – wind doesn’t always blow, or the Sun shine</a:t>
                      </a:r>
                    </a:p>
                    <a:p>
                      <a:pPr marL="108000" indent="-108000">
                        <a:buFont typeface="Arial" pitchFamily="34" charset="0"/>
                        <a:buChar char="•"/>
                      </a:pPr>
                      <a:r>
                        <a:rPr lang="en-GB" sz="1400" baseline="0" dirty="0" smtClean="0"/>
                        <a:t>  </a:t>
                      </a:r>
                    </a:p>
                    <a:p>
                      <a:pPr marL="108000" indent="-108000">
                        <a:buFont typeface="Arial" pitchFamily="34" charset="0"/>
                        <a:buChar char="•"/>
                      </a:pPr>
                      <a:endParaRPr lang="en-GB" sz="1400" baseline="0" dirty="0"/>
                    </a:p>
                    <a:p>
                      <a:pPr marL="108000" indent="-108000">
                        <a:buFont typeface="Arial" pitchFamily="34" charset="0"/>
                        <a:buChar char="•"/>
                      </a:pPr>
                      <a:r>
                        <a:rPr lang="en-GB" sz="1400" baseline="0" dirty="0"/>
                        <a:t> </a:t>
                      </a:r>
                      <a:endParaRPr lang="en-GB" sz="1400" baseline="0" dirty="0" smtClean="0"/>
                    </a:p>
                  </a:txBody>
                  <a:tcPr>
                    <a:solidFill>
                      <a:schemeClr val="bg2"/>
                    </a:solidFill>
                  </a:tcPr>
                </a:tc>
              </a:tr>
              <a:tr h="1354638">
                <a:tc>
                  <a:txBody>
                    <a:bodyPr/>
                    <a:lstStyle/>
                    <a:p>
                      <a:r>
                        <a:rPr lang="en-GB" sz="1600" dirty="0" smtClean="0"/>
                        <a:t>Using less</a:t>
                      </a:r>
                      <a:r>
                        <a:rPr lang="en-GB" sz="1600" baseline="0" dirty="0" smtClean="0"/>
                        <a:t> energy</a:t>
                      </a:r>
                      <a:endParaRPr lang="en-GB" sz="1600" dirty="0"/>
                    </a:p>
                  </a:txBody>
                  <a:tcPr>
                    <a:solidFill>
                      <a:schemeClr val="bg2"/>
                    </a:solidFill>
                  </a:tcPr>
                </a:tc>
                <a:tc>
                  <a:txBody>
                    <a:bodyPr/>
                    <a:lstStyle/>
                    <a:p>
                      <a:pPr marL="108000" indent="-108000">
                        <a:buFont typeface="Arial" pitchFamily="34" charset="0"/>
                        <a:buChar char="•"/>
                      </a:pPr>
                      <a:r>
                        <a:rPr lang="en-GB" sz="1400" dirty="0" smtClean="0"/>
                        <a:t>Even small energy savings can help</a:t>
                      </a:r>
                    </a:p>
                    <a:p>
                      <a:pPr marL="108000" indent="-108000">
                        <a:buFont typeface="Arial" pitchFamily="34" charset="0"/>
                        <a:buChar char="•"/>
                      </a:pPr>
                      <a:r>
                        <a:rPr lang="en-GB" sz="1400" dirty="0" smtClean="0"/>
                        <a:t> </a:t>
                      </a:r>
                    </a:p>
                    <a:p>
                      <a:pPr marL="108000" indent="-108000">
                        <a:buFont typeface="Arial" pitchFamily="34" charset="0"/>
                        <a:buChar char="•"/>
                      </a:pPr>
                      <a:endParaRPr lang="en-GB" sz="1400" dirty="0" smtClean="0"/>
                    </a:p>
                    <a:p>
                      <a:pPr marL="108000" indent="-108000">
                        <a:buFont typeface="Arial" pitchFamily="34" charset="0"/>
                        <a:buChar char="•"/>
                      </a:pPr>
                      <a:r>
                        <a:rPr lang="en-GB" sz="1400" dirty="0" smtClean="0"/>
                        <a:t> </a:t>
                      </a:r>
                    </a:p>
                    <a:p>
                      <a:pPr marL="108000" indent="-108000">
                        <a:buFont typeface="Arial" pitchFamily="34" charset="0"/>
                        <a:buChar char="•"/>
                      </a:pPr>
                      <a:endParaRPr lang="en-GB" sz="1400" dirty="0" smtClean="0"/>
                    </a:p>
                  </a:txBody>
                  <a:tcPr>
                    <a:solidFill>
                      <a:schemeClr val="bg2"/>
                    </a:solidFill>
                  </a:tcPr>
                </a:tc>
                <a:tc>
                  <a:txBody>
                    <a:bodyPr/>
                    <a:lstStyle/>
                    <a:p>
                      <a:pPr marL="108000" indent="-108000">
                        <a:buFont typeface="Arial" pitchFamily="34" charset="0"/>
                        <a:buChar char="•"/>
                      </a:pPr>
                      <a:r>
                        <a:rPr lang="en-GB" sz="1400" dirty="0" smtClean="0"/>
                        <a:t>Energy</a:t>
                      </a:r>
                      <a:r>
                        <a:rPr lang="en-GB" sz="1400" baseline="0" dirty="0" smtClean="0"/>
                        <a:t> is essential to all we do.  Reducing energy consumption would take our society backwards.</a:t>
                      </a:r>
                    </a:p>
                    <a:p>
                      <a:pPr marL="108000" indent="-108000">
                        <a:buFont typeface="Arial" pitchFamily="34" charset="0"/>
                        <a:buChar char="•"/>
                      </a:pPr>
                      <a:r>
                        <a:rPr lang="en-GB" sz="1400" baseline="0" dirty="0" smtClean="0"/>
                        <a:t> </a:t>
                      </a:r>
                    </a:p>
                    <a:p>
                      <a:pPr marL="108000" indent="-108000">
                        <a:buFont typeface="Arial" pitchFamily="34" charset="0"/>
                        <a:buChar char="•"/>
                      </a:pPr>
                      <a:endParaRPr lang="en-GB" sz="1400" baseline="0" dirty="0"/>
                    </a:p>
                  </a:txBody>
                  <a:tcPr>
                    <a:solidFill>
                      <a:schemeClr val="bg2"/>
                    </a:solidFill>
                  </a:tcPr>
                </a:tc>
              </a:tr>
            </a:tbl>
          </a:graphicData>
        </a:graphic>
      </p:graphicFrame>
      <p:sp>
        <p:nvSpPr>
          <p:cNvPr id="6" name="Content Placeholder 2"/>
          <p:cNvSpPr txBox="1">
            <a:spLocks/>
          </p:cNvSpPr>
          <p:nvPr/>
        </p:nvSpPr>
        <p:spPr>
          <a:xfrm>
            <a:off x="480492" y="1412023"/>
            <a:ext cx="8401080" cy="32147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600" dirty="0" smtClean="0"/>
              <a:t>Use the text book to write additional arguments for and against</a:t>
            </a:r>
            <a:endParaRPr lang="en-GB"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8" name="Group 1027"/>
          <p:cNvGrpSpPr/>
          <p:nvPr/>
        </p:nvGrpSpPr>
        <p:grpSpPr>
          <a:xfrm>
            <a:off x="7330778" y="2211165"/>
            <a:ext cx="1405504" cy="1003521"/>
            <a:chOff x="7330778" y="2211165"/>
            <a:chExt cx="1405504" cy="1003521"/>
          </a:xfrm>
        </p:grpSpPr>
        <p:sp>
          <p:nvSpPr>
            <p:cNvPr id="20" name="Oval Callout 19"/>
            <p:cNvSpPr/>
            <p:nvPr/>
          </p:nvSpPr>
          <p:spPr>
            <a:xfrm>
              <a:off x="7361424" y="2211165"/>
              <a:ext cx="1344212" cy="1003521"/>
            </a:xfrm>
            <a:prstGeom prst="wedgeEllipseCallout">
              <a:avLst>
                <a:gd name="adj1" fmla="val -54845"/>
                <a:gd name="adj2" fmla="val 57802"/>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4" name="TextBox 1023"/>
            <p:cNvSpPr txBox="1"/>
            <p:nvPr/>
          </p:nvSpPr>
          <p:spPr>
            <a:xfrm>
              <a:off x="7330778" y="2348141"/>
              <a:ext cx="1405504" cy="830997"/>
            </a:xfrm>
            <a:prstGeom prst="rect">
              <a:avLst/>
            </a:prstGeom>
            <a:noFill/>
          </p:spPr>
          <p:txBody>
            <a:bodyPr wrap="square" rtlCol="0">
              <a:spAutoFit/>
            </a:bodyPr>
            <a:lstStyle/>
            <a:p>
              <a:pPr algn="ctr"/>
              <a:r>
                <a:rPr lang="en-GB" sz="1600" dirty="0" smtClean="0"/>
                <a:t>We use the letter I for current</a:t>
              </a:r>
              <a:endParaRPr lang="en-GB" sz="1600" dirty="0"/>
            </a:p>
          </p:txBody>
        </p:sp>
      </p:grpSp>
      <p:sp>
        <p:nvSpPr>
          <p:cNvPr id="2" name="Title 1"/>
          <p:cNvSpPr>
            <a:spLocks noGrp="1"/>
          </p:cNvSpPr>
          <p:nvPr>
            <p:ph type="title"/>
          </p:nvPr>
        </p:nvSpPr>
        <p:spPr>
          <a:xfrm>
            <a:off x="428596" y="0"/>
            <a:ext cx="8229600" cy="725470"/>
          </a:xfrm>
        </p:spPr>
        <p:txBody>
          <a:bodyPr>
            <a:normAutofit/>
          </a:bodyPr>
          <a:lstStyle/>
          <a:p>
            <a:r>
              <a:rPr lang="en-GB" sz="3600" dirty="0" smtClean="0"/>
              <a:t>You do the math…</a:t>
            </a:r>
            <a:endParaRPr lang="en-GB" sz="3600" dirty="0"/>
          </a:p>
        </p:txBody>
      </p:sp>
      <p:sp>
        <p:nvSpPr>
          <p:cNvPr id="4" name="TextBox 3"/>
          <p:cNvSpPr txBox="1"/>
          <p:nvPr/>
        </p:nvSpPr>
        <p:spPr>
          <a:xfrm>
            <a:off x="714348" y="1071546"/>
            <a:ext cx="5143536" cy="369332"/>
          </a:xfrm>
          <a:prstGeom prst="rect">
            <a:avLst/>
          </a:prstGeom>
          <a:noFill/>
        </p:spPr>
        <p:txBody>
          <a:bodyPr wrap="square" rtlCol="0">
            <a:spAutoFit/>
          </a:bodyPr>
          <a:lstStyle/>
          <a:p>
            <a:r>
              <a:rPr lang="en-GB" dirty="0" smtClean="0"/>
              <a:t>Energy (Joules) = Power (Watts)  x time (seconds)</a:t>
            </a:r>
          </a:p>
        </p:txBody>
      </p:sp>
      <p:sp>
        <p:nvSpPr>
          <p:cNvPr id="5" name="TextBox 4"/>
          <p:cNvSpPr txBox="1"/>
          <p:nvPr/>
        </p:nvSpPr>
        <p:spPr>
          <a:xfrm>
            <a:off x="714348" y="1500174"/>
            <a:ext cx="5143536" cy="369332"/>
          </a:xfrm>
          <a:prstGeom prst="rect">
            <a:avLst/>
          </a:prstGeom>
          <a:noFill/>
        </p:spPr>
        <p:txBody>
          <a:bodyPr wrap="square" rtlCol="0">
            <a:spAutoFit/>
          </a:bodyPr>
          <a:lstStyle/>
          <a:p>
            <a:r>
              <a:rPr lang="en-GB" dirty="0" smtClean="0"/>
              <a:t>Energy (kWh) = Power (kW) x time (h)</a:t>
            </a:r>
          </a:p>
        </p:txBody>
      </p:sp>
      <p:sp>
        <p:nvSpPr>
          <p:cNvPr id="6" name="TextBox 5"/>
          <p:cNvSpPr txBox="1"/>
          <p:nvPr/>
        </p:nvSpPr>
        <p:spPr>
          <a:xfrm>
            <a:off x="785786" y="1857364"/>
            <a:ext cx="7072362" cy="646331"/>
          </a:xfrm>
          <a:prstGeom prst="rect">
            <a:avLst/>
          </a:prstGeom>
          <a:noFill/>
        </p:spPr>
        <p:txBody>
          <a:bodyPr wrap="square" rtlCol="0">
            <a:spAutoFit/>
          </a:bodyPr>
          <a:lstStyle/>
          <a:p>
            <a:r>
              <a:rPr lang="en-GB" dirty="0" smtClean="0"/>
              <a:t>Cost of energy (pence) = number of ‘</a:t>
            </a:r>
            <a:r>
              <a:rPr lang="en-GB" b="1" dirty="0" smtClean="0"/>
              <a:t>units’</a:t>
            </a:r>
            <a:r>
              <a:rPr lang="en-GB" dirty="0" smtClean="0"/>
              <a:t> used x price per ‘</a:t>
            </a:r>
            <a:r>
              <a:rPr lang="en-GB" b="1" dirty="0" smtClean="0"/>
              <a:t>unit’</a:t>
            </a:r>
          </a:p>
          <a:p>
            <a:r>
              <a:rPr lang="en-GB" b="1" dirty="0" smtClean="0"/>
              <a:t>(a ‘unit’ is 1 kWh)</a:t>
            </a:r>
          </a:p>
        </p:txBody>
      </p:sp>
      <p:sp>
        <p:nvSpPr>
          <p:cNvPr id="7" name="TextBox 6"/>
          <p:cNvSpPr txBox="1"/>
          <p:nvPr/>
        </p:nvSpPr>
        <p:spPr>
          <a:xfrm>
            <a:off x="857224" y="2500306"/>
            <a:ext cx="5143536" cy="369332"/>
          </a:xfrm>
          <a:prstGeom prst="rect">
            <a:avLst/>
          </a:prstGeom>
          <a:noFill/>
        </p:spPr>
        <p:txBody>
          <a:bodyPr wrap="square" rtlCol="0">
            <a:spAutoFit/>
          </a:bodyPr>
          <a:lstStyle/>
          <a:p>
            <a:r>
              <a:rPr lang="en-GB" dirty="0" smtClean="0"/>
              <a:t>Power (W) = Voltage (V) x current (A)</a:t>
            </a:r>
          </a:p>
        </p:txBody>
      </p:sp>
      <p:sp>
        <p:nvSpPr>
          <p:cNvPr id="8" name="TextBox 7"/>
          <p:cNvSpPr txBox="1"/>
          <p:nvPr/>
        </p:nvSpPr>
        <p:spPr>
          <a:xfrm>
            <a:off x="714348" y="642918"/>
            <a:ext cx="6357982" cy="369332"/>
          </a:xfrm>
          <a:prstGeom prst="rect">
            <a:avLst/>
          </a:prstGeom>
          <a:noFill/>
        </p:spPr>
        <p:txBody>
          <a:bodyPr wrap="square" rtlCol="0">
            <a:spAutoFit/>
          </a:bodyPr>
          <a:lstStyle/>
          <a:p>
            <a:r>
              <a:rPr lang="en-GB" dirty="0" smtClean="0"/>
              <a:t>Power (Watts)  = Energy transferred (J)  /  time  taken (seconds)</a:t>
            </a:r>
          </a:p>
        </p:txBody>
      </p:sp>
      <p:grpSp>
        <p:nvGrpSpPr>
          <p:cNvPr id="14" name="Group 13"/>
          <p:cNvGrpSpPr/>
          <p:nvPr/>
        </p:nvGrpSpPr>
        <p:grpSpPr>
          <a:xfrm>
            <a:off x="7572396" y="357166"/>
            <a:ext cx="1214446" cy="1229977"/>
            <a:chOff x="7429520" y="571480"/>
            <a:chExt cx="1214446" cy="1229977"/>
          </a:xfrm>
        </p:grpSpPr>
        <p:sp>
          <p:nvSpPr>
            <p:cNvPr id="10" name="Isosceles Triangle 9"/>
            <p:cNvSpPr/>
            <p:nvPr/>
          </p:nvSpPr>
          <p:spPr>
            <a:xfrm>
              <a:off x="7429520" y="571480"/>
              <a:ext cx="1214446" cy="1214446"/>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p:cNvSpPr txBox="1"/>
            <p:nvPr/>
          </p:nvSpPr>
          <p:spPr>
            <a:xfrm>
              <a:off x="7500958" y="785794"/>
              <a:ext cx="1071570" cy="1015663"/>
            </a:xfrm>
            <a:prstGeom prst="rect">
              <a:avLst/>
            </a:prstGeom>
            <a:noFill/>
          </p:spPr>
          <p:txBody>
            <a:bodyPr wrap="square" rtlCol="0">
              <a:spAutoFit/>
            </a:bodyPr>
            <a:lstStyle/>
            <a:p>
              <a:pPr algn="ctr"/>
              <a:r>
                <a:rPr lang="en-GB" sz="2400" dirty="0" smtClean="0"/>
                <a:t>E</a:t>
              </a:r>
            </a:p>
            <a:p>
              <a:pPr algn="ctr"/>
              <a:endParaRPr lang="en-GB" sz="1200" dirty="0" smtClean="0"/>
            </a:p>
            <a:p>
              <a:pPr algn="ctr"/>
              <a:r>
                <a:rPr lang="en-GB" sz="2400" dirty="0" smtClean="0"/>
                <a:t>P  x  t</a:t>
              </a:r>
            </a:p>
          </p:txBody>
        </p:sp>
        <p:cxnSp>
          <p:nvCxnSpPr>
            <p:cNvPr id="13" name="Straight Connector 12"/>
            <p:cNvCxnSpPr/>
            <p:nvPr/>
          </p:nvCxnSpPr>
          <p:spPr>
            <a:xfrm>
              <a:off x="7715272" y="1214422"/>
              <a:ext cx="64294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7" name="Group 1026"/>
          <p:cNvGrpSpPr/>
          <p:nvPr/>
        </p:nvGrpSpPr>
        <p:grpSpPr>
          <a:xfrm>
            <a:off x="6061226" y="2242507"/>
            <a:ext cx="1214446" cy="1229977"/>
            <a:chOff x="7572396" y="2143116"/>
            <a:chExt cx="1214446" cy="1229977"/>
          </a:xfrm>
        </p:grpSpPr>
        <p:sp>
          <p:nvSpPr>
            <p:cNvPr id="16" name="Isosceles Triangle 15"/>
            <p:cNvSpPr/>
            <p:nvPr/>
          </p:nvSpPr>
          <p:spPr>
            <a:xfrm>
              <a:off x="7572396" y="2143116"/>
              <a:ext cx="1214446" cy="1214446"/>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p:cNvSpPr txBox="1"/>
            <p:nvPr/>
          </p:nvSpPr>
          <p:spPr>
            <a:xfrm>
              <a:off x="7643834" y="2357430"/>
              <a:ext cx="1071570" cy="1015663"/>
            </a:xfrm>
            <a:prstGeom prst="rect">
              <a:avLst/>
            </a:prstGeom>
            <a:noFill/>
          </p:spPr>
          <p:txBody>
            <a:bodyPr wrap="square" rtlCol="0">
              <a:spAutoFit/>
            </a:bodyPr>
            <a:lstStyle/>
            <a:p>
              <a:pPr algn="ctr"/>
              <a:r>
                <a:rPr lang="en-GB" sz="2400" dirty="0"/>
                <a:t>P</a:t>
              </a:r>
              <a:endParaRPr lang="en-GB" sz="2400" dirty="0" smtClean="0"/>
            </a:p>
            <a:p>
              <a:pPr algn="ctr"/>
              <a:endParaRPr lang="en-GB" sz="1200" dirty="0" smtClean="0"/>
            </a:p>
            <a:p>
              <a:pPr algn="ctr"/>
              <a:r>
                <a:rPr lang="en-GB" sz="2400" dirty="0" smtClean="0"/>
                <a:t>V  x  I</a:t>
              </a:r>
            </a:p>
          </p:txBody>
        </p:sp>
        <p:cxnSp>
          <p:nvCxnSpPr>
            <p:cNvPr id="18" name="Straight Connector 17"/>
            <p:cNvCxnSpPr/>
            <p:nvPr/>
          </p:nvCxnSpPr>
          <p:spPr>
            <a:xfrm>
              <a:off x="7858148" y="2786058"/>
              <a:ext cx="64294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714348" y="2857496"/>
            <a:ext cx="4786346" cy="646331"/>
            <a:chOff x="857224" y="3643314"/>
            <a:chExt cx="4786346" cy="646331"/>
          </a:xfrm>
        </p:grpSpPr>
        <p:sp>
          <p:nvSpPr>
            <p:cNvPr id="19" name="TextBox 18"/>
            <p:cNvSpPr txBox="1"/>
            <p:nvPr/>
          </p:nvSpPr>
          <p:spPr>
            <a:xfrm>
              <a:off x="857224" y="3643314"/>
              <a:ext cx="4786346" cy="646331"/>
            </a:xfrm>
            <a:prstGeom prst="rect">
              <a:avLst/>
            </a:prstGeom>
            <a:noFill/>
          </p:spPr>
          <p:txBody>
            <a:bodyPr wrap="square" rtlCol="0">
              <a:spAutoFit/>
            </a:bodyPr>
            <a:lstStyle/>
            <a:p>
              <a:r>
                <a:rPr lang="en-GB" dirty="0" smtClean="0"/>
                <a:t>Efficiency  = energy </a:t>
              </a:r>
              <a:r>
                <a:rPr lang="en-GB" b="1" dirty="0" smtClean="0"/>
                <a:t>usefully</a:t>
              </a:r>
              <a:r>
                <a:rPr lang="en-GB" dirty="0" smtClean="0"/>
                <a:t> transferred   x 100%</a:t>
              </a:r>
            </a:p>
            <a:p>
              <a:r>
                <a:rPr lang="en-GB" dirty="0" smtClean="0"/>
                <a:t>                          </a:t>
              </a:r>
              <a:r>
                <a:rPr lang="en-GB" b="1" dirty="0" smtClean="0"/>
                <a:t>total</a:t>
              </a:r>
              <a:r>
                <a:rPr lang="en-GB" dirty="0" smtClean="0"/>
                <a:t> energy supplied</a:t>
              </a:r>
              <a:endParaRPr lang="en-GB" dirty="0"/>
            </a:p>
          </p:txBody>
        </p:sp>
        <p:cxnSp>
          <p:nvCxnSpPr>
            <p:cNvPr id="21" name="Straight Connector 20"/>
            <p:cNvCxnSpPr/>
            <p:nvPr/>
          </p:nvCxnSpPr>
          <p:spPr>
            <a:xfrm>
              <a:off x="2071670" y="3929066"/>
              <a:ext cx="257176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2786050" y="5286388"/>
            <a:ext cx="3000396" cy="1231106"/>
          </a:xfrm>
          <a:prstGeom prst="rect">
            <a:avLst/>
          </a:prstGeom>
          <a:solidFill>
            <a:schemeClr val="bg2">
              <a:lumMod val="90000"/>
            </a:schemeClr>
          </a:solidFill>
        </p:spPr>
        <p:txBody>
          <a:bodyPr wrap="square" rtlCol="0">
            <a:spAutoFit/>
          </a:bodyPr>
          <a:lstStyle/>
          <a:p>
            <a:r>
              <a:rPr lang="en-GB" b="1" dirty="0" smtClean="0"/>
              <a:t>Useful facts</a:t>
            </a:r>
          </a:p>
          <a:p>
            <a:pPr>
              <a:buFont typeface="Arial" pitchFamily="34" charset="0"/>
              <a:buChar char="•"/>
            </a:pPr>
            <a:r>
              <a:rPr lang="en-GB" sz="1400" dirty="0" smtClean="0"/>
              <a:t>Mains electricity in the home is 230V</a:t>
            </a:r>
          </a:p>
          <a:p>
            <a:pPr>
              <a:buFont typeface="Arial" pitchFamily="34" charset="0"/>
              <a:buChar char="•"/>
            </a:pPr>
            <a:r>
              <a:rPr lang="en-GB" sz="1400" dirty="0" smtClean="0"/>
              <a:t>1kWh (1 unit)  is 1000W for 1 hour</a:t>
            </a:r>
          </a:p>
          <a:p>
            <a:pPr>
              <a:buFont typeface="Arial" pitchFamily="34" charset="0"/>
              <a:buChar char="•"/>
            </a:pPr>
            <a:r>
              <a:rPr lang="en-GB" sz="1400" dirty="0" smtClean="0"/>
              <a:t>1kWh = 3,600,000 J</a:t>
            </a:r>
          </a:p>
          <a:p>
            <a:pPr>
              <a:buFont typeface="Arial" pitchFamily="34" charset="0"/>
              <a:buChar char="•"/>
            </a:pPr>
            <a:r>
              <a:rPr lang="en-GB" sz="1400" dirty="0" smtClean="0"/>
              <a:t>Electricity costs about 11p per kWh</a:t>
            </a:r>
            <a:endParaRPr lang="en-GB" sz="1400" dirty="0"/>
          </a:p>
        </p:txBody>
      </p:sp>
      <p:sp>
        <p:nvSpPr>
          <p:cNvPr id="24" name="TextBox 23"/>
          <p:cNvSpPr txBox="1"/>
          <p:nvPr/>
        </p:nvSpPr>
        <p:spPr>
          <a:xfrm>
            <a:off x="4500562" y="1428736"/>
            <a:ext cx="2857520" cy="461665"/>
          </a:xfrm>
          <a:prstGeom prst="rect">
            <a:avLst/>
          </a:prstGeom>
          <a:solidFill>
            <a:schemeClr val="bg2">
              <a:lumMod val="90000"/>
            </a:schemeClr>
          </a:solidFill>
        </p:spPr>
        <p:txBody>
          <a:bodyPr wrap="square" rtlCol="0">
            <a:spAutoFit/>
          </a:bodyPr>
          <a:lstStyle/>
          <a:p>
            <a:r>
              <a:rPr lang="en-GB" sz="1200" dirty="0" smtClean="0"/>
              <a:t>kWh is used for energy in the home because a Joule is a very small unit</a:t>
            </a:r>
            <a:endParaRPr lang="en-GB" sz="1200" dirty="0"/>
          </a:p>
        </p:txBody>
      </p:sp>
      <p:graphicFrame>
        <p:nvGraphicFramePr>
          <p:cNvPr id="25" name="Table 24"/>
          <p:cNvGraphicFramePr>
            <a:graphicFrameLocks noGrp="1"/>
          </p:cNvGraphicFramePr>
          <p:nvPr>
            <p:extLst>
              <p:ext uri="{D42A27DB-BD31-4B8C-83A1-F6EECF244321}">
                <p14:modId xmlns:p14="http://schemas.microsoft.com/office/powerpoint/2010/main" val="3083059915"/>
              </p:ext>
            </p:extLst>
          </p:nvPr>
        </p:nvGraphicFramePr>
        <p:xfrm>
          <a:off x="6072198" y="3857628"/>
          <a:ext cx="2786082" cy="2667000"/>
        </p:xfrm>
        <a:graphic>
          <a:graphicData uri="http://schemas.openxmlformats.org/drawingml/2006/table">
            <a:tbl>
              <a:tblPr firstRow="1" bandRow="1">
                <a:tableStyleId>{5C22544A-7EE6-4342-B048-85BDC9FD1C3A}</a:tableStyleId>
              </a:tblPr>
              <a:tblGrid>
                <a:gridCol w="1020861"/>
                <a:gridCol w="1765221"/>
              </a:tblGrid>
              <a:tr h="370840">
                <a:tc>
                  <a:txBody>
                    <a:bodyPr/>
                    <a:lstStyle/>
                    <a:p>
                      <a:r>
                        <a:rPr lang="en-GB" sz="1400" dirty="0" smtClean="0"/>
                        <a:t>Quantity</a:t>
                      </a:r>
                      <a:endParaRPr lang="en-GB" sz="1400" dirty="0"/>
                    </a:p>
                  </a:txBody>
                  <a:tcPr/>
                </a:tc>
                <a:tc>
                  <a:txBody>
                    <a:bodyPr/>
                    <a:lstStyle/>
                    <a:p>
                      <a:r>
                        <a:rPr lang="en-GB" sz="1400" dirty="0" smtClean="0"/>
                        <a:t>Units</a:t>
                      </a:r>
                      <a:endParaRPr lang="en-GB" sz="1400" dirty="0"/>
                    </a:p>
                  </a:txBody>
                  <a:tcPr/>
                </a:tc>
              </a:tr>
              <a:tr h="370840">
                <a:tc>
                  <a:txBody>
                    <a:bodyPr/>
                    <a:lstStyle/>
                    <a:p>
                      <a:r>
                        <a:rPr lang="en-GB" sz="1400" dirty="0" smtClean="0"/>
                        <a:t>Energy E</a:t>
                      </a:r>
                      <a:endParaRPr lang="en-GB" sz="1400" dirty="0"/>
                    </a:p>
                  </a:txBody>
                  <a:tcPr/>
                </a:tc>
                <a:tc>
                  <a:txBody>
                    <a:bodyPr/>
                    <a:lstStyle/>
                    <a:p>
                      <a:r>
                        <a:rPr lang="en-GB" sz="1400" dirty="0" smtClean="0"/>
                        <a:t>Joule (J)</a:t>
                      </a:r>
                    </a:p>
                    <a:p>
                      <a:r>
                        <a:rPr lang="en-GB" sz="1400" dirty="0" smtClean="0"/>
                        <a:t>Kilowatt</a:t>
                      </a:r>
                      <a:r>
                        <a:rPr lang="en-GB" sz="1400" baseline="0" dirty="0" smtClean="0"/>
                        <a:t>-hour (</a:t>
                      </a:r>
                      <a:r>
                        <a:rPr lang="en-GB" sz="1400" dirty="0" smtClean="0"/>
                        <a:t>kWh</a:t>
                      </a:r>
                      <a:r>
                        <a:rPr lang="en-GB" sz="1400" baseline="0" dirty="0" smtClean="0"/>
                        <a:t>)</a:t>
                      </a:r>
                      <a:endParaRPr lang="en-GB" sz="1400" dirty="0"/>
                    </a:p>
                  </a:txBody>
                  <a:tcPr/>
                </a:tc>
              </a:tr>
              <a:tr h="370840">
                <a:tc>
                  <a:txBody>
                    <a:bodyPr/>
                    <a:lstStyle/>
                    <a:p>
                      <a:r>
                        <a:rPr lang="en-GB" sz="1400" dirty="0" smtClean="0"/>
                        <a:t>Power P</a:t>
                      </a:r>
                      <a:endParaRPr lang="en-GB" sz="1400" dirty="0"/>
                    </a:p>
                  </a:txBody>
                  <a:tcPr/>
                </a:tc>
                <a:tc>
                  <a:txBody>
                    <a:bodyPr/>
                    <a:lstStyle/>
                    <a:p>
                      <a:r>
                        <a:rPr lang="en-GB" sz="1400" dirty="0" smtClean="0"/>
                        <a:t>Watt (W)</a:t>
                      </a:r>
                    </a:p>
                    <a:p>
                      <a:r>
                        <a:rPr lang="en-GB" sz="1400" dirty="0" smtClean="0"/>
                        <a:t>Kilowatt (kW)</a:t>
                      </a:r>
                      <a:endParaRPr lang="en-GB" sz="1400" dirty="0"/>
                    </a:p>
                  </a:txBody>
                  <a:tcPr/>
                </a:tc>
              </a:tr>
              <a:tr h="370840">
                <a:tc>
                  <a:txBody>
                    <a:bodyPr/>
                    <a:lstStyle/>
                    <a:p>
                      <a:r>
                        <a:rPr lang="en-GB" sz="1400" dirty="0" smtClean="0"/>
                        <a:t>Time t</a:t>
                      </a:r>
                      <a:endParaRPr lang="en-GB" sz="1400" dirty="0"/>
                    </a:p>
                  </a:txBody>
                  <a:tcPr/>
                </a:tc>
                <a:tc>
                  <a:txBody>
                    <a:bodyPr/>
                    <a:lstStyle/>
                    <a:p>
                      <a:r>
                        <a:rPr lang="en-GB" sz="1400" dirty="0" smtClean="0"/>
                        <a:t>Seconds (s)</a:t>
                      </a:r>
                    </a:p>
                    <a:p>
                      <a:r>
                        <a:rPr lang="en-GB" sz="1400" dirty="0" smtClean="0"/>
                        <a:t>Hour (h)</a:t>
                      </a:r>
                      <a:endParaRPr lang="en-GB" sz="1400" dirty="0"/>
                    </a:p>
                  </a:txBody>
                  <a:tcPr/>
                </a:tc>
              </a:tr>
              <a:tr h="370840">
                <a:tc>
                  <a:txBody>
                    <a:bodyPr/>
                    <a:lstStyle/>
                    <a:p>
                      <a:r>
                        <a:rPr lang="en-GB" sz="1400" dirty="0" smtClean="0"/>
                        <a:t>Voltage V</a:t>
                      </a:r>
                      <a:endParaRPr lang="en-GB" sz="1400" dirty="0"/>
                    </a:p>
                  </a:txBody>
                  <a:tcPr/>
                </a:tc>
                <a:tc>
                  <a:txBody>
                    <a:bodyPr/>
                    <a:lstStyle/>
                    <a:p>
                      <a:r>
                        <a:rPr lang="en-GB" sz="1400" dirty="0" smtClean="0"/>
                        <a:t>Volt</a:t>
                      </a:r>
                      <a:r>
                        <a:rPr lang="en-GB" sz="1400" baseline="0" dirty="0" smtClean="0"/>
                        <a:t> (V)</a:t>
                      </a:r>
                      <a:endParaRPr lang="en-GB" sz="1400" dirty="0"/>
                    </a:p>
                  </a:txBody>
                  <a:tcPr/>
                </a:tc>
              </a:tr>
              <a:tr h="370840">
                <a:tc>
                  <a:txBody>
                    <a:bodyPr/>
                    <a:lstStyle/>
                    <a:p>
                      <a:r>
                        <a:rPr lang="en-GB" sz="1400" dirty="0" smtClean="0"/>
                        <a:t>Current I</a:t>
                      </a:r>
                      <a:endParaRPr lang="en-GB" sz="1400" dirty="0"/>
                    </a:p>
                  </a:txBody>
                  <a:tcPr/>
                </a:tc>
                <a:tc>
                  <a:txBody>
                    <a:bodyPr/>
                    <a:lstStyle/>
                    <a:p>
                      <a:r>
                        <a:rPr lang="en-GB" sz="1400" dirty="0" smtClean="0"/>
                        <a:t>Amp</a:t>
                      </a:r>
                      <a:r>
                        <a:rPr lang="en-GB" sz="1400" baseline="0" dirty="0" smtClean="0"/>
                        <a:t> (A)</a:t>
                      </a:r>
                      <a:endParaRPr lang="en-GB" sz="1400" dirty="0"/>
                    </a:p>
                  </a:txBody>
                  <a:tcPr/>
                </a:tc>
              </a:tr>
            </a:tbl>
          </a:graphicData>
        </a:graphic>
      </p:graphicFrame>
      <p:sp>
        <p:nvSpPr>
          <p:cNvPr id="26" name="TextBox 25"/>
          <p:cNvSpPr txBox="1"/>
          <p:nvPr/>
        </p:nvSpPr>
        <p:spPr>
          <a:xfrm>
            <a:off x="214282" y="4643446"/>
            <a:ext cx="2500330" cy="1631216"/>
          </a:xfrm>
          <a:prstGeom prst="rect">
            <a:avLst/>
          </a:prstGeom>
          <a:noFill/>
        </p:spPr>
        <p:txBody>
          <a:bodyPr wrap="square" rtlCol="0">
            <a:spAutoFit/>
          </a:bodyPr>
          <a:lstStyle/>
          <a:p>
            <a:r>
              <a:rPr lang="en-GB" sz="1600" b="1" dirty="0" smtClean="0"/>
              <a:t>Interpreting Pie Charts</a:t>
            </a:r>
          </a:p>
          <a:p>
            <a:r>
              <a:rPr lang="en-GB" sz="1200" dirty="0" smtClean="0"/>
              <a:t>The size of each slice shows the proportion of the whole amount.</a:t>
            </a:r>
          </a:p>
          <a:p>
            <a:r>
              <a:rPr lang="en-GB" sz="1200" dirty="0" smtClean="0"/>
              <a:t>You can estimate the size of an unlabelled slice by comparing to a labelled slice.   E.g. The USA slice is about 4 times as big as the UK slice, so it is about 4 x 16% = 64%</a:t>
            </a:r>
            <a:endParaRPr lang="en-GB" sz="1100" dirty="0"/>
          </a:p>
        </p:txBody>
      </p:sp>
      <p:grpSp>
        <p:nvGrpSpPr>
          <p:cNvPr id="28" name="Group 27"/>
          <p:cNvGrpSpPr/>
          <p:nvPr/>
        </p:nvGrpSpPr>
        <p:grpSpPr>
          <a:xfrm>
            <a:off x="285720" y="3214686"/>
            <a:ext cx="1453563" cy="1404931"/>
            <a:chOff x="285720" y="3214686"/>
            <a:chExt cx="1453563" cy="1404931"/>
          </a:xfrm>
        </p:grpSpPr>
        <p:pic>
          <p:nvPicPr>
            <p:cNvPr id="1026" name="Picture 2" descr="File:English dialects1997.svg">
              <a:hlinkClick r:id="rId2"/>
            </p:cNvPr>
            <p:cNvPicPr>
              <a:picLocks noChangeAspect="1" noChangeArrowheads="1"/>
            </p:cNvPicPr>
            <p:nvPr/>
          </p:nvPicPr>
          <p:blipFill>
            <a:blip r:embed="rId3"/>
            <a:srcRect/>
            <a:stretch>
              <a:fillRect/>
            </a:stretch>
          </p:blipFill>
          <p:spPr bwMode="auto">
            <a:xfrm>
              <a:off x="285720" y="3214686"/>
              <a:ext cx="1453563" cy="1404931"/>
            </a:xfrm>
            <a:prstGeom prst="rect">
              <a:avLst/>
            </a:prstGeom>
            <a:noFill/>
          </p:spPr>
        </p:pic>
        <p:sp>
          <p:nvSpPr>
            <p:cNvPr id="27" name="TextBox 26"/>
            <p:cNvSpPr txBox="1"/>
            <p:nvPr/>
          </p:nvSpPr>
          <p:spPr>
            <a:xfrm>
              <a:off x="428596" y="3786190"/>
              <a:ext cx="785818" cy="307777"/>
            </a:xfrm>
            <a:prstGeom prst="rect">
              <a:avLst/>
            </a:prstGeom>
            <a:noFill/>
          </p:spPr>
          <p:txBody>
            <a:bodyPr wrap="square" rtlCol="0">
              <a:spAutoFit/>
            </a:bodyPr>
            <a:lstStyle/>
            <a:p>
              <a:r>
                <a:rPr lang="en-GB" sz="1400" b="1" dirty="0" smtClean="0"/>
                <a:t>16%</a:t>
              </a:r>
              <a:endParaRPr lang="en-GB" sz="1400" b="1" dirty="0"/>
            </a:p>
          </p:txBody>
        </p:sp>
      </p:grpSp>
      <p:grpSp>
        <p:nvGrpSpPr>
          <p:cNvPr id="29" name="Group 28"/>
          <p:cNvGrpSpPr/>
          <p:nvPr/>
        </p:nvGrpSpPr>
        <p:grpSpPr>
          <a:xfrm>
            <a:off x="2042871" y="3616912"/>
            <a:ext cx="3759045" cy="646331"/>
            <a:chOff x="1198969" y="3582762"/>
            <a:chExt cx="4786346" cy="646331"/>
          </a:xfrm>
        </p:grpSpPr>
        <p:sp>
          <p:nvSpPr>
            <p:cNvPr id="30" name="TextBox 29"/>
            <p:cNvSpPr txBox="1"/>
            <p:nvPr/>
          </p:nvSpPr>
          <p:spPr>
            <a:xfrm>
              <a:off x="1198969" y="3582762"/>
              <a:ext cx="4786346" cy="646331"/>
            </a:xfrm>
            <a:prstGeom prst="rect">
              <a:avLst/>
            </a:prstGeom>
            <a:noFill/>
          </p:spPr>
          <p:txBody>
            <a:bodyPr wrap="square" rtlCol="0">
              <a:spAutoFit/>
            </a:bodyPr>
            <a:lstStyle/>
            <a:p>
              <a:r>
                <a:rPr lang="en-GB" dirty="0" smtClean="0"/>
                <a:t>Efficiency  = </a:t>
              </a:r>
              <a:r>
                <a:rPr lang="en-GB" b="1" dirty="0" smtClean="0"/>
                <a:t>useful</a:t>
              </a:r>
              <a:r>
                <a:rPr lang="en-GB" dirty="0" smtClean="0"/>
                <a:t> power x 100%</a:t>
              </a:r>
            </a:p>
            <a:p>
              <a:r>
                <a:rPr lang="en-GB" dirty="0" smtClean="0"/>
                <a:t>                       </a:t>
              </a:r>
              <a:r>
                <a:rPr lang="en-GB" b="1" dirty="0" smtClean="0"/>
                <a:t>total</a:t>
              </a:r>
              <a:r>
                <a:rPr lang="en-GB" dirty="0" smtClean="0"/>
                <a:t> power</a:t>
              </a:r>
              <a:endParaRPr lang="en-GB" dirty="0"/>
            </a:p>
          </p:txBody>
        </p:sp>
        <p:cxnSp>
          <p:nvCxnSpPr>
            <p:cNvPr id="31" name="Straight Connector 30"/>
            <p:cNvCxnSpPr/>
            <p:nvPr/>
          </p:nvCxnSpPr>
          <p:spPr>
            <a:xfrm>
              <a:off x="2745308" y="3929066"/>
              <a:ext cx="15008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2915816" y="4296451"/>
            <a:ext cx="2584878" cy="646331"/>
          </a:xfrm>
          <a:prstGeom prst="rect">
            <a:avLst/>
          </a:prstGeom>
          <a:solidFill>
            <a:schemeClr val="bg2">
              <a:lumMod val="90000"/>
            </a:schemeClr>
          </a:solidFill>
        </p:spPr>
        <p:txBody>
          <a:bodyPr wrap="square" rtlCol="0">
            <a:spAutoFit/>
          </a:bodyPr>
          <a:lstStyle/>
          <a:p>
            <a:r>
              <a:rPr lang="en-GB" b="1" dirty="0" smtClean="0"/>
              <a:t>Efficiency is always less than 100%</a:t>
            </a:r>
            <a:endParaRPr lang="en-GB"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725470"/>
          </a:xfrm>
        </p:spPr>
        <p:txBody>
          <a:bodyPr>
            <a:normAutofit/>
          </a:bodyPr>
          <a:lstStyle/>
          <a:p>
            <a:r>
              <a:rPr lang="en-GB" sz="3600" dirty="0" smtClean="0"/>
              <a:t>Practice questions …</a:t>
            </a:r>
            <a:endParaRPr lang="en-GB" sz="3600" dirty="0"/>
          </a:p>
        </p:txBody>
      </p:sp>
      <p:sp>
        <p:nvSpPr>
          <p:cNvPr id="3" name="TextBox 2"/>
          <p:cNvSpPr txBox="1"/>
          <p:nvPr/>
        </p:nvSpPr>
        <p:spPr>
          <a:xfrm>
            <a:off x="744538" y="729570"/>
            <a:ext cx="7643886" cy="4801314"/>
          </a:xfrm>
          <a:prstGeom prst="rect">
            <a:avLst/>
          </a:prstGeom>
          <a:noFill/>
        </p:spPr>
        <p:txBody>
          <a:bodyPr wrap="square" rtlCol="0">
            <a:spAutoFit/>
          </a:bodyPr>
          <a:lstStyle/>
          <a:p>
            <a:pPr marL="342900" indent="-342900">
              <a:buFont typeface="+mj-lt"/>
              <a:buAutoNum type="arabicPeriod"/>
            </a:pPr>
            <a:r>
              <a:rPr lang="en-GB" dirty="0" smtClean="0"/>
              <a:t>List two primary and one secondary energy sources</a:t>
            </a:r>
          </a:p>
          <a:p>
            <a:pPr marL="342900" indent="-342900">
              <a:buFont typeface="+mj-lt"/>
              <a:buAutoNum type="arabicPeriod"/>
            </a:pPr>
            <a:endParaRPr lang="en-GB" dirty="0"/>
          </a:p>
          <a:p>
            <a:pPr marL="342900" indent="-342900">
              <a:buFont typeface="+mj-lt"/>
              <a:buAutoNum type="arabicPeriod"/>
            </a:pPr>
            <a:r>
              <a:rPr lang="en-GB" dirty="0" smtClean="0"/>
              <a:t>Name two sources of energy which generate electricity without using steam</a:t>
            </a:r>
          </a:p>
          <a:p>
            <a:pPr marL="342900" indent="-342900">
              <a:buFont typeface="+mj-lt"/>
              <a:buAutoNum type="arabicPeriod"/>
            </a:pPr>
            <a:endParaRPr lang="en-GB" dirty="0"/>
          </a:p>
          <a:p>
            <a:pPr marL="342900" indent="-342900">
              <a:buFont typeface="+mj-lt"/>
              <a:buAutoNum type="arabicPeriod"/>
            </a:pPr>
            <a:r>
              <a:rPr lang="en-GB" dirty="0" smtClean="0"/>
              <a:t>What do we mean by a renewable energy source?</a:t>
            </a:r>
          </a:p>
          <a:p>
            <a:pPr marL="342900" indent="-342900">
              <a:buFont typeface="+mj-lt"/>
              <a:buAutoNum type="arabicPeriod"/>
            </a:pPr>
            <a:endParaRPr lang="en-GB" dirty="0"/>
          </a:p>
          <a:p>
            <a:pPr marL="342900" indent="-342900">
              <a:buFont typeface="+mj-lt"/>
              <a:buAutoNum type="arabicPeriod"/>
            </a:pPr>
            <a:r>
              <a:rPr lang="en-GB" dirty="0" smtClean="0"/>
              <a:t>What is the power rating of a  toaster which uses a voltage of 230V and a current of 4A?</a:t>
            </a:r>
          </a:p>
          <a:p>
            <a:pPr marL="342900" indent="-342900">
              <a:buFont typeface="+mj-lt"/>
              <a:buAutoNum type="arabicPeriod"/>
            </a:pPr>
            <a:endParaRPr lang="en-GB" dirty="0"/>
          </a:p>
          <a:p>
            <a:pPr marL="342900" indent="-342900">
              <a:buFont typeface="+mj-lt"/>
              <a:buAutoNum type="arabicPeriod"/>
            </a:pPr>
            <a:r>
              <a:rPr lang="en-GB" dirty="0" smtClean="0"/>
              <a:t>Draw and label a block diagram of a thermal power station. What types of fuel could it use?</a:t>
            </a:r>
          </a:p>
          <a:p>
            <a:pPr marL="342900" indent="-342900">
              <a:buFont typeface="+mj-lt"/>
              <a:buAutoNum type="arabicPeriod"/>
            </a:pPr>
            <a:endParaRPr lang="en-GB" dirty="0"/>
          </a:p>
          <a:p>
            <a:pPr marL="342900" indent="-342900">
              <a:buFont typeface="+mj-lt"/>
              <a:buAutoNum type="arabicPeriod"/>
            </a:pPr>
            <a:endParaRPr lang="en-GB" dirty="0" smtClean="0"/>
          </a:p>
          <a:p>
            <a:pPr marL="342900" indent="-342900">
              <a:buFont typeface="+mj-lt"/>
              <a:buAutoNum type="arabicPeriod"/>
            </a:pPr>
            <a:endParaRPr lang="en-GB" dirty="0"/>
          </a:p>
          <a:p>
            <a:pPr marL="342900" indent="-342900">
              <a:buFont typeface="+mj-lt"/>
              <a:buAutoNum type="arabicPeriod"/>
            </a:pPr>
            <a:endParaRPr lang="en-GB" dirty="0" smtClean="0"/>
          </a:p>
          <a:p>
            <a:pPr marL="342900" indent="-342900">
              <a:buFont typeface="+mj-lt"/>
              <a:buAutoNum type="arabicPeriod"/>
            </a:pPr>
            <a:r>
              <a:rPr lang="en-GB" dirty="0" smtClean="0"/>
              <a:t>Which uses less energy: a 2000W kettle  used for 5 minutes to make tea, or a 10W phone charger left on for 24 hours</a:t>
            </a:r>
            <a:endParaRPr lang="en-GB" dirty="0"/>
          </a:p>
        </p:txBody>
      </p:sp>
    </p:spTree>
    <p:extLst>
      <p:ext uri="{BB962C8B-B14F-4D97-AF65-F5344CB8AC3E}">
        <p14:creationId xmlns:p14="http://schemas.microsoft.com/office/powerpoint/2010/main" val="408095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785794"/>
          </a:xfrm>
        </p:spPr>
        <p:txBody>
          <a:bodyPr>
            <a:normAutofit/>
          </a:bodyPr>
          <a:lstStyle/>
          <a:p>
            <a:r>
              <a:rPr lang="en-GB" sz="3600" dirty="0" smtClean="0"/>
              <a:t>About energy…</a:t>
            </a:r>
            <a:endParaRPr lang="en-GB" sz="3600" dirty="0"/>
          </a:p>
        </p:txBody>
      </p:sp>
      <p:sp>
        <p:nvSpPr>
          <p:cNvPr id="5" name="TextBox 4"/>
          <p:cNvSpPr txBox="1"/>
          <p:nvPr/>
        </p:nvSpPr>
        <p:spPr>
          <a:xfrm>
            <a:off x="5143504" y="857232"/>
            <a:ext cx="3820984" cy="4524315"/>
          </a:xfrm>
          <a:prstGeom prst="rect">
            <a:avLst/>
          </a:prstGeom>
          <a:noFill/>
        </p:spPr>
        <p:txBody>
          <a:bodyPr wrap="square" rtlCol="0">
            <a:spAutoFit/>
          </a:bodyPr>
          <a:lstStyle/>
          <a:p>
            <a:r>
              <a:rPr lang="en-GB" b="1" dirty="0" smtClean="0"/>
              <a:t>Fossil fuels (e.g. coal, ____, ____) </a:t>
            </a:r>
            <a:r>
              <a:rPr lang="en-GB" dirty="0" smtClean="0"/>
              <a:t>are formed over millions of years from the decay of dead plants / animals. </a:t>
            </a:r>
          </a:p>
          <a:p>
            <a:endParaRPr lang="en-GB" dirty="0"/>
          </a:p>
          <a:p>
            <a:r>
              <a:rPr lang="en-GB" dirty="0" smtClean="0"/>
              <a:t>We are using them up much more quickly than they form. This is </a:t>
            </a:r>
            <a:r>
              <a:rPr lang="en-GB" b="1" dirty="0" smtClean="0"/>
              <a:t>not sustainable </a:t>
            </a:r>
            <a:r>
              <a:rPr lang="en-GB" dirty="0" smtClean="0"/>
              <a:t>and they will run out.</a:t>
            </a:r>
          </a:p>
          <a:p>
            <a:endParaRPr lang="en-GB" dirty="0"/>
          </a:p>
          <a:p>
            <a:r>
              <a:rPr lang="en-GB" dirty="0" smtClean="0"/>
              <a:t>Burning fossil fuels releases CO</a:t>
            </a:r>
            <a:r>
              <a:rPr lang="en-GB" baseline="-25000" dirty="0" smtClean="0"/>
              <a:t>2</a:t>
            </a:r>
            <a:r>
              <a:rPr lang="en-GB" dirty="0" smtClean="0"/>
              <a:t> (which contributes to ________ change and global warming) and other </a:t>
            </a:r>
            <a:r>
              <a:rPr lang="en-GB" b="1" dirty="0" smtClean="0"/>
              <a:t>pollutants</a:t>
            </a:r>
            <a:r>
              <a:rPr lang="en-GB" dirty="0" smtClean="0"/>
              <a:t>.</a:t>
            </a:r>
          </a:p>
          <a:p>
            <a:endParaRPr lang="en-GB" dirty="0"/>
          </a:p>
          <a:p>
            <a:r>
              <a:rPr lang="en-GB" b="1" dirty="0" smtClean="0"/>
              <a:t>Biofuels</a:t>
            </a:r>
            <a:r>
              <a:rPr lang="en-GB" dirty="0" smtClean="0"/>
              <a:t> are formed from recently _______ material (e.g. wood, sugar). They can be replaced quickly but still produce CO</a:t>
            </a:r>
            <a:r>
              <a:rPr lang="en-GB" baseline="-25000" dirty="0" smtClean="0"/>
              <a:t>2</a:t>
            </a:r>
            <a:r>
              <a:rPr lang="en-GB" dirty="0" smtClean="0"/>
              <a:t> when burned.</a:t>
            </a:r>
          </a:p>
        </p:txBody>
      </p:sp>
      <p:sp>
        <p:nvSpPr>
          <p:cNvPr id="6" name="TextBox 5"/>
          <p:cNvSpPr txBox="1"/>
          <p:nvPr/>
        </p:nvSpPr>
        <p:spPr>
          <a:xfrm>
            <a:off x="357158" y="857233"/>
            <a:ext cx="4714908" cy="5909310"/>
          </a:xfrm>
          <a:prstGeom prst="rect">
            <a:avLst/>
          </a:prstGeom>
          <a:noFill/>
        </p:spPr>
        <p:txBody>
          <a:bodyPr wrap="square" rtlCol="0">
            <a:spAutoFit/>
          </a:bodyPr>
          <a:lstStyle/>
          <a:p>
            <a:pPr>
              <a:buNone/>
            </a:pPr>
            <a:r>
              <a:rPr lang="en-GB" dirty="0" smtClean="0"/>
              <a:t>Energy is </a:t>
            </a:r>
            <a:r>
              <a:rPr lang="en-GB" b="1" dirty="0" smtClean="0"/>
              <a:t>___________  </a:t>
            </a:r>
            <a:r>
              <a:rPr lang="en-GB" dirty="0" smtClean="0"/>
              <a:t>– it is not created or destroyed. It is simply ___________ between different forms. Often energy is transferred to the surroundings as heat, and is no longer in a useful form.</a:t>
            </a:r>
          </a:p>
          <a:p>
            <a:pPr>
              <a:buNone/>
            </a:pPr>
            <a:endParaRPr lang="en-GB" dirty="0" smtClean="0"/>
          </a:p>
          <a:p>
            <a:pPr>
              <a:buNone/>
            </a:pPr>
            <a:r>
              <a:rPr lang="en-GB" dirty="0" smtClean="0"/>
              <a:t>We require energy for everything we do. All this energy must come from an </a:t>
            </a:r>
            <a:r>
              <a:rPr lang="en-GB" b="1" dirty="0" smtClean="0"/>
              <a:t>energy _______ </a:t>
            </a:r>
            <a:r>
              <a:rPr lang="en-GB" dirty="0" smtClean="0"/>
              <a:t>(e.g. oil, food, sunlight, wind…)</a:t>
            </a:r>
          </a:p>
          <a:p>
            <a:pPr>
              <a:buNone/>
            </a:pPr>
            <a:endParaRPr lang="en-GB" dirty="0" smtClean="0"/>
          </a:p>
          <a:p>
            <a:pPr>
              <a:buNone/>
            </a:pPr>
            <a:r>
              <a:rPr lang="en-GB" dirty="0" smtClean="0"/>
              <a:t>A </a:t>
            </a:r>
            <a:r>
              <a:rPr lang="en-GB" b="1" dirty="0" smtClean="0"/>
              <a:t>primary energy source </a:t>
            </a:r>
            <a:r>
              <a:rPr lang="en-GB" dirty="0" smtClean="0"/>
              <a:t>is one that is found or occurs naturally e.g. coal. Electricity is a </a:t>
            </a:r>
            <a:r>
              <a:rPr lang="en-GB" b="1" dirty="0" smtClean="0"/>
              <a:t>___________ energy source </a:t>
            </a:r>
            <a:r>
              <a:rPr lang="en-GB" dirty="0" smtClean="0"/>
              <a:t>because it must be generated using a primary source</a:t>
            </a:r>
          </a:p>
          <a:p>
            <a:pPr>
              <a:buNone/>
            </a:pPr>
            <a:endParaRPr lang="en-GB" dirty="0"/>
          </a:p>
          <a:p>
            <a:pPr>
              <a:buNone/>
            </a:pPr>
            <a:r>
              <a:rPr lang="en-GB" dirty="0" smtClean="0"/>
              <a:t>We have to pay for the energy we use. The price depends on how much fuel is used and the cost of _____________ energy. As we use more energy and fuels become scarce, we have to pay more.</a:t>
            </a:r>
          </a:p>
          <a:p>
            <a:endParaRPr lang="en-GB" dirty="0"/>
          </a:p>
        </p:txBody>
      </p:sp>
      <p:sp>
        <p:nvSpPr>
          <p:cNvPr id="3" name="TextBox 2"/>
          <p:cNvSpPr txBox="1"/>
          <p:nvPr/>
        </p:nvSpPr>
        <p:spPr>
          <a:xfrm>
            <a:off x="5436096" y="5589240"/>
            <a:ext cx="3312368" cy="923330"/>
          </a:xfrm>
          <a:prstGeom prst="rect">
            <a:avLst/>
          </a:prstGeom>
          <a:solidFill>
            <a:schemeClr val="bg2">
              <a:lumMod val="75000"/>
            </a:schemeClr>
          </a:solidFill>
        </p:spPr>
        <p:txBody>
          <a:bodyPr wrap="square" rtlCol="0">
            <a:spAutoFit/>
          </a:bodyPr>
          <a:lstStyle/>
          <a:p>
            <a:r>
              <a:rPr lang="en-GB" b="1" dirty="0" smtClean="0"/>
              <a:t>conserved  distributing source  transferred oil  secondary gas living climate</a:t>
            </a:r>
            <a:endParaRPr lang="en-GB"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785794"/>
          </a:xfrm>
        </p:spPr>
        <p:txBody>
          <a:bodyPr>
            <a:normAutofit/>
          </a:bodyPr>
          <a:lstStyle/>
          <a:p>
            <a:r>
              <a:rPr lang="en-GB" sz="3600" dirty="0" smtClean="0"/>
              <a:t>How much energy do we use?</a:t>
            </a:r>
            <a:endParaRPr lang="en-GB" sz="3600" dirty="0"/>
          </a:p>
        </p:txBody>
      </p:sp>
      <p:sp>
        <p:nvSpPr>
          <p:cNvPr id="4" name="TextBox 3"/>
          <p:cNvSpPr txBox="1"/>
          <p:nvPr/>
        </p:nvSpPr>
        <p:spPr>
          <a:xfrm>
            <a:off x="251520" y="845702"/>
            <a:ext cx="3744416" cy="1200329"/>
          </a:xfrm>
          <a:prstGeom prst="rect">
            <a:avLst/>
          </a:prstGeom>
          <a:noFill/>
        </p:spPr>
        <p:txBody>
          <a:bodyPr wrap="square" rtlCol="0">
            <a:spAutoFit/>
          </a:bodyPr>
          <a:lstStyle/>
          <a:p>
            <a:r>
              <a:rPr lang="en-GB" dirty="0" smtClean="0"/>
              <a:t>All domestic appliances use </a:t>
            </a:r>
            <a:r>
              <a:rPr lang="en-GB" b="1" dirty="0" smtClean="0"/>
              <a:t>energy</a:t>
            </a:r>
            <a:r>
              <a:rPr lang="en-GB" dirty="0" smtClean="0"/>
              <a:t>, the amount depends on the </a:t>
            </a:r>
            <a:r>
              <a:rPr lang="en-GB" b="1" dirty="0" smtClean="0"/>
              <a:t>power</a:t>
            </a:r>
            <a:r>
              <a:rPr lang="en-GB" dirty="0" smtClean="0"/>
              <a:t> rating and the </a:t>
            </a:r>
            <a:r>
              <a:rPr lang="en-GB" b="1" dirty="0" smtClean="0"/>
              <a:t>time</a:t>
            </a:r>
            <a:r>
              <a:rPr lang="en-GB" dirty="0" smtClean="0"/>
              <a:t> the appliance is on for.</a:t>
            </a:r>
            <a:endParaRPr lang="en-GB" dirty="0"/>
          </a:p>
        </p:txBody>
      </p:sp>
      <p:sp>
        <p:nvSpPr>
          <p:cNvPr id="5" name="TextBox 4"/>
          <p:cNvSpPr txBox="1"/>
          <p:nvPr/>
        </p:nvSpPr>
        <p:spPr>
          <a:xfrm>
            <a:off x="270520" y="2468962"/>
            <a:ext cx="3706416" cy="923330"/>
          </a:xfrm>
          <a:prstGeom prst="rect">
            <a:avLst/>
          </a:prstGeom>
          <a:noFill/>
        </p:spPr>
        <p:txBody>
          <a:bodyPr wrap="square" rtlCol="0">
            <a:spAutoFit/>
          </a:bodyPr>
          <a:lstStyle/>
          <a:p>
            <a:r>
              <a:rPr lang="en-GB" dirty="0" smtClean="0"/>
              <a:t>Units of energy are </a:t>
            </a:r>
            <a:r>
              <a:rPr lang="en-GB" b="1" dirty="0" smtClean="0"/>
              <a:t>Joules</a:t>
            </a:r>
            <a:r>
              <a:rPr lang="en-GB" dirty="0" smtClean="0"/>
              <a:t> (1 Watt for 1 second) but this is a very small amount.</a:t>
            </a:r>
          </a:p>
        </p:txBody>
      </p:sp>
      <p:sp>
        <p:nvSpPr>
          <p:cNvPr id="6" name="TextBox 5"/>
          <p:cNvSpPr txBox="1"/>
          <p:nvPr/>
        </p:nvSpPr>
        <p:spPr>
          <a:xfrm>
            <a:off x="215900" y="4459536"/>
            <a:ext cx="3725416" cy="646331"/>
          </a:xfrm>
          <a:prstGeom prst="rect">
            <a:avLst/>
          </a:prstGeom>
          <a:noFill/>
        </p:spPr>
        <p:txBody>
          <a:bodyPr wrap="square" rtlCol="0">
            <a:spAutoFit/>
          </a:bodyPr>
          <a:lstStyle/>
          <a:p>
            <a:r>
              <a:rPr lang="en-GB" dirty="0" smtClean="0"/>
              <a:t>We </a:t>
            </a:r>
            <a:r>
              <a:rPr lang="en-GB" b="1" dirty="0" smtClean="0"/>
              <a:t>pay</a:t>
            </a:r>
            <a:r>
              <a:rPr lang="en-GB" dirty="0" smtClean="0"/>
              <a:t> for electrical energy in larger ‘</a:t>
            </a:r>
            <a:r>
              <a:rPr lang="en-GB" b="1" dirty="0" smtClean="0"/>
              <a:t>units</a:t>
            </a:r>
            <a:r>
              <a:rPr lang="en-GB" dirty="0" smtClean="0"/>
              <a:t>’ of kilowatt-hours (kWh)</a:t>
            </a:r>
          </a:p>
        </p:txBody>
      </p:sp>
      <p:sp>
        <p:nvSpPr>
          <p:cNvPr id="7" name="TextBox 6"/>
          <p:cNvSpPr txBox="1"/>
          <p:nvPr/>
        </p:nvSpPr>
        <p:spPr>
          <a:xfrm>
            <a:off x="4644008" y="868212"/>
            <a:ext cx="2253528" cy="1200329"/>
          </a:xfrm>
          <a:prstGeom prst="rect">
            <a:avLst/>
          </a:prstGeom>
          <a:noFill/>
        </p:spPr>
        <p:txBody>
          <a:bodyPr wrap="square" rtlCol="0">
            <a:spAutoFit/>
          </a:bodyPr>
          <a:lstStyle/>
          <a:p>
            <a:r>
              <a:rPr lang="en-GB" dirty="0" smtClean="0"/>
              <a:t>The </a:t>
            </a:r>
            <a:r>
              <a:rPr lang="en-GB" b="1" dirty="0" smtClean="0"/>
              <a:t>power rating </a:t>
            </a:r>
            <a:r>
              <a:rPr lang="en-GB" dirty="0" smtClean="0"/>
              <a:t>of an appliance  relates to the </a:t>
            </a:r>
            <a:r>
              <a:rPr lang="en-GB" b="1" dirty="0" smtClean="0"/>
              <a:t>current</a:t>
            </a:r>
            <a:r>
              <a:rPr lang="en-GB" dirty="0" smtClean="0"/>
              <a:t> it takes from the  supply</a:t>
            </a:r>
          </a:p>
        </p:txBody>
      </p:sp>
      <p:sp>
        <p:nvSpPr>
          <p:cNvPr id="8" name="TextBox 7"/>
          <p:cNvSpPr txBox="1"/>
          <p:nvPr/>
        </p:nvSpPr>
        <p:spPr>
          <a:xfrm>
            <a:off x="270521" y="5105867"/>
            <a:ext cx="1911598" cy="1477328"/>
          </a:xfrm>
          <a:prstGeom prst="rect">
            <a:avLst/>
          </a:prstGeom>
          <a:noFill/>
        </p:spPr>
        <p:txBody>
          <a:bodyPr wrap="square" rtlCol="0">
            <a:spAutoFit/>
          </a:bodyPr>
          <a:lstStyle/>
          <a:p>
            <a:r>
              <a:rPr lang="en-GB" dirty="0" smtClean="0"/>
              <a:t>A household </a:t>
            </a:r>
            <a:r>
              <a:rPr lang="en-GB" b="1" dirty="0" smtClean="0"/>
              <a:t>electricity</a:t>
            </a:r>
            <a:r>
              <a:rPr lang="en-GB" dirty="0" smtClean="0"/>
              <a:t> </a:t>
            </a:r>
            <a:r>
              <a:rPr lang="en-GB" b="1" dirty="0" smtClean="0"/>
              <a:t>meter</a:t>
            </a:r>
            <a:r>
              <a:rPr lang="en-GB" dirty="0" smtClean="0"/>
              <a:t> measures  the number of ‘units’ (kWh) used</a:t>
            </a:r>
          </a:p>
        </p:txBody>
      </p:sp>
      <p:sp>
        <p:nvSpPr>
          <p:cNvPr id="9" name="TextBox 8"/>
          <p:cNvSpPr txBox="1"/>
          <p:nvPr/>
        </p:nvSpPr>
        <p:spPr>
          <a:xfrm>
            <a:off x="4644008" y="2497240"/>
            <a:ext cx="4032448" cy="2308324"/>
          </a:xfrm>
          <a:prstGeom prst="rect">
            <a:avLst/>
          </a:prstGeom>
          <a:noFill/>
        </p:spPr>
        <p:txBody>
          <a:bodyPr wrap="square" rtlCol="0">
            <a:spAutoFit/>
          </a:bodyPr>
          <a:lstStyle/>
          <a:p>
            <a:r>
              <a:rPr lang="en-GB" b="1" dirty="0" smtClean="0"/>
              <a:t>Examples:</a:t>
            </a:r>
          </a:p>
          <a:p>
            <a:r>
              <a:rPr lang="en-GB" dirty="0" smtClean="0"/>
              <a:t>1500W (1.5kW) fan heater for 3 hours</a:t>
            </a:r>
          </a:p>
          <a:p>
            <a:r>
              <a:rPr lang="en-GB" dirty="0" smtClean="0"/>
              <a:t>= 1.5 x 3 = 4.5 kWh</a:t>
            </a:r>
          </a:p>
          <a:p>
            <a:r>
              <a:rPr lang="en-GB" dirty="0" smtClean="0"/>
              <a:t>If electricity is 10p per  kWh ‘unit’, this  costs 4.5 x 10p = 45p </a:t>
            </a:r>
          </a:p>
          <a:p>
            <a:r>
              <a:rPr lang="en-GB" dirty="0" smtClean="0"/>
              <a:t>The current drawn by the fan heater from the 230V mains is  power ÷ voltage = 1500 ÷ 230 =  6.5A</a:t>
            </a:r>
          </a:p>
        </p:txBody>
      </p:sp>
      <p:sp>
        <p:nvSpPr>
          <p:cNvPr id="10" name="AutoShape 2" descr="http://t1.gstatic.com/images?q=tbn:ANd9GcQezGcm9gdh_l-R981FOfByFeaUunAzd6v2-JBpkJFmaSLx1bhUYw:www.zapcarbon.com/Portals/0/images/Electricity%2520Meter%25203.jpg"/>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872" y="5276210"/>
            <a:ext cx="2509850" cy="94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7536" y="781327"/>
            <a:ext cx="2140497" cy="1055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4724722" y="2122593"/>
            <a:ext cx="2727598" cy="374647"/>
          </a:xfrm>
          <a:prstGeom prst="rect">
            <a:avLst/>
          </a:prstGeom>
          <a:solidFill>
            <a:schemeClr val="bg2">
              <a:lumMod val="90000"/>
            </a:schemeClr>
          </a:solidFill>
        </p:spPr>
        <p:txBody>
          <a:bodyPr wrap="square" rtlCol="0">
            <a:spAutoFit/>
          </a:bodyPr>
          <a:lstStyle/>
          <a:p>
            <a:r>
              <a:rPr lang="en-GB" b="1" dirty="0" smtClean="0"/>
              <a:t>Power = voltage x current</a:t>
            </a:r>
          </a:p>
        </p:txBody>
      </p:sp>
      <p:sp>
        <p:nvSpPr>
          <p:cNvPr id="14" name="TextBox 13"/>
          <p:cNvSpPr txBox="1"/>
          <p:nvPr/>
        </p:nvSpPr>
        <p:spPr>
          <a:xfrm>
            <a:off x="1331640" y="1884790"/>
            <a:ext cx="2439318" cy="369332"/>
          </a:xfrm>
          <a:prstGeom prst="rect">
            <a:avLst/>
          </a:prstGeom>
          <a:solidFill>
            <a:schemeClr val="bg2">
              <a:lumMod val="90000"/>
            </a:schemeClr>
          </a:solidFill>
        </p:spPr>
        <p:txBody>
          <a:bodyPr wrap="square" rtlCol="0">
            <a:spAutoFit/>
          </a:bodyPr>
          <a:lstStyle/>
          <a:p>
            <a:r>
              <a:rPr lang="en-GB" b="1" dirty="0" smtClean="0"/>
              <a:t>Energy = power x time</a:t>
            </a:r>
            <a:endParaRPr lang="en-GB" b="1" dirty="0"/>
          </a:p>
        </p:txBody>
      </p:sp>
      <p:sp>
        <p:nvSpPr>
          <p:cNvPr id="3" name="TextBox 2"/>
          <p:cNvSpPr txBox="1"/>
          <p:nvPr/>
        </p:nvSpPr>
        <p:spPr>
          <a:xfrm>
            <a:off x="368300" y="3396444"/>
            <a:ext cx="3627636" cy="1015663"/>
          </a:xfrm>
          <a:prstGeom prst="rect">
            <a:avLst/>
          </a:prstGeom>
          <a:noFill/>
          <a:ln>
            <a:solidFill>
              <a:schemeClr val="bg2">
                <a:lumMod val="50000"/>
              </a:schemeClr>
            </a:solidFill>
          </a:ln>
        </p:spPr>
        <p:txBody>
          <a:bodyPr wrap="square" rtlCol="0">
            <a:spAutoFit/>
          </a:bodyPr>
          <a:lstStyle/>
          <a:p>
            <a:r>
              <a:rPr lang="en-GB" dirty="0" smtClean="0"/>
              <a:t>Q: How much energy is needed to light a 60W lamp for 20 seconds?</a:t>
            </a:r>
          </a:p>
          <a:p>
            <a:endParaRPr lang="en-GB" sz="2400" dirty="0" smtClean="0"/>
          </a:p>
        </p:txBody>
      </p:sp>
      <p:sp>
        <p:nvSpPr>
          <p:cNvPr id="15" name="TextBox 14"/>
          <p:cNvSpPr txBox="1"/>
          <p:nvPr/>
        </p:nvSpPr>
        <p:spPr>
          <a:xfrm>
            <a:off x="5004048" y="4856827"/>
            <a:ext cx="3888431" cy="1785104"/>
          </a:xfrm>
          <a:prstGeom prst="rect">
            <a:avLst/>
          </a:prstGeom>
          <a:noFill/>
          <a:ln>
            <a:solidFill>
              <a:schemeClr val="bg2">
                <a:lumMod val="50000"/>
              </a:schemeClr>
            </a:solidFill>
          </a:ln>
        </p:spPr>
        <p:txBody>
          <a:bodyPr wrap="square" rtlCol="0">
            <a:spAutoFit/>
          </a:bodyPr>
          <a:lstStyle/>
          <a:p>
            <a:r>
              <a:rPr lang="en-GB" dirty="0" smtClean="0"/>
              <a:t>Q: How much does it cost to roast a potato? (1 hour in a 3kW oven, electricity price 11p per unit)</a:t>
            </a:r>
          </a:p>
          <a:p>
            <a:endParaRPr lang="en-GB" sz="3200" dirty="0"/>
          </a:p>
          <a:p>
            <a:endParaRPr lang="en-GB" sz="24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725470"/>
          </a:xfrm>
        </p:spPr>
        <p:txBody>
          <a:bodyPr>
            <a:normAutofit/>
          </a:bodyPr>
          <a:lstStyle/>
          <a:p>
            <a:r>
              <a:rPr lang="en-GB" sz="3600" dirty="0" smtClean="0"/>
              <a:t>Using less energy</a:t>
            </a:r>
            <a:endParaRPr lang="en-GB" sz="3600" dirty="0"/>
          </a:p>
        </p:txBody>
      </p:sp>
      <p:sp>
        <p:nvSpPr>
          <p:cNvPr id="4" name="TextBox 3"/>
          <p:cNvSpPr txBox="1"/>
          <p:nvPr/>
        </p:nvSpPr>
        <p:spPr>
          <a:xfrm>
            <a:off x="467544" y="704473"/>
            <a:ext cx="3672408" cy="369332"/>
          </a:xfrm>
          <a:prstGeom prst="rect">
            <a:avLst/>
          </a:prstGeom>
          <a:noFill/>
        </p:spPr>
        <p:txBody>
          <a:bodyPr wrap="square" rtlCol="0">
            <a:spAutoFit/>
          </a:bodyPr>
          <a:lstStyle/>
          <a:p>
            <a:r>
              <a:rPr lang="en-GB" dirty="0" smtClean="0"/>
              <a:t>Everything we do  requires energy </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62391562"/>
              </p:ext>
            </p:extLst>
          </p:nvPr>
        </p:nvGraphicFramePr>
        <p:xfrm>
          <a:off x="467544" y="1116524"/>
          <a:ext cx="4680520" cy="1854200"/>
        </p:xfrm>
        <a:graphic>
          <a:graphicData uri="http://schemas.openxmlformats.org/drawingml/2006/table">
            <a:tbl>
              <a:tblPr firstRow="1" bandRow="1">
                <a:tableStyleId>{5C22544A-7EE6-4342-B048-85BDC9FD1C3A}</a:tableStyleId>
              </a:tblPr>
              <a:tblGrid>
                <a:gridCol w="2573415"/>
                <a:gridCol w="2107105"/>
              </a:tblGrid>
              <a:tr h="370840">
                <a:tc>
                  <a:txBody>
                    <a:bodyPr/>
                    <a:lstStyle/>
                    <a:p>
                      <a:r>
                        <a:rPr lang="en-GB" dirty="0" smtClean="0"/>
                        <a:t>This…</a:t>
                      </a:r>
                      <a:endParaRPr lang="en-GB" dirty="0"/>
                    </a:p>
                  </a:txBody>
                  <a:tcPr/>
                </a:tc>
                <a:tc>
                  <a:txBody>
                    <a:bodyPr/>
                    <a:lstStyle/>
                    <a:p>
                      <a:r>
                        <a:rPr lang="en-GB" dirty="0" smtClean="0"/>
                        <a:t>Needs</a:t>
                      </a:r>
                      <a:r>
                        <a:rPr lang="en-GB" baseline="0" dirty="0" smtClean="0"/>
                        <a:t> this energy</a:t>
                      </a:r>
                      <a:endParaRPr lang="en-GB" dirty="0"/>
                    </a:p>
                  </a:txBody>
                  <a:tcPr/>
                </a:tc>
              </a:tr>
              <a:tr h="370840">
                <a:tc>
                  <a:txBody>
                    <a:bodyPr/>
                    <a:lstStyle/>
                    <a:p>
                      <a:r>
                        <a:rPr lang="en-GB" dirty="0" smtClean="0"/>
                        <a:t>Heating</a:t>
                      </a:r>
                      <a:r>
                        <a:rPr lang="en-GB" baseline="0" dirty="0" smtClean="0"/>
                        <a:t> a  bath</a:t>
                      </a:r>
                      <a:endParaRPr lang="en-GB" dirty="0"/>
                    </a:p>
                  </a:txBody>
                  <a:tcPr/>
                </a:tc>
                <a:tc>
                  <a:txBody>
                    <a:bodyPr/>
                    <a:lstStyle/>
                    <a:p>
                      <a:r>
                        <a:rPr lang="en-GB" dirty="0" smtClean="0"/>
                        <a:t>5 kWh</a:t>
                      </a:r>
                      <a:endParaRPr lang="en-GB" dirty="0"/>
                    </a:p>
                  </a:txBody>
                  <a:tcPr/>
                </a:tc>
              </a:tr>
              <a:tr h="370840">
                <a:tc>
                  <a:txBody>
                    <a:bodyPr/>
                    <a:lstStyle/>
                    <a:p>
                      <a:r>
                        <a:rPr lang="en-GB" dirty="0" smtClean="0"/>
                        <a:t>Driving 16km</a:t>
                      </a:r>
                      <a:endParaRPr lang="en-GB" dirty="0"/>
                    </a:p>
                  </a:txBody>
                  <a:tcPr/>
                </a:tc>
                <a:tc>
                  <a:txBody>
                    <a:bodyPr/>
                    <a:lstStyle/>
                    <a:p>
                      <a:r>
                        <a:rPr lang="en-GB" dirty="0" smtClean="0"/>
                        <a:t>?</a:t>
                      </a:r>
                      <a:endParaRPr lang="en-GB" dirty="0"/>
                    </a:p>
                  </a:txBody>
                  <a:tcPr/>
                </a:tc>
              </a:tr>
              <a:tr h="370840">
                <a:tc>
                  <a:txBody>
                    <a:bodyPr/>
                    <a:lstStyle/>
                    <a:p>
                      <a:r>
                        <a:rPr lang="en-GB" dirty="0" smtClean="0"/>
                        <a:t>Producing 1 pint milk</a:t>
                      </a:r>
                      <a:endParaRPr lang="en-GB" dirty="0"/>
                    </a:p>
                  </a:txBody>
                  <a:tcPr/>
                </a:tc>
                <a:tc>
                  <a:txBody>
                    <a:bodyPr/>
                    <a:lstStyle/>
                    <a:p>
                      <a:r>
                        <a:rPr lang="en-GB" dirty="0" smtClean="0"/>
                        <a:t>?</a:t>
                      </a:r>
                      <a:endParaRPr lang="en-GB" dirty="0"/>
                    </a:p>
                  </a:txBody>
                  <a:tcPr/>
                </a:tc>
              </a:tr>
              <a:tr h="370840">
                <a:tc>
                  <a:txBody>
                    <a:bodyPr/>
                    <a:lstStyle/>
                    <a:p>
                      <a:r>
                        <a:rPr lang="en-GB" dirty="0" smtClean="0"/>
                        <a:t>Making a computer</a:t>
                      </a:r>
                      <a:endParaRPr lang="en-GB" dirty="0"/>
                    </a:p>
                  </a:txBody>
                  <a:tcPr/>
                </a:tc>
                <a:tc>
                  <a:txBody>
                    <a:bodyPr/>
                    <a:lstStyle/>
                    <a:p>
                      <a:r>
                        <a:rPr lang="en-GB" dirty="0" smtClean="0"/>
                        <a:t>?</a:t>
                      </a:r>
                      <a:endParaRPr lang="en-GB" dirty="0"/>
                    </a:p>
                  </a:txBody>
                  <a:tcPr/>
                </a:tc>
              </a:tr>
            </a:tbl>
          </a:graphicData>
        </a:graphic>
      </p:graphicFrame>
      <p:sp>
        <p:nvSpPr>
          <p:cNvPr id="6" name="TextBox 5"/>
          <p:cNvSpPr txBox="1"/>
          <p:nvPr/>
        </p:nvSpPr>
        <p:spPr>
          <a:xfrm>
            <a:off x="467544" y="3529082"/>
            <a:ext cx="4608512" cy="923330"/>
          </a:xfrm>
          <a:prstGeom prst="rect">
            <a:avLst/>
          </a:prstGeom>
          <a:noFill/>
        </p:spPr>
        <p:txBody>
          <a:bodyPr wrap="square" rtlCol="0">
            <a:spAutoFit/>
          </a:bodyPr>
          <a:lstStyle/>
          <a:p>
            <a:r>
              <a:rPr lang="en-GB" dirty="0" smtClean="0"/>
              <a:t>We can use less energy by ____________the number of things we do or use, or by making things more </a:t>
            </a:r>
            <a:r>
              <a:rPr lang="en-GB" b="1" dirty="0" smtClean="0"/>
              <a:t>____________</a:t>
            </a:r>
            <a:endParaRPr lang="en-GB" b="1" dirty="0"/>
          </a:p>
        </p:txBody>
      </p:sp>
      <p:sp>
        <p:nvSpPr>
          <p:cNvPr id="7" name="TextBox 6"/>
          <p:cNvSpPr txBox="1"/>
          <p:nvPr/>
        </p:nvSpPr>
        <p:spPr>
          <a:xfrm>
            <a:off x="467544" y="4422786"/>
            <a:ext cx="4608513" cy="1477328"/>
          </a:xfrm>
          <a:prstGeom prst="rect">
            <a:avLst/>
          </a:prstGeom>
          <a:noFill/>
        </p:spPr>
        <p:txBody>
          <a:bodyPr wrap="square" rtlCol="0">
            <a:spAutoFit/>
          </a:bodyPr>
          <a:lstStyle/>
          <a:p>
            <a:r>
              <a:rPr lang="en-GB" dirty="0" smtClean="0"/>
              <a:t>We can show where the energy is going using a </a:t>
            </a:r>
            <a:r>
              <a:rPr lang="en-GB" b="1" dirty="0" err="1" smtClean="0"/>
              <a:t>sankey</a:t>
            </a:r>
            <a:r>
              <a:rPr lang="en-GB" b="1" dirty="0" smtClean="0"/>
              <a:t> diagram </a:t>
            </a:r>
            <a:r>
              <a:rPr lang="en-GB" dirty="0" smtClean="0"/>
              <a:t>– width of arrow shows the proportion of energy</a:t>
            </a:r>
            <a:r>
              <a:rPr lang="en-GB" b="1" dirty="0" smtClean="0"/>
              <a:t/>
            </a:r>
            <a:br>
              <a:rPr lang="en-GB" b="1" dirty="0" smtClean="0"/>
            </a:br>
            <a:r>
              <a:rPr lang="en-GB" dirty="0" smtClean="0"/>
              <a:t>e.g. for a</a:t>
            </a:r>
          </a:p>
          <a:p>
            <a:r>
              <a:rPr lang="en-GB" dirty="0" smtClean="0"/>
              <a:t>Light bulb</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1852199955"/>
              </p:ext>
            </p:extLst>
          </p:nvPr>
        </p:nvGraphicFramePr>
        <p:xfrm>
          <a:off x="5585216" y="1338119"/>
          <a:ext cx="2985206" cy="2123440"/>
        </p:xfrm>
        <a:graphic>
          <a:graphicData uri="http://schemas.openxmlformats.org/drawingml/2006/table">
            <a:tbl>
              <a:tblPr firstRow="1" bandRow="1">
                <a:tableStyleId>{5C22544A-7EE6-4342-B048-85BDC9FD1C3A}</a:tableStyleId>
              </a:tblPr>
              <a:tblGrid>
                <a:gridCol w="1112998"/>
                <a:gridCol w="1872208"/>
              </a:tblGrid>
              <a:tr h="370840">
                <a:tc>
                  <a:txBody>
                    <a:bodyPr/>
                    <a:lstStyle/>
                    <a:p>
                      <a:r>
                        <a:rPr lang="en-GB" dirty="0" smtClean="0"/>
                        <a:t>Country</a:t>
                      </a:r>
                      <a:endParaRPr lang="en-GB" dirty="0"/>
                    </a:p>
                  </a:txBody>
                  <a:tcPr/>
                </a:tc>
                <a:tc>
                  <a:txBody>
                    <a:bodyPr/>
                    <a:lstStyle/>
                    <a:p>
                      <a:r>
                        <a:rPr lang="en-GB" dirty="0" smtClean="0"/>
                        <a:t>Energy per person per day</a:t>
                      </a:r>
                      <a:endParaRPr lang="en-GB" dirty="0"/>
                    </a:p>
                  </a:txBody>
                  <a:tcPr/>
                </a:tc>
              </a:tr>
              <a:tr h="370840">
                <a:tc>
                  <a:txBody>
                    <a:bodyPr/>
                    <a:lstStyle/>
                    <a:p>
                      <a:r>
                        <a:rPr lang="en-GB" dirty="0" smtClean="0"/>
                        <a:t>USA</a:t>
                      </a:r>
                      <a:endParaRPr lang="en-GB" dirty="0"/>
                    </a:p>
                  </a:txBody>
                  <a:tcPr/>
                </a:tc>
                <a:tc>
                  <a:txBody>
                    <a:bodyPr/>
                    <a:lstStyle/>
                    <a:p>
                      <a:r>
                        <a:rPr lang="en-GB" dirty="0" smtClean="0"/>
                        <a:t>250 kWh</a:t>
                      </a:r>
                      <a:endParaRPr lang="en-GB" dirty="0"/>
                    </a:p>
                  </a:txBody>
                  <a:tcPr/>
                </a:tc>
              </a:tr>
              <a:tr h="370840">
                <a:tc>
                  <a:txBody>
                    <a:bodyPr/>
                    <a:lstStyle/>
                    <a:p>
                      <a:r>
                        <a:rPr lang="en-GB" dirty="0" smtClean="0"/>
                        <a:t>_______?</a:t>
                      </a:r>
                      <a:endParaRPr lang="en-GB" dirty="0"/>
                    </a:p>
                  </a:txBody>
                  <a:tcPr/>
                </a:tc>
                <a:tc>
                  <a:txBody>
                    <a:bodyPr/>
                    <a:lstStyle/>
                    <a:p>
                      <a:r>
                        <a:rPr lang="en-GB" dirty="0" smtClean="0"/>
                        <a:t>110</a:t>
                      </a:r>
                      <a:r>
                        <a:rPr lang="en-GB" baseline="0" dirty="0" smtClean="0"/>
                        <a:t> kWh</a:t>
                      </a:r>
                      <a:endParaRPr lang="en-GB" dirty="0"/>
                    </a:p>
                  </a:txBody>
                  <a:tcPr/>
                </a:tc>
              </a:tr>
              <a:tr h="370840">
                <a:tc>
                  <a:txBody>
                    <a:bodyPr/>
                    <a:lstStyle/>
                    <a:p>
                      <a:r>
                        <a:rPr lang="en-GB" dirty="0" smtClean="0"/>
                        <a:t>China</a:t>
                      </a:r>
                      <a:endParaRPr lang="en-GB" dirty="0"/>
                    </a:p>
                  </a:txBody>
                  <a:tcPr/>
                </a:tc>
                <a:tc>
                  <a:txBody>
                    <a:bodyPr/>
                    <a:lstStyle/>
                    <a:p>
                      <a:r>
                        <a:rPr lang="en-GB" dirty="0" smtClean="0"/>
                        <a:t>50 kWh</a:t>
                      </a:r>
                      <a:endParaRPr lang="en-GB" dirty="0"/>
                    </a:p>
                  </a:txBody>
                  <a:tcPr/>
                </a:tc>
              </a:tr>
              <a:tr h="370840">
                <a:tc>
                  <a:txBody>
                    <a:bodyPr/>
                    <a:lstStyle/>
                    <a:p>
                      <a:r>
                        <a:rPr lang="en-GB" dirty="0" smtClean="0"/>
                        <a:t>_______?</a:t>
                      </a:r>
                      <a:endParaRPr lang="en-GB" dirty="0"/>
                    </a:p>
                  </a:txBody>
                  <a:tcPr/>
                </a:tc>
                <a:tc>
                  <a:txBody>
                    <a:bodyPr/>
                    <a:lstStyle/>
                    <a:p>
                      <a:r>
                        <a:rPr lang="en-GB" dirty="0" smtClean="0"/>
                        <a:t>20</a:t>
                      </a:r>
                      <a:r>
                        <a:rPr lang="en-GB" baseline="0" dirty="0" smtClean="0"/>
                        <a:t> kWh</a:t>
                      </a:r>
                      <a:endParaRPr lang="en-GB" dirty="0"/>
                    </a:p>
                  </a:txBody>
                  <a:tcPr/>
                </a:tc>
              </a:tr>
            </a:tbl>
          </a:graphicData>
        </a:graphic>
      </p:graphicFrame>
      <p:sp>
        <p:nvSpPr>
          <p:cNvPr id="9" name="TextBox 8"/>
          <p:cNvSpPr txBox="1"/>
          <p:nvPr/>
        </p:nvSpPr>
        <p:spPr>
          <a:xfrm>
            <a:off x="5439222" y="691788"/>
            <a:ext cx="3672408" cy="646331"/>
          </a:xfrm>
          <a:prstGeom prst="rect">
            <a:avLst/>
          </a:prstGeom>
          <a:noFill/>
        </p:spPr>
        <p:txBody>
          <a:bodyPr wrap="square" rtlCol="0">
            <a:spAutoFit/>
          </a:bodyPr>
          <a:lstStyle/>
          <a:p>
            <a:r>
              <a:rPr lang="en-GB" dirty="0" smtClean="0"/>
              <a:t>People in different countries use different amounts of energy</a:t>
            </a:r>
            <a:endParaRPr lang="en-GB" dirty="0"/>
          </a:p>
        </p:txBody>
      </p:sp>
      <p:grpSp>
        <p:nvGrpSpPr>
          <p:cNvPr id="14" name="Group 13"/>
          <p:cNvGrpSpPr/>
          <p:nvPr/>
        </p:nvGrpSpPr>
        <p:grpSpPr>
          <a:xfrm>
            <a:off x="705288" y="5364409"/>
            <a:ext cx="1955091" cy="1328369"/>
            <a:chOff x="2267617" y="5199688"/>
            <a:chExt cx="1955091" cy="1328369"/>
          </a:xfrm>
        </p:grpSpPr>
        <p:grpSp>
          <p:nvGrpSpPr>
            <p:cNvPr id="12" name="Group 11"/>
            <p:cNvGrpSpPr/>
            <p:nvPr/>
          </p:nvGrpSpPr>
          <p:grpSpPr>
            <a:xfrm>
              <a:off x="2294932" y="5199688"/>
              <a:ext cx="1927776" cy="1266568"/>
              <a:chOff x="4644008" y="4922688"/>
              <a:chExt cx="2631418" cy="1266568"/>
            </a:xfrm>
          </p:grpSpPr>
          <p:sp>
            <p:nvSpPr>
              <p:cNvPr id="10" name="Right Arrow 9"/>
              <p:cNvSpPr/>
              <p:nvPr/>
            </p:nvSpPr>
            <p:spPr>
              <a:xfrm>
                <a:off x="4644008" y="5741583"/>
                <a:ext cx="2631418" cy="447673"/>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Bent-Up Arrow 10"/>
              <p:cNvSpPr/>
              <p:nvPr/>
            </p:nvSpPr>
            <p:spPr>
              <a:xfrm>
                <a:off x="4644009" y="4922688"/>
                <a:ext cx="2125290" cy="1066759"/>
              </a:xfrm>
              <a:prstGeom prst="bentUpArrow">
                <a:avLst>
                  <a:gd name="adj1" fmla="val 44644"/>
                  <a:gd name="adj2" fmla="val 38393"/>
                  <a:gd name="adj3" fmla="val 25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p:cNvSpPr txBox="1"/>
            <p:nvPr/>
          </p:nvSpPr>
          <p:spPr>
            <a:xfrm>
              <a:off x="3147399" y="5217776"/>
              <a:ext cx="642612" cy="738664"/>
            </a:xfrm>
            <a:prstGeom prst="rect">
              <a:avLst/>
            </a:prstGeom>
            <a:noFill/>
          </p:spPr>
          <p:txBody>
            <a:bodyPr wrap="none" rtlCol="0">
              <a:spAutoFit/>
            </a:bodyPr>
            <a:lstStyle/>
            <a:p>
              <a:pPr algn="ctr"/>
              <a:r>
                <a:rPr lang="en-GB" sz="1400" dirty="0" smtClean="0"/>
                <a:t>Waste</a:t>
              </a:r>
            </a:p>
            <a:p>
              <a:pPr algn="ctr"/>
              <a:r>
                <a:rPr lang="en-GB" sz="1400" dirty="0" smtClean="0"/>
                <a:t>(heat)</a:t>
              </a:r>
              <a:br>
                <a:rPr lang="en-GB" sz="1400" dirty="0" smtClean="0"/>
              </a:br>
              <a:r>
                <a:rPr lang="en-GB" sz="1400" dirty="0" smtClean="0"/>
                <a:t>55J</a:t>
              </a:r>
              <a:endParaRPr lang="en-GB" sz="1400" dirty="0"/>
            </a:p>
          </p:txBody>
        </p:sp>
        <p:sp>
          <p:nvSpPr>
            <p:cNvPr id="16" name="TextBox 15"/>
            <p:cNvSpPr txBox="1"/>
            <p:nvPr/>
          </p:nvSpPr>
          <p:spPr>
            <a:xfrm>
              <a:off x="3314729" y="6004837"/>
              <a:ext cx="804965" cy="523220"/>
            </a:xfrm>
            <a:prstGeom prst="rect">
              <a:avLst/>
            </a:prstGeom>
            <a:noFill/>
          </p:spPr>
          <p:txBody>
            <a:bodyPr wrap="none" rtlCol="0">
              <a:spAutoFit/>
            </a:bodyPr>
            <a:lstStyle/>
            <a:p>
              <a:pPr algn="ctr"/>
              <a:r>
                <a:rPr lang="en-GB" sz="1400" dirty="0" smtClean="0"/>
                <a:t>Useful</a:t>
              </a:r>
            </a:p>
            <a:p>
              <a:pPr algn="ctr"/>
              <a:r>
                <a:rPr lang="en-GB" sz="1400" dirty="0" smtClean="0"/>
                <a:t>(light) 5J</a:t>
              </a:r>
              <a:endParaRPr lang="en-GB" sz="1400" dirty="0"/>
            </a:p>
          </p:txBody>
        </p:sp>
        <p:sp>
          <p:nvSpPr>
            <p:cNvPr id="17" name="TextBox 16"/>
            <p:cNvSpPr txBox="1"/>
            <p:nvPr/>
          </p:nvSpPr>
          <p:spPr>
            <a:xfrm>
              <a:off x="2267617" y="5789393"/>
              <a:ext cx="914930" cy="523220"/>
            </a:xfrm>
            <a:prstGeom prst="rect">
              <a:avLst/>
            </a:prstGeom>
            <a:noFill/>
          </p:spPr>
          <p:txBody>
            <a:bodyPr wrap="none" rtlCol="0">
              <a:spAutoFit/>
            </a:bodyPr>
            <a:lstStyle/>
            <a:p>
              <a:pPr algn="ctr"/>
              <a:r>
                <a:rPr lang="en-GB" sz="1400" dirty="0" smtClean="0"/>
                <a:t>Energy in</a:t>
              </a:r>
            </a:p>
            <a:p>
              <a:pPr algn="ctr"/>
              <a:r>
                <a:rPr lang="en-GB" sz="1400" dirty="0" smtClean="0"/>
                <a:t>(total) 60J</a:t>
              </a:r>
              <a:endParaRPr lang="en-GB" sz="1400" dirty="0"/>
            </a:p>
          </p:txBody>
        </p:sp>
      </p:grpSp>
      <p:sp>
        <p:nvSpPr>
          <p:cNvPr id="18" name="TextBox 17"/>
          <p:cNvSpPr txBox="1"/>
          <p:nvPr/>
        </p:nvSpPr>
        <p:spPr>
          <a:xfrm>
            <a:off x="5439222" y="3509070"/>
            <a:ext cx="3452154" cy="1477328"/>
          </a:xfrm>
          <a:prstGeom prst="rect">
            <a:avLst/>
          </a:prstGeom>
          <a:noFill/>
        </p:spPr>
        <p:txBody>
          <a:bodyPr wrap="square" rtlCol="0">
            <a:spAutoFit/>
          </a:bodyPr>
          <a:lstStyle/>
          <a:p>
            <a:r>
              <a:rPr lang="en-GB" dirty="0" smtClean="0"/>
              <a:t>The </a:t>
            </a:r>
            <a:r>
              <a:rPr lang="en-GB" b="1" dirty="0" smtClean="0"/>
              <a:t>efficiency</a:t>
            </a:r>
            <a:r>
              <a:rPr lang="en-GB" dirty="0" smtClean="0"/>
              <a:t> of a process is the </a:t>
            </a:r>
            <a:r>
              <a:rPr lang="en-GB" b="1" dirty="0" smtClean="0"/>
              <a:t>useful</a:t>
            </a:r>
            <a:r>
              <a:rPr lang="en-GB" dirty="0" smtClean="0"/>
              <a:t> output (energy or power) divided by </a:t>
            </a:r>
            <a:r>
              <a:rPr lang="en-GB" b="1" dirty="0" smtClean="0"/>
              <a:t>total</a:t>
            </a:r>
            <a:r>
              <a:rPr lang="en-GB" dirty="0" smtClean="0"/>
              <a:t> input (energy or power). </a:t>
            </a:r>
            <a:r>
              <a:rPr lang="en-GB" i="1" dirty="0" smtClean="0"/>
              <a:t>Small  number divided by bigger number.</a:t>
            </a:r>
            <a:endParaRPr lang="en-GB" i="1" dirty="0"/>
          </a:p>
        </p:txBody>
      </p:sp>
      <p:sp>
        <p:nvSpPr>
          <p:cNvPr id="19" name="TextBox 18"/>
          <p:cNvSpPr txBox="1"/>
          <p:nvPr/>
        </p:nvSpPr>
        <p:spPr>
          <a:xfrm>
            <a:off x="6102951" y="5709979"/>
            <a:ext cx="2592288" cy="369332"/>
          </a:xfrm>
          <a:prstGeom prst="rect">
            <a:avLst/>
          </a:prstGeom>
          <a:noFill/>
        </p:spPr>
        <p:txBody>
          <a:bodyPr wrap="square" rtlCol="0">
            <a:spAutoFit/>
          </a:bodyPr>
          <a:lstStyle/>
          <a:p>
            <a:r>
              <a:rPr lang="en-GB" b="1" dirty="0" smtClean="0"/>
              <a:t>Useful  = total - waste</a:t>
            </a:r>
            <a:endParaRPr lang="en-GB" b="1" dirty="0"/>
          </a:p>
        </p:txBody>
      </p:sp>
      <p:sp>
        <p:nvSpPr>
          <p:cNvPr id="20" name="TextBox 19"/>
          <p:cNvSpPr txBox="1"/>
          <p:nvPr/>
        </p:nvSpPr>
        <p:spPr>
          <a:xfrm>
            <a:off x="5906814" y="5028877"/>
            <a:ext cx="2984562" cy="646331"/>
          </a:xfrm>
          <a:prstGeom prst="rect">
            <a:avLst/>
          </a:prstGeom>
          <a:noFill/>
        </p:spPr>
        <p:txBody>
          <a:bodyPr wrap="square" rtlCol="0">
            <a:spAutoFit/>
          </a:bodyPr>
          <a:lstStyle/>
          <a:p>
            <a:r>
              <a:rPr lang="en-GB" dirty="0" smtClean="0"/>
              <a:t>If you don’t know the useful  amount, you can find it from</a:t>
            </a:r>
            <a:endParaRPr lang="en-GB" dirty="0"/>
          </a:p>
        </p:txBody>
      </p:sp>
      <p:sp>
        <p:nvSpPr>
          <p:cNvPr id="3" name="TextBox 2"/>
          <p:cNvSpPr txBox="1"/>
          <p:nvPr/>
        </p:nvSpPr>
        <p:spPr>
          <a:xfrm>
            <a:off x="467544" y="3140968"/>
            <a:ext cx="4608512" cy="338554"/>
          </a:xfrm>
          <a:prstGeom prst="rect">
            <a:avLst/>
          </a:prstGeom>
          <a:solidFill>
            <a:schemeClr val="bg2">
              <a:lumMod val="90000"/>
            </a:schemeClr>
          </a:solidFill>
        </p:spPr>
        <p:txBody>
          <a:bodyPr wrap="square" rtlCol="0">
            <a:spAutoFit/>
          </a:bodyPr>
          <a:lstStyle/>
          <a:p>
            <a:r>
              <a:rPr lang="en-GB" sz="1600" dirty="0" smtClean="0"/>
              <a:t>Complete the table using </a:t>
            </a:r>
            <a:r>
              <a:rPr lang="en-GB" sz="1600" b="1" dirty="0" smtClean="0"/>
              <a:t>1800kWh, 10kWh, 0.8kWh</a:t>
            </a:r>
            <a:endParaRPr lang="en-GB" sz="1600" b="1" dirty="0"/>
          </a:p>
        </p:txBody>
      </p:sp>
      <p:sp>
        <p:nvSpPr>
          <p:cNvPr id="15" name="TextBox 14"/>
          <p:cNvSpPr txBox="1"/>
          <p:nvPr/>
        </p:nvSpPr>
        <p:spPr>
          <a:xfrm>
            <a:off x="2771800" y="5088004"/>
            <a:ext cx="3135013" cy="1600438"/>
          </a:xfrm>
          <a:prstGeom prst="rect">
            <a:avLst/>
          </a:prstGeom>
          <a:noFill/>
          <a:ln>
            <a:solidFill>
              <a:schemeClr val="bg2">
                <a:lumMod val="50000"/>
              </a:schemeClr>
            </a:solidFill>
          </a:ln>
        </p:spPr>
        <p:txBody>
          <a:bodyPr wrap="square" rtlCol="0">
            <a:spAutoFit/>
          </a:bodyPr>
          <a:lstStyle/>
          <a:p>
            <a:r>
              <a:rPr lang="en-GB" sz="1400" dirty="0" smtClean="0"/>
              <a:t>Draw a </a:t>
            </a:r>
            <a:r>
              <a:rPr lang="en-GB" sz="1400" dirty="0" err="1" smtClean="0"/>
              <a:t>Sankey</a:t>
            </a:r>
            <a:r>
              <a:rPr lang="en-GB" sz="1400" dirty="0" smtClean="0"/>
              <a:t> diagram for a motor which uses 120J and wastes 40J as heat.</a:t>
            </a:r>
          </a:p>
          <a:p>
            <a:endParaRPr lang="en-GB" sz="1400" dirty="0" smtClean="0"/>
          </a:p>
          <a:p>
            <a:endParaRPr lang="en-GB" sz="1400" dirty="0"/>
          </a:p>
          <a:p>
            <a:endParaRPr lang="en-GB" sz="1400" dirty="0" smtClean="0"/>
          </a:p>
          <a:p>
            <a:endParaRPr lang="en-GB" sz="1400" dirty="0" smtClean="0"/>
          </a:p>
          <a:p>
            <a:endParaRPr lang="en-GB" sz="1400" dirty="0"/>
          </a:p>
        </p:txBody>
      </p:sp>
      <p:sp>
        <p:nvSpPr>
          <p:cNvPr id="21" name="Left Arrow Callout 20"/>
          <p:cNvSpPr/>
          <p:nvPr/>
        </p:nvSpPr>
        <p:spPr>
          <a:xfrm>
            <a:off x="5906813" y="6079312"/>
            <a:ext cx="2788426" cy="609130"/>
          </a:xfrm>
          <a:prstGeom prst="leftArrowCallout">
            <a:avLst>
              <a:gd name="adj1" fmla="val 25000"/>
              <a:gd name="adj2" fmla="val 25000"/>
              <a:gd name="adj3" fmla="val 25000"/>
              <a:gd name="adj4" fmla="val 84789"/>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1"/>
                </a:solidFill>
              </a:rPr>
              <a:t>How efficient is this motor?      </a:t>
            </a:r>
            <a:endParaRPr lang="en-GB" sz="1600" dirty="0">
              <a:solidFill>
                <a:schemeClr val="tx1"/>
              </a:solidFill>
            </a:endParaRPr>
          </a:p>
        </p:txBody>
      </p:sp>
      <p:sp>
        <p:nvSpPr>
          <p:cNvPr id="22" name="TextBox 21"/>
          <p:cNvSpPr txBox="1"/>
          <p:nvPr/>
        </p:nvSpPr>
        <p:spPr>
          <a:xfrm>
            <a:off x="6660232" y="119698"/>
            <a:ext cx="2451398" cy="584775"/>
          </a:xfrm>
          <a:prstGeom prst="rect">
            <a:avLst/>
          </a:prstGeom>
          <a:solidFill>
            <a:schemeClr val="bg2">
              <a:lumMod val="75000"/>
            </a:schemeClr>
          </a:solidFill>
        </p:spPr>
        <p:txBody>
          <a:bodyPr wrap="square" rtlCol="0">
            <a:spAutoFit/>
          </a:bodyPr>
          <a:lstStyle/>
          <a:p>
            <a:pPr algn="ctr"/>
            <a:r>
              <a:rPr lang="en-GB" sz="1600" dirty="0" smtClean="0"/>
              <a:t>Fill the blanks: </a:t>
            </a:r>
            <a:r>
              <a:rPr lang="en-GB" sz="1600" b="1" dirty="0" smtClean="0"/>
              <a:t>India   reducing  efficient UK</a:t>
            </a:r>
            <a:endParaRPr lang="en-GB" sz="16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001" y="1679081"/>
            <a:ext cx="1687399" cy="1411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617182" y="492209"/>
            <a:ext cx="2232248" cy="3785652"/>
          </a:xfrm>
          <a:prstGeom prst="rect">
            <a:avLst/>
          </a:prstGeom>
          <a:noFill/>
          <a:ln>
            <a:solidFill>
              <a:schemeClr val="bg2">
                <a:lumMod val="75000"/>
              </a:schemeClr>
            </a:solidFill>
          </a:ln>
        </p:spPr>
        <p:txBody>
          <a:bodyPr wrap="square" rtlCol="0">
            <a:spAutoFit/>
          </a:bodyPr>
          <a:lstStyle/>
          <a:p>
            <a:r>
              <a:rPr lang="en-GB" sz="1600" dirty="0" smtClean="0"/>
              <a:t>What percentage of home energy use is ‘other’ (</a:t>
            </a:r>
            <a:r>
              <a:rPr lang="en-GB" sz="1600" b="1" dirty="0" smtClean="0"/>
              <a:t>not</a:t>
            </a:r>
            <a:r>
              <a:rPr lang="en-GB" sz="1600" dirty="0" smtClean="0"/>
              <a:t> electricity or gas)?</a:t>
            </a:r>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p:txBody>
      </p:sp>
      <p:sp>
        <p:nvSpPr>
          <p:cNvPr id="2" name="Title 1"/>
          <p:cNvSpPr>
            <a:spLocks noGrp="1"/>
          </p:cNvSpPr>
          <p:nvPr>
            <p:ph type="title"/>
          </p:nvPr>
        </p:nvSpPr>
        <p:spPr>
          <a:xfrm>
            <a:off x="428596" y="0"/>
            <a:ext cx="8229600" cy="725470"/>
          </a:xfrm>
        </p:spPr>
        <p:txBody>
          <a:bodyPr>
            <a:normAutofit/>
          </a:bodyPr>
          <a:lstStyle/>
          <a:p>
            <a:r>
              <a:rPr lang="en-GB" sz="3600" dirty="0" smtClean="0"/>
              <a:t>Sources of energy</a:t>
            </a:r>
            <a:endParaRPr lang="en-GB" sz="3600" dirty="0"/>
          </a:p>
        </p:txBody>
      </p:sp>
      <p:sp>
        <p:nvSpPr>
          <p:cNvPr id="4" name="TextBox 3"/>
          <p:cNvSpPr txBox="1"/>
          <p:nvPr/>
        </p:nvSpPr>
        <p:spPr>
          <a:xfrm>
            <a:off x="467544" y="764704"/>
            <a:ext cx="6624736" cy="1200329"/>
          </a:xfrm>
          <a:prstGeom prst="rect">
            <a:avLst/>
          </a:prstGeom>
          <a:noFill/>
        </p:spPr>
        <p:txBody>
          <a:bodyPr wrap="square" rtlCol="0">
            <a:spAutoFit/>
          </a:bodyPr>
          <a:lstStyle/>
          <a:p>
            <a:r>
              <a:rPr lang="en-GB" dirty="0" smtClean="0"/>
              <a:t>We use different energy sources for different things.</a:t>
            </a:r>
          </a:p>
          <a:p>
            <a:pPr marL="285750" indent="-285750">
              <a:buFont typeface="Arial" pitchFamily="34" charset="0"/>
              <a:buChar char="•"/>
            </a:pPr>
            <a:r>
              <a:rPr lang="en-GB" dirty="0" smtClean="0"/>
              <a:t>In the home we mostly use gas (69%) and electricity (22%)</a:t>
            </a:r>
          </a:p>
          <a:p>
            <a:pPr marL="285750" indent="-285750">
              <a:buFont typeface="Arial" pitchFamily="34" charset="0"/>
              <a:buChar char="•"/>
            </a:pPr>
            <a:r>
              <a:rPr lang="en-GB" dirty="0" smtClean="0"/>
              <a:t>For transport we mostly use _______________ (97%)</a:t>
            </a:r>
          </a:p>
          <a:p>
            <a:pPr marL="285750" indent="-285750">
              <a:buFont typeface="Arial" pitchFamily="34" charset="0"/>
              <a:buChar char="•"/>
            </a:pPr>
            <a:r>
              <a:rPr lang="en-GB" dirty="0" smtClean="0"/>
              <a:t>Industry uses Electricity, Gas and petroleum.</a:t>
            </a:r>
            <a:endParaRPr lang="en-GB" dirty="0"/>
          </a:p>
        </p:txBody>
      </p:sp>
      <p:sp>
        <p:nvSpPr>
          <p:cNvPr id="5" name="TextBox 4"/>
          <p:cNvSpPr txBox="1"/>
          <p:nvPr/>
        </p:nvSpPr>
        <p:spPr>
          <a:xfrm>
            <a:off x="467544" y="2006028"/>
            <a:ext cx="2537842" cy="1200329"/>
          </a:xfrm>
          <a:prstGeom prst="rect">
            <a:avLst/>
          </a:prstGeom>
          <a:noFill/>
        </p:spPr>
        <p:txBody>
          <a:bodyPr wrap="square" rtlCol="0">
            <a:spAutoFit/>
          </a:bodyPr>
          <a:lstStyle/>
          <a:p>
            <a:r>
              <a:rPr lang="en-GB" dirty="0" smtClean="0"/>
              <a:t>Electricity is very useful because it is easy to </a:t>
            </a:r>
            <a:r>
              <a:rPr lang="en-GB" b="1" dirty="0" smtClean="0"/>
              <a:t>distribute</a:t>
            </a:r>
            <a:r>
              <a:rPr lang="en-GB" dirty="0" smtClean="0"/>
              <a:t> and can be used for many purposes</a:t>
            </a:r>
            <a:endParaRPr lang="en-GB" dirty="0"/>
          </a:p>
        </p:txBody>
      </p:sp>
      <p:sp>
        <p:nvSpPr>
          <p:cNvPr id="6" name="TextBox 5"/>
          <p:cNvSpPr txBox="1"/>
          <p:nvPr/>
        </p:nvSpPr>
        <p:spPr>
          <a:xfrm>
            <a:off x="476028" y="3616140"/>
            <a:ext cx="2529358" cy="1200329"/>
          </a:xfrm>
          <a:prstGeom prst="rect">
            <a:avLst/>
          </a:prstGeom>
          <a:noFill/>
        </p:spPr>
        <p:txBody>
          <a:bodyPr wrap="square" rtlCol="0">
            <a:spAutoFit/>
          </a:bodyPr>
          <a:lstStyle/>
          <a:p>
            <a:r>
              <a:rPr lang="en-GB" dirty="0" smtClean="0"/>
              <a:t>Electricity is a secondary energy source, we have to </a:t>
            </a:r>
            <a:r>
              <a:rPr lang="en-GB" b="1" dirty="0" smtClean="0"/>
              <a:t>generate</a:t>
            </a:r>
            <a:r>
              <a:rPr lang="en-GB" dirty="0" smtClean="0"/>
              <a:t> it using a ________ source.</a:t>
            </a:r>
            <a:endParaRPr lang="en-GB"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4730" y="1981248"/>
            <a:ext cx="1346809" cy="2993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67544" y="5029469"/>
            <a:ext cx="5400600" cy="1477328"/>
          </a:xfrm>
          <a:prstGeom prst="rect">
            <a:avLst/>
          </a:prstGeom>
          <a:noFill/>
        </p:spPr>
        <p:txBody>
          <a:bodyPr wrap="square" rtlCol="0">
            <a:spAutoFit/>
          </a:bodyPr>
          <a:lstStyle/>
          <a:p>
            <a:r>
              <a:rPr lang="en-GB" dirty="0" smtClean="0"/>
              <a:t>Generators work by </a:t>
            </a:r>
            <a:r>
              <a:rPr lang="en-GB" b="1" dirty="0" smtClean="0"/>
              <a:t>electromagnetic</a:t>
            </a:r>
            <a:r>
              <a:rPr lang="en-GB" dirty="0" smtClean="0"/>
              <a:t> </a:t>
            </a:r>
            <a:r>
              <a:rPr lang="en-GB" b="1" dirty="0" smtClean="0"/>
              <a:t>induction</a:t>
            </a:r>
            <a:r>
              <a:rPr lang="en-GB" dirty="0" smtClean="0"/>
              <a:t>. A magnet is moved (rotated) near a ______of wire to induce a _________. As the magnet is rotated one way and the other, the generator produces  </a:t>
            </a:r>
            <a:r>
              <a:rPr lang="en-GB" b="1" dirty="0" smtClean="0"/>
              <a:t>alternating</a:t>
            </a:r>
            <a:r>
              <a:rPr lang="en-GB" dirty="0" smtClean="0"/>
              <a:t> </a:t>
            </a:r>
            <a:r>
              <a:rPr lang="en-GB" b="1" dirty="0" smtClean="0"/>
              <a:t>current. </a:t>
            </a:r>
            <a:r>
              <a:rPr lang="en-GB" dirty="0" smtClean="0"/>
              <a:t>(a battery produces  </a:t>
            </a:r>
            <a:r>
              <a:rPr lang="en-GB" b="1" dirty="0" smtClean="0"/>
              <a:t>direct current</a:t>
            </a:r>
            <a:r>
              <a:rPr lang="en-GB" dirty="0" smtClean="0"/>
              <a:t>)</a:t>
            </a:r>
            <a:endParaRPr lang="en-GB" b="1" dirty="0"/>
          </a:p>
        </p:txBody>
      </p:sp>
      <p:sp>
        <p:nvSpPr>
          <p:cNvPr id="3" name="Oval 2"/>
          <p:cNvSpPr/>
          <p:nvPr/>
        </p:nvSpPr>
        <p:spPr>
          <a:xfrm>
            <a:off x="7092279" y="1799270"/>
            <a:ext cx="1359983" cy="135998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6656146" y="3200642"/>
            <a:ext cx="2232248" cy="830997"/>
          </a:xfrm>
          <a:prstGeom prst="rect">
            <a:avLst/>
          </a:prstGeom>
          <a:noFill/>
        </p:spPr>
        <p:txBody>
          <a:bodyPr wrap="square" rtlCol="0">
            <a:spAutoFit/>
          </a:bodyPr>
          <a:lstStyle/>
          <a:p>
            <a:r>
              <a:rPr lang="en-GB" sz="1600" dirty="0" smtClean="0"/>
              <a:t>Draw and label a pie chart showing home energy use</a:t>
            </a:r>
            <a:endParaRPr lang="en-GB" sz="1600" dirty="0"/>
          </a:p>
        </p:txBody>
      </p:sp>
      <p:sp>
        <p:nvSpPr>
          <p:cNvPr id="8" name="TextBox 7"/>
          <p:cNvSpPr txBox="1"/>
          <p:nvPr/>
        </p:nvSpPr>
        <p:spPr>
          <a:xfrm>
            <a:off x="5498118" y="6322131"/>
            <a:ext cx="3645882" cy="369332"/>
          </a:xfrm>
          <a:prstGeom prst="rect">
            <a:avLst/>
          </a:prstGeom>
          <a:solidFill>
            <a:schemeClr val="bg2">
              <a:lumMod val="75000"/>
            </a:schemeClr>
          </a:solidFill>
        </p:spPr>
        <p:txBody>
          <a:bodyPr wrap="square" rtlCol="0">
            <a:spAutoFit/>
          </a:bodyPr>
          <a:lstStyle/>
          <a:p>
            <a:r>
              <a:rPr lang="en-GB" b="1" dirty="0"/>
              <a:t>p</a:t>
            </a:r>
            <a:r>
              <a:rPr lang="en-GB" b="1" dirty="0" smtClean="0"/>
              <a:t>rimary    voltage    petroleum    coil </a:t>
            </a:r>
            <a:endParaRPr lang="en-GB" b="1"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0055" y="437673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381539" y="3739250"/>
            <a:ext cx="1486605" cy="954107"/>
          </a:xfrm>
          <a:prstGeom prst="rect">
            <a:avLst/>
          </a:prstGeom>
          <a:solidFill>
            <a:schemeClr val="bg2">
              <a:lumMod val="75000"/>
            </a:schemeClr>
          </a:solidFill>
        </p:spPr>
        <p:txBody>
          <a:bodyPr wrap="square" rtlCol="0">
            <a:spAutoFit/>
          </a:bodyPr>
          <a:lstStyle/>
          <a:p>
            <a:r>
              <a:rPr lang="en-GB" sz="1400" b="1" dirty="0" smtClean="0"/>
              <a:t>Moving a magnet near a coil produces a voltage</a:t>
            </a:r>
            <a:endParaRPr lang="en-GB" sz="1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725470"/>
          </a:xfrm>
        </p:spPr>
        <p:txBody>
          <a:bodyPr>
            <a:normAutofit/>
          </a:bodyPr>
          <a:lstStyle/>
          <a:p>
            <a:r>
              <a:rPr lang="en-GB" sz="3600" dirty="0" smtClean="0"/>
              <a:t>Power Stations</a:t>
            </a:r>
            <a:endParaRPr lang="en-GB" sz="3600" dirty="0"/>
          </a:p>
        </p:txBody>
      </p:sp>
      <p:sp>
        <p:nvSpPr>
          <p:cNvPr id="4" name="TextBox 3"/>
          <p:cNvSpPr txBox="1"/>
          <p:nvPr/>
        </p:nvSpPr>
        <p:spPr>
          <a:xfrm>
            <a:off x="611560" y="908720"/>
            <a:ext cx="7776864" cy="646331"/>
          </a:xfrm>
          <a:prstGeom prst="rect">
            <a:avLst/>
          </a:prstGeom>
          <a:noFill/>
        </p:spPr>
        <p:txBody>
          <a:bodyPr wrap="square" rtlCol="0">
            <a:spAutoFit/>
          </a:bodyPr>
          <a:lstStyle/>
          <a:p>
            <a:r>
              <a:rPr lang="en-GB" dirty="0" smtClean="0"/>
              <a:t>Power stations are where we generate electricity from primary energy sources. All the power stations are connected together to supply all our homes . </a:t>
            </a:r>
            <a:endParaRPr lang="en-GB" dirty="0"/>
          </a:p>
        </p:txBody>
      </p:sp>
      <p:sp>
        <p:nvSpPr>
          <p:cNvPr id="6" name="TextBox 5"/>
          <p:cNvSpPr txBox="1"/>
          <p:nvPr/>
        </p:nvSpPr>
        <p:spPr>
          <a:xfrm>
            <a:off x="611560" y="1738502"/>
            <a:ext cx="7776864" cy="1477328"/>
          </a:xfrm>
          <a:prstGeom prst="rect">
            <a:avLst/>
          </a:prstGeom>
          <a:noFill/>
        </p:spPr>
        <p:txBody>
          <a:bodyPr wrap="square" rtlCol="0">
            <a:spAutoFit/>
          </a:bodyPr>
          <a:lstStyle/>
          <a:p>
            <a:r>
              <a:rPr lang="en-GB" dirty="0" smtClean="0"/>
              <a:t>Most of our electricity is generated by </a:t>
            </a:r>
            <a:r>
              <a:rPr lang="en-GB" b="1" dirty="0" smtClean="0"/>
              <a:t>thermal</a:t>
            </a:r>
            <a:r>
              <a:rPr lang="en-GB" dirty="0" smtClean="0"/>
              <a:t> power stations. These all work the same way:  Heat boils water into ______, which drives a _________to turn the electrical ____________. The heat to boil the water may come from a variety of sources: burning fossil  fuel (coal, oil, gas); heat from underground rocks (______________); burning wood (____________) </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367" y="3231432"/>
            <a:ext cx="4940745" cy="2181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39367" y="5412869"/>
            <a:ext cx="7749057" cy="1077218"/>
          </a:xfrm>
          <a:prstGeom prst="rect">
            <a:avLst/>
          </a:prstGeom>
          <a:noFill/>
          <a:ln>
            <a:solidFill>
              <a:schemeClr val="bg2">
                <a:lumMod val="75000"/>
              </a:schemeClr>
            </a:solidFill>
          </a:ln>
        </p:spPr>
        <p:txBody>
          <a:bodyPr wrap="square" rtlCol="0">
            <a:spAutoFit/>
          </a:bodyPr>
          <a:lstStyle/>
          <a:p>
            <a:r>
              <a:rPr lang="en-GB" sz="1600" dirty="0" smtClean="0"/>
              <a:t>Thermal power stations are not very efficient. Gas is more efficient than coal (about 60% against 45%). Using more gas instead of coal means the UK has reduced the amount of CO</a:t>
            </a:r>
            <a:r>
              <a:rPr lang="en-GB" sz="1600" baseline="-25000" dirty="0" smtClean="0"/>
              <a:t>2</a:t>
            </a:r>
            <a:r>
              <a:rPr lang="en-GB" sz="1600" dirty="0" smtClean="0"/>
              <a:t> released. Why is this important?</a:t>
            </a:r>
          </a:p>
          <a:p>
            <a:endParaRPr lang="en-GB" sz="1600" dirty="0"/>
          </a:p>
        </p:txBody>
      </p:sp>
      <p:sp>
        <p:nvSpPr>
          <p:cNvPr id="3" name="TextBox 2"/>
          <p:cNvSpPr txBox="1"/>
          <p:nvPr/>
        </p:nvSpPr>
        <p:spPr>
          <a:xfrm>
            <a:off x="6588224" y="3050084"/>
            <a:ext cx="2016224" cy="923330"/>
          </a:xfrm>
          <a:prstGeom prst="rect">
            <a:avLst/>
          </a:prstGeom>
          <a:solidFill>
            <a:schemeClr val="bg2">
              <a:lumMod val="75000"/>
            </a:schemeClr>
          </a:solidFill>
        </p:spPr>
        <p:txBody>
          <a:bodyPr wrap="square" rtlCol="0">
            <a:spAutoFit/>
          </a:bodyPr>
          <a:lstStyle/>
          <a:p>
            <a:r>
              <a:rPr lang="en-GB" b="1" dirty="0"/>
              <a:t>biomass </a:t>
            </a:r>
            <a:r>
              <a:rPr lang="en-GB" b="1" dirty="0" smtClean="0"/>
              <a:t>generator geothermal  steam  turbine  </a:t>
            </a:r>
            <a:endParaRPr lang="en-GB" b="1" dirty="0"/>
          </a:p>
        </p:txBody>
      </p:sp>
      <p:sp>
        <p:nvSpPr>
          <p:cNvPr id="5" name="Left Arrow Callout 4"/>
          <p:cNvSpPr/>
          <p:nvPr/>
        </p:nvSpPr>
        <p:spPr>
          <a:xfrm>
            <a:off x="5580112" y="4149080"/>
            <a:ext cx="2520280" cy="1080120"/>
          </a:xfrm>
          <a:prstGeom prst="leftArrow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Label the pipe which carries steam</a:t>
            </a:r>
            <a:endParaRPr lang="en-GB"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725470"/>
          </a:xfrm>
        </p:spPr>
        <p:txBody>
          <a:bodyPr>
            <a:normAutofit/>
          </a:bodyPr>
          <a:lstStyle/>
          <a:p>
            <a:r>
              <a:rPr lang="en-GB" sz="3600" dirty="0" smtClean="0"/>
              <a:t>Nuclear power</a:t>
            </a:r>
            <a:endParaRPr lang="en-GB" sz="3600" dirty="0"/>
          </a:p>
        </p:txBody>
      </p:sp>
      <p:sp>
        <p:nvSpPr>
          <p:cNvPr id="4" name="TextBox 3"/>
          <p:cNvSpPr txBox="1"/>
          <p:nvPr/>
        </p:nvSpPr>
        <p:spPr>
          <a:xfrm>
            <a:off x="594393" y="710898"/>
            <a:ext cx="5256584" cy="1200329"/>
          </a:xfrm>
          <a:prstGeom prst="rect">
            <a:avLst/>
          </a:prstGeom>
          <a:noFill/>
        </p:spPr>
        <p:txBody>
          <a:bodyPr wrap="square" rtlCol="0">
            <a:spAutoFit/>
          </a:bodyPr>
          <a:lstStyle/>
          <a:p>
            <a:r>
              <a:rPr lang="en-GB" dirty="0" smtClean="0"/>
              <a:t>Nuclear power stations work the same way as other thermal power stations, with the heat (to make steam) coming from radioactive decay of __________ (fuel rods) in a </a:t>
            </a:r>
            <a:r>
              <a:rPr lang="en-GB" b="1" dirty="0" smtClean="0"/>
              <a:t>nuclear ___________</a:t>
            </a:r>
            <a:endParaRPr lang="en-GB"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116411"/>
            <a:ext cx="4176464" cy="2040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26046" y="4156873"/>
            <a:ext cx="4594026" cy="923330"/>
          </a:xfrm>
          <a:prstGeom prst="rect">
            <a:avLst/>
          </a:prstGeom>
          <a:noFill/>
        </p:spPr>
        <p:txBody>
          <a:bodyPr wrap="square" rtlCol="0">
            <a:spAutoFit/>
          </a:bodyPr>
          <a:lstStyle/>
          <a:p>
            <a:r>
              <a:rPr lang="en-GB" dirty="0" smtClean="0"/>
              <a:t>The nuclear fuel does not produce CO</a:t>
            </a:r>
            <a:r>
              <a:rPr lang="en-GB" baseline="-25000" dirty="0" smtClean="0"/>
              <a:t>2</a:t>
            </a:r>
            <a:r>
              <a:rPr lang="en-GB" dirty="0" smtClean="0"/>
              <a:t> so does not affect global warming. However it does  produce </a:t>
            </a:r>
            <a:r>
              <a:rPr lang="en-GB" b="1" dirty="0" smtClean="0"/>
              <a:t>_____________ </a:t>
            </a:r>
            <a:r>
              <a:rPr lang="en-GB" dirty="0" smtClean="0"/>
              <a:t>waste. </a:t>
            </a:r>
            <a:endParaRPr lang="en-GB" b="1" dirty="0"/>
          </a:p>
        </p:txBody>
      </p:sp>
      <p:sp>
        <p:nvSpPr>
          <p:cNvPr id="7" name="TextBox 6"/>
          <p:cNvSpPr txBox="1"/>
          <p:nvPr/>
        </p:nvSpPr>
        <p:spPr>
          <a:xfrm>
            <a:off x="611560" y="5080203"/>
            <a:ext cx="6263716" cy="1477328"/>
          </a:xfrm>
          <a:prstGeom prst="rect">
            <a:avLst/>
          </a:prstGeom>
          <a:noFill/>
        </p:spPr>
        <p:txBody>
          <a:bodyPr wrap="square" rtlCol="0">
            <a:spAutoFit/>
          </a:bodyPr>
          <a:lstStyle/>
          <a:p>
            <a:r>
              <a:rPr lang="en-GB" dirty="0" smtClean="0"/>
              <a:t>If you go near to a radioactive substance you may be </a:t>
            </a:r>
            <a:r>
              <a:rPr lang="en-GB" b="1" dirty="0" smtClean="0"/>
              <a:t>_________, </a:t>
            </a:r>
            <a:r>
              <a:rPr lang="en-GB" dirty="0" smtClean="0"/>
              <a:t>but </a:t>
            </a:r>
            <a:r>
              <a:rPr lang="en-GB" dirty="0"/>
              <a:t>you do not become </a:t>
            </a:r>
            <a:r>
              <a:rPr lang="en-GB" dirty="0" smtClean="0"/>
              <a:t>radioactive and irradiation stops when you move away. </a:t>
            </a:r>
            <a:r>
              <a:rPr lang="en-GB" b="1" dirty="0" smtClean="0"/>
              <a:t>Contact</a:t>
            </a:r>
            <a:r>
              <a:rPr lang="en-GB" dirty="0" smtClean="0"/>
              <a:t> with a radioactive substance (e.g. inhaling, eating, drinking) causes  </a:t>
            </a:r>
            <a:r>
              <a:rPr lang="en-GB" b="1" dirty="0" smtClean="0"/>
              <a:t>_______________</a:t>
            </a:r>
            <a:r>
              <a:rPr lang="en-GB" dirty="0" smtClean="0"/>
              <a:t>. This is worse because the radiation will affect you for longer.</a:t>
            </a:r>
            <a:endParaRPr lang="en-GB" b="1" dirty="0"/>
          </a:p>
        </p:txBody>
      </p:sp>
      <p:sp>
        <p:nvSpPr>
          <p:cNvPr id="5" name="TextBox 4"/>
          <p:cNvSpPr txBox="1"/>
          <p:nvPr/>
        </p:nvSpPr>
        <p:spPr>
          <a:xfrm>
            <a:off x="5903540" y="764704"/>
            <a:ext cx="3081858" cy="1200329"/>
          </a:xfrm>
          <a:prstGeom prst="rect">
            <a:avLst/>
          </a:prstGeom>
          <a:solidFill>
            <a:schemeClr val="bg2">
              <a:lumMod val="90000"/>
            </a:schemeClr>
          </a:solidFill>
        </p:spPr>
        <p:txBody>
          <a:bodyPr wrap="square" rtlCol="0">
            <a:spAutoFit/>
          </a:bodyPr>
          <a:lstStyle/>
          <a:p>
            <a:r>
              <a:rPr lang="en-GB" dirty="0" smtClean="0"/>
              <a:t>Nuclear fuel produces about 8000 times the amount of energy as the same mass of coal, and produces less waste.</a:t>
            </a:r>
            <a:endParaRPr lang="en-GB" dirty="0"/>
          </a:p>
        </p:txBody>
      </p:sp>
      <p:sp>
        <p:nvSpPr>
          <p:cNvPr id="9" name="TextBox 8"/>
          <p:cNvSpPr txBox="1"/>
          <p:nvPr/>
        </p:nvSpPr>
        <p:spPr>
          <a:xfrm>
            <a:off x="5868144" y="1984342"/>
            <a:ext cx="3117254" cy="1754326"/>
          </a:xfrm>
          <a:prstGeom prst="rect">
            <a:avLst/>
          </a:prstGeom>
          <a:noFill/>
        </p:spPr>
        <p:txBody>
          <a:bodyPr wrap="square" rtlCol="0">
            <a:spAutoFit/>
          </a:bodyPr>
          <a:lstStyle/>
          <a:p>
            <a:r>
              <a:rPr lang="en-GB" dirty="0" smtClean="0"/>
              <a:t>Nuclear power can help ________ our CO</a:t>
            </a:r>
            <a:r>
              <a:rPr lang="en-GB" baseline="-25000" dirty="0" smtClean="0"/>
              <a:t>2</a:t>
            </a:r>
            <a:r>
              <a:rPr lang="en-GB" dirty="0" smtClean="0"/>
              <a:t> emissions, but some people are unhappy because of the potential risks. Radiation is invisible and can cause cancers. </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0790" y="3932977"/>
            <a:ext cx="3633210" cy="927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875276" y="3789701"/>
            <a:ext cx="1296144" cy="307777"/>
          </a:xfrm>
          <a:prstGeom prst="rect">
            <a:avLst/>
          </a:prstGeom>
          <a:solidFill>
            <a:schemeClr val="bg2">
              <a:lumMod val="75000"/>
            </a:schemeClr>
          </a:solidFill>
        </p:spPr>
        <p:txBody>
          <a:bodyPr wrap="square" rtlCol="0">
            <a:spAutoFit/>
          </a:bodyPr>
          <a:lstStyle/>
          <a:p>
            <a:r>
              <a:rPr lang="en-GB" sz="1400" dirty="0" smtClean="0"/>
              <a:t>Label A,B,C</a:t>
            </a:r>
            <a:endParaRPr lang="en-GB" sz="1400" dirty="0"/>
          </a:p>
        </p:txBody>
      </p:sp>
      <p:sp>
        <p:nvSpPr>
          <p:cNvPr id="8" name="TextBox 7"/>
          <p:cNvSpPr txBox="1"/>
          <p:nvPr/>
        </p:nvSpPr>
        <p:spPr>
          <a:xfrm>
            <a:off x="7020272" y="5080203"/>
            <a:ext cx="1944216" cy="1200329"/>
          </a:xfrm>
          <a:prstGeom prst="rect">
            <a:avLst/>
          </a:prstGeom>
          <a:solidFill>
            <a:schemeClr val="bg2">
              <a:lumMod val="75000"/>
            </a:schemeClr>
          </a:solidFill>
        </p:spPr>
        <p:txBody>
          <a:bodyPr wrap="square" rtlCol="0">
            <a:spAutoFit/>
          </a:bodyPr>
          <a:lstStyle/>
          <a:p>
            <a:r>
              <a:rPr lang="en-GB" b="1" dirty="0" smtClean="0"/>
              <a:t>radioactive contamination reactor </a:t>
            </a:r>
            <a:r>
              <a:rPr lang="en-GB" b="1" dirty="0"/>
              <a:t>uranium </a:t>
            </a:r>
            <a:r>
              <a:rPr lang="en-GB" b="1" dirty="0" smtClean="0"/>
              <a:t>reduce irradiated</a:t>
            </a:r>
            <a:endParaRPr lang="en-GB" b="1" dirty="0"/>
          </a:p>
        </p:txBody>
      </p:sp>
      <p:sp>
        <p:nvSpPr>
          <p:cNvPr id="10" name="TextBox 9"/>
          <p:cNvSpPr txBox="1"/>
          <p:nvPr/>
        </p:nvSpPr>
        <p:spPr>
          <a:xfrm>
            <a:off x="3239852" y="1922123"/>
            <a:ext cx="2628292" cy="523220"/>
          </a:xfrm>
          <a:prstGeom prst="rect">
            <a:avLst/>
          </a:prstGeom>
          <a:noFill/>
        </p:spPr>
        <p:txBody>
          <a:bodyPr wrap="square" rtlCol="0">
            <a:spAutoFit/>
          </a:bodyPr>
          <a:lstStyle/>
          <a:p>
            <a:r>
              <a:rPr lang="en-GB" sz="1400" dirty="0" smtClean="0"/>
              <a:t>Why are there two separate heating circuits?</a:t>
            </a:r>
            <a:endParaRPr lang="en-GB" sz="1400" dirty="0"/>
          </a:p>
        </p:txBody>
      </p:sp>
      <p:sp>
        <p:nvSpPr>
          <p:cNvPr id="24" name="Bent-Up Arrow 23"/>
          <p:cNvSpPr/>
          <p:nvPr/>
        </p:nvSpPr>
        <p:spPr>
          <a:xfrm flipH="1" flipV="1">
            <a:off x="1475656" y="2023273"/>
            <a:ext cx="1764196" cy="422070"/>
          </a:xfrm>
          <a:prstGeom prst="bentUpArrow">
            <a:avLst>
              <a:gd name="adj1" fmla="val 4562"/>
              <a:gd name="adj2" fmla="val 14781"/>
              <a:gd name="adj3" fmla="val 1886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Bent-Up Arrow 26"/>
          <p:cNvSpPr/>
          <p:nvPr/>
        </p:nvSpPr>
        <p:spPr>
          <a:xfrm flipH="1" flipV="1">
            <a:off x="2555776" y="2116866"/>
            <a:ext cx="684076" cy="181741"/>
          </a:xfrm>
          <a:prstGeom prst="bentUpArrow">
            <a:avLst>
              <a:gd name="adj1" fmla="val 10790"/>
              <a:gd name="adj2" fmla="val 25000"/>
              <a:gd name="adj3" fmla="val 25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5808" y="585554"/>
            <a:ext cx="1543290" cy="1207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00034" y="0"/>
            <a:ext cx="8229600" cy="725470"/>
          </a:xfrm>
        </p:spPr>
        <p:txBody>
          <a:bodyPr>
            <a:normAutofit/>
          </a:bodyPr>
          <a:lstStyle/>
          <a:p>
            <a:r>
              <a:rPr lang="en-GB" sz="3600" dirty="0" smtClean="0"/>
              <a:t>Renewable energy sources</a:t>
            </a:r>
            <a:endParaRPr lang="en-GB" sz="3600" dirty="0"/>
          </a:p>
        </p:txBody>
      </p:sp>
      <p:sp>
        <p:nvSpPr>
          <p:cNvPr id="4" name="TextBox 3"/>
          <p:cNvSpPr txBox="1"/>
          <p:nvPr/>
        </p:nvSpPr>
        <p:spPr>
          <a:xfrm>
            <a:off x="463402" y="1061120"/>
            <a:ext cx="5764782" cy="1200329"/>
          </a:xfrm>
          <a:prstGeom prst="rect">
            <a:avLst/>
          </a:prstGeom>
          <a:noFill/>
        </p:spPr>
        <p:txBody>
          <a:bodyPr wrap="square" rtlCol="0">
            <a:spAutoFit/>
          </a:bodyPr>
          <a:lstStyle/>
          <a:p>
            <a:r>
              <a:rPr lang="en-GB" u="sng" dirty="0" smtClean="0"/>
              <a:t>Solar power </a:t>
            </a:r>
            <a:r>
              <a:rPr lang="en-GB" dirty="0" smtClean="0"/>
              <a:t>uses __________ (light/heat) from the sun. One way is to use </a:t>
            </a:r>
            <a:r>
              <a:rPr lang="en-GB" b="1" dirty="0" smtClean="0"/>
              <a:t>thermal</a:t>
            </a:r>
            <a:r>
              <a:rPr lang="en-GB" dirty="0" smtClean="0"/>
              <a:t> panels to heat water which then heats a house. Another way is to use </a:t>
            </a:r>
            <a:r>
              <a:rPr lang="en-GB" b="1" dirty="0" smtClean="0"/>
              <a:t>_____________ </a:t>
            </a:r>
            <a:r>
              <a:rPr lang="en-GB" dirty="0" smtClean="0"/>
              <a:t>panels  to directly produce electricity.</a:t>
            </a:r>
            <a:endParaRPr lang="en-GB" dirty="0"/>
          </a:p>
        </p:txBody>
      </p:sp>
      <p:sp>
        <p:nvSpPr>
          <p:cNvPr id="5" name="TextBox 4"/>
          <p:cNvSpPr txBox="1"/>
          <p:nvPr/>
        </p:nvSpPr>
        <p:spPr>
          <a:xfrm>
            <a:off x="467544" y="2306407"/>
            <a:ext cx="5760640" cy="923330"/>
          </a:xfrm>
          <a:prstGeom prst="rect">
            <a:avLst/>
          </a:prstGeom>
          <a:noFill/>
        </p:spPr>
        <p:txBody>
          <a:bodyPr wrap="square" rtlCol="0">
            <a:spAutoFit/>
          </a:bodyPr>
          <a:lstStyle/>
          <a:p>
            <a:r>
              <a:rPr lang="en-GB" u="sng" dirty="0" smtClean="0"/>
              <a:t>Hydroelectric power stations</a:t>
            </a:r>
            <a:r>
              <a:rPr lang="en-GB" dirty="0" smtClean="0"/>
              <a:t> use the energy of water in a high ________. The water flows down, driving a turbine on its way out from the dam. The turbine drives a generator.</a:t>
            </a:r>
            <a:endParaRPr lang="en-GB" dirty="0"/>
          </a:p>
        </p:txBody>
      </p:sp>
      <p:sp>
        <p:nvSpPr>
          <p:cNvPr id="6" name="TextBox 5"/>
          <p:cNvSpPr txBox="1"/>
          <p:nvPr/>
        </p:nvSpPr>
        <p:spPr>
          <a:xfrm>
            <a:off x="467544" y="3432879"/>
            <a:ext cx="5760640" cy="923330"/>
          </a:xfrm>
          <a:prstGeom prst="rect">
            <a:avLst/>
          </a:prstGeom>
          <a:noFill/>
        </p:spPr>
        <p:txBody>
          <a:bodyPr wrap="square" rtlCol="0">
            <a:spAutoFit/>
          </a:bodyPr>
          <a:lstStyle/>
          <a:p>
            <a:r>
              <a:rPr lang="en-GB" u="sng" dirty="0" smtClean="0"/>
              <a:t>Wind power</a:t>
            </a:r>
            <a:r>
              <a:rPr lang="en-GB" dirty="0" smtClean="0"/>
              <a:t> uses the wind to turn a large __________(wind turbine) which drives a _________. The turbines can be on land or at sea</a:t>
            </a:r>
            <a:endParaRPr lang="en-GB" dirty="0"/>
          </a:p>
        </p:txBody>
      </p:sp>
      <p:sp>
        <p:nvSpPr>
          <p:cNvPr id="7" name="TextBox 6"/>
          <p:cNvSpPr txBox="1"/>
          <p:nvPr/>
        </p:nvSpPr>
        <p:spPr>
          <a:xfrm>
            <a:off x="467544" y="4534068"/>
            <a:ext cx="5760640" cy="923330"/>
          </a:xfrm>
          <a:prstGeom prst="rect">
            <a:avLst/>
          </a:prstGeom>
          <a:noFill/>
        </p:spPr>
        <p:txBody>
          <a:bodyPr wrap="square" rtlCol="0">
            <a:spAutoFit/>
          </a:bodyPr>
          <a:lstStyle/>
          <a:p>
            <a:r>
              <a:rPr lang="en-GB" u="sng" dirty="0" smtClean="0"/>
              <a:t>Waves and tides : </a:t>
            </a:r>
            <a:r>
              <a:rPr lang="en-GB" dirty="0" smtClean="0"/>
              <a:t>we can use the energy of _________ water to move specially designed turbines , which drive the generators.  </a:t>
            </a:r>
            <a:endParaRPr lang="en-GB" dirty="0"/>
          </a:p>
        </p:txBody>
      </p:sp>
      <p:sp>
        <p:nvSpPr>
          <p:cNvPr id="8" name="TextBox 7"/>
          <p:cNvSpPr txBox="1"/>
          <p:nvPr/>
        </p:nvSpPr>
        <p:spPr>
          <a:xfrm>
            <a:off x="463402" y="5577194"/>
            <a:ext cx="5764782" cy="646331"/>
          </a:xfrm>
          <a:prstGeom prst="rect">
            <a:avLst/>
          </a:prstGeom>
          <a:noFill/>
        </p:spPr>
        <p:txBody>
          <a:bodyPr wrap="square" rtlCol="0">
            <a:spAutoFit/>
          </a:bodyPr>
          <a:lstStyle/>
          <a:p>
            <a:r>
              <a:rPr lang="en-GB" u="sng" dirty="0" smtClean="0"/>
              <a:t>Biofuels</a:t>
            </a:r>
            <a:r>
              <a:rPr lang="en-GB" dirty="0" smtClean="0"/>
              <a:t> (such as wood) can be burnt in the same way as ________fuels but are replaced more quickly</a:t>
            </a:r>
            <a:endParaRPr lang="en-GB" dirty="0"/>
          </a:p>
        </p:txBody>
      </p:sp>
      <p:sp>
        <p:nvSpPr>
          <p:cNvPr id="9" name="TextBox 8"/>
          <p:cNvSpPr txBox="1"/>
          <p:nvPr/>
        </p:nvSpPr>
        <p:spPr>
          <a:xfrm>
            <a:off x="467544" y="585554"/>
            <a:ext cx="6948264" cy="369332"/>
          </a:xfrm>
          <a:prstGeom prst="rect">
            <a:avLst/>
          </a:prstGeom>
          <a:solidFill>
            <a:schemeClr val="bg2">
              <a:lumMod val="90000"/>
            </a:schemeClr>
          </a:solidFill>
        </p:spPr>
        <p:txBody>
          <a:bodyPr wrap="square" rtlCol="0">
            <a:spAutoFit/>
          </a:bodyPr>
          <a:lstStyle/>
          <a:p>
            <a:r>
              <a:rPr lang="en-GB" dirty="0" smtClean="0"/>
              <a:t>Renewable energy sources  can be used without running out</a:t>
            </a:r>
            <a:endParaRPr lang="en-GB"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5808" y="3432879"/>
            <a:ext cx="1397350" cy="1957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2503" y="1865338"/>
            <a:ext cx="2330510" cy="1372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354258" y="5577194"/>
            <a:ext cx="2584973" cy="923330"/>
          </a:xfrm>
          <a:prstGeom prst="rect">
            <a:avLst/>
          </a:prstGeom>
          <a:solidFill>
            <a:schemeClr val="bg2">
              <a:lumMod val="75000"/>
            </a:schemeClr>
          </a:solidFill>
        </p:spPr>
        <p:txBody>
          <a:bodyPr wrap="square" rtlCol="0">
            <a:spAutoFit/>
          </a:bodyPr>
          <a:lstStyle/>
          <a:p>
            <a:r>
              <a:rPr lang="en-GB" b="1" dirty="0" smtClean="0"/>
              <a:t>generator  radiation propeller  fossil moving reservoir  photovoltaic</a:t>
            </a:r>
            <a:endParaRPr lang="en-GB"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725470"/>
          </a:xfrm>
        </p:spPr>
        <p:txBody>
          <a:bodyPr>
            <a:normAutofit/>
          </a:bodyPr>
          <a:lstStyle/>
          <a:p>
            <a:r>
              <a:rPr lang="en-GB" sz="3600" dirty="0" smtClean="0"/>
              <a:t>Distributing electricity</a:t>
            </a:r>
            <a:endParaRPr lang="en-GB"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50" y="2996952"/>
            <a:ext cx="8388424" cy="2013755"/>
          </a:xfrm>
          <a:prstGeom prst="rect">
            <a:avLst/>
          </a:prstGeom>
        </p:spPr>
      </p:pic>
      <p:sp>
        <p:nvSpPr>
          <p:cNvPr id="6" name="TextBox 5"/>
          <p:cNvSpPr txBox="1"/>
          <p:nvPr/>
        </p:nvSpPr>
        <p:spPr>
          <a:xfrm>
            <a:off x="313681" y="1091189"/>
            <a:ext cx="8416230" cy="1200329"/>
          </a:xfrm>
          <a:prstGeom prst="rect">
            <a:avLst/>
          </a:prstGeom>
          <a:noFill/>
        </p:spPr>
        <p:txBody>
          <a:bodyPr wrap="square" rtlCol="0">
            <a:spAutoFit/>
          </a:bodyPr>
          <a:lstStyle/>
          <a:p>
            <a:r>
              <a:rPr lang="en-GB" dirty="0" smtClean="0"/>
              <a:t>Electricity can easily be distributed using wires. However current in the wire causes heat which wastes  e_______. To reduce the waste and improve  e____________, step-up </a:t>
            </a:r>
            <a:r>
              <a:rPr lang="en-GB" b="1" dirty="0" smtClean="0"/>
              <a:t>transformers</a:t>
            </a:r>
            <a:r>
              <a:rPr lang="en-GB" dirty="0" smtClean="0"/>
              <a:t> are used – these change the electricity from a low voltage/high current to a high voltage/low current.</a:t>
            </a:r>
            <a:endParaRPr lang="en-GB" dirty="0"/>
          </a:p>
        </p:txBody>
      </p:sp>
      <p:sp>
        <p:nvSpPr>
          <p:cNvPr id="7" name="TextBox 6"/>
          <p:cNvSpPr txBox="1"/>
          <p:nvPr/>
        </p:nvSpPr>
        <p:spPr>
          <a:xfrm>
            <a:off x="360140" y="620688"/>
            <a:ext cx="8416230" cy="369332"/>
          </a:xfrm>
          <a:prstGeom prst="rect">
            <a:avLst/>
          </a:prstGeom>
          <a:noFill/>
        </p:spPr>
        <p:txBody>
          <a:bodyPr wrap="square" rtlCol="0">
            <a:spAutoFit/>
          </a:bodyPr>
          <a:lstStyle/>
          <a:p>
            <a:r>
              <a:rPr lang="en-GB" dirty="0" smtClean="0"/>
              <a:t>All the power stations are connected together into the </a:t>
            </a:r>
            <a:r>
              <a:rPr lang="en-GB" b="1" dirty="0" smtClean="0"/>
              <a:t>National Grid</a:t>
            </a:r>
            <a:endParaRPr lang="en-GB" b="1" dirty="0"/>
          </a:p>
        </p:txBody>
      </p:sp>
      <p:sp>
        <p:nvSpPr>
          <p:cNvPr id="8" name="TextBox 7"/>
          <p:cNvSpPr txBox="1"/>
          <p:nvPr/>
        </p:nvSpPr>
        <p:spPr>
          <a:xfrm>
            <a:off x="360140" y="2363521"/>
            <a:ext cx="8416230" cy="646331"/>
          </a:xfrm>
          <a:prstGeom prst="rect">
            <a:avLst/>
          </a:prstGeom>
          <a:noFill/>
        </p:spPr>
        <p:txBody>
          <a:bodyPr wrap="square" rtlCol="0">
            <a:spAutoFit/>
          </a:bodyPr>
          <a:lstStyle/>
          <a:p>
            <a:r>
              <a:rPr lang="en-GB" dirty="0" smtClean="0"/>
              <a:t>Electricity is distributed at high voltage in wires supported by p_______. The current is low so there is less waste heat.</a:t>
            </a:r>
            <a:endParaRPr lang="en-GB" dirty="0"/>
          </a:p>
        </p:txBody>
      </p:sp>
      <p:sp>
        <p:nvSpPr>
          <p:cNvPr id="9" name="TextBox 8"/>
          <p:cNvSpPr txBox="1"/>
          <p:nvPr/>
        </p:nvSpPr>
        <p:spPr>
          <a:xfrm>
            <a:off x="466081" y="5010707"/>
            <a:ext cx="4753991" cy="923330"/>
          </a:xfrm>
          <a:prstGeom prst="rect">
            <a:avLst/>
          </a:prstGeom>
          <a:noFill/>
        </p:spPr>
        <p:txBody>
          <a:bodyPr wrap="square" rtlCol="0">
            <a:spAutoFit/>
          </a:bodyPr>
          <a:lstStyle/>
          <a:p>
            <a:r>
              <a:rPr lang="en-GB" dirty="0" smtClean="0"/>
              <a:t>The high voltage would be far too d__________ to use at home, so a step-down transformer reduces the voltage (and increases the current).</a:t>
            </a:r>
            <a:endParaRPr lang="en-GB" dirty="0"/>
          </a:p>
        </p:txBody>
      </p:sp>
      <p:sp>
        <p:nvSpPr>
          <p:cNvPr id="10" name="TextBox 9"/>
          <p:cNvSpPr txBox="1"/>
          <p:nvPr/>
        </p:nvSpPr>
        <p:spPr>
          <a:xfrm>
            <a:off x="466081" y="6253930"/>
            <a:ext cx="7130255" cy="369332"/>
          </a:xfrm>
          <a:prstGeom prst="rect">
            <a:avLst/>
          </a:prstGeom>
          <a:solidFill>
            <a:schemeClr val="bg2">
              <a:lumMod val="90000"/>
            </a:schemeClr>
          </a:solidFill>
        </p:spPr>
        <p:txBody>
          <a:bodyPr wrap="square" rtlCol="0">
            <a:spAutoFit/>
          </a:bodyPr>
          <a:lstStyle/>
          <a:p>
            <a:r>
              <a:rPr lang="en-GB" dirty="0" smtClean="0"/>
              <a:t>Transformers can only work using </a:t>
            </a:r>
            <a:r>
              <a:rPr lang="en-GB" b="1" dirty="0" smtClean="0"/>
              <a:t>alternating</a:t>
            </a:r>
            <a:r>
              <a:rPr lang="en-GB" dirty="0" smtClean="0"/>
              <a:t> current, not </a:t>
            </a:r>
            <a:r>
              <a:rPr lang="en-GB" b="1" dirty="0" smtClean="0"/>
              <a:t>direct</a:t>
            </a:r>
            <a:r>
              <a:rPr lang="en-GB" dirty="0" smtClean="0"/>
              <a:t> current</a:t>
            </a:r>
            <a:endParaRPr lang="en-GB" dirty="0"/>
          </a:p>
        </p:txBody>
      </p:sp>
      <p:sp>
        <p:nvSpPr>
          <p:cNvPr id="3" name="TextBox 2"/>
          <p:cNvSpPr txBox="1"/>
          <p:nvPr/>
        </p:nvSpPr>
        <p:spPr>
          <a:xfrm>
            <a:off x="5436096" y="4779874"/>
            <a:ext cx="3340274" cy="1384995"/>
          </a:xfrm>
          <a:prstGeom prst="rect">
            <a:avLst/>
          </a:prstGeom>
          <a:noFill/>
          <a:ln>
            <a:solidFill>
              <a:schemeClr val="bg2">
                <a:lumMod val="50000"/>
              </a:schemeClr>
            </a:solidFill>
          </a:ln>
        </p:spPr>
        <p:txBody>
          <a:bodyPr wrap="square" rtlCol="0">
            <a:spAutoFit/>
          </a:bodyPr>
          <a:lstStyle/>
          <a:p>
            <a:r>
              <a:rPr lang="en-GB" sz="1400" dirty="0" smtClean="0"/>
              <a:t>How do transformers help improve efficiency of electricity distribution?</a:t>
            </a:r>
          </a:p>
          <a:p>
            <a:endParaRPr lang="en-GB" sz="1400" dirty="0"/>
          </a:p>
          <a:p>
            <a:endParaRPr lang="en-GB" sz="1400" dirty="0" smtClean="0"/>
          </a:p>
          <a:p>
            <a:endParaRPr lang="en-GB" sz="1400" dirty="0" smtClean="0"/>
          </a:p>
          <a:p>
            <a:endParaRPr lang="en-GB"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499</TotalTime>
  <Words>1956</Words>
  <Application>Microsoft Office PowerPoint</Application>
  <PresentationFormat>On-screen Show (4:3)</PresentationFormat>
  <Paragraphs>221</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Unit P3: Sustainable Energy</vt:lpstr>
      <vt:lpstr>About energy…</vt:lpstr>
      <vt:lpstr>How much energy do we use?</vt:lpstr>
      <vt:lpstr>Using less energy</vt:lpstr>
      <vt:lpstr>Sources of energy</vt:lpstr>
      <vt:lpstr>Power Stations</vt:lpstr>
      <vt:lpstr>Nuclear power</vt:lpstr>
      <vt:lpstr>Renewable energy sources</vt:lpstr>
      <vt:lpstr>Distributing electricity</vt:lpstr>
      <vt:lpstr>Which energy source to use?</vt:lpstr>
      <vt:lpstr>You do the math…</vt:lpstr>
      <vt:lpstr>Practice questions …</vt:lpstr>
    </vt:vector>
  </TitlesOfParts>
  <Company>RM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P1: Sustainable Energy</dc:title>
  <dc:creator>ipb</dc:creator>
  <cp:lastModifiedBy>Michelle Meyers</cp:lastModifiedBy>
  <cp:revision>57</cp:revision>
  <dcterms:created xsi:type="dcterms:W3CDTF">2013-05-10T10:55:51Z</dcterms:created>
  <dcterms:modified xsi:type="dcterms:W3CDTF">2015-04-01T09:06:07Z</dcterms:modified>
</cp:coreProperties>
</file>