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8" d="100"/>
          <a:sy n="78" d="100"/>
        </p:scale>
        <p:origin x="-1146" y="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5451C0-8784-4FC5-BF77-DD232CBE9B10}" type="datetimeFigureOut">
              <a:rPr lang="en-US" smtClean="0"/>
              <a:t>10/22/2014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43E46E-E6B4-4838-B288-B02B03C54B1B}" type="slidenum">
              <a:rPr lang="en-GB" smtClean="0"/>
              <a:t>‹#›</a:t>
            </a:fld>
            <a:endParaRPr lang="en-GB"/>
          </a:p>
        </p:txBody>
      </p:sp>
    </p:spTree>
    <p:extLst>
      <p:ext uri="{BB962C8B-B14F-4D97-AF65-F5344CB8AC3E}">
        <p14:creationId xmlns:p14="http://schemas.microsoft.com/office/powerpoint/2010/main" val="12017057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3643E46E-E6B4-4838-B288-B02B03C54B1B}" type="slidenum">
              <a:rPr lang="en-GB" smtClean="0"/>
              <a:t>14</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C650B720-2DDB-475E-A674-96A5C3D000B3}" type="datetimeFigureOut">
              <a:rPr lang="en-US" smtClean="0"/>
              <a:t>10/22/2014</a:t>
            </a:fld>
            <a:endParaRPr lang="en-GB"/>
          </a:p>
        </p:txBody>
      </p:sp>
      <p:sp>
        <p:nvSpPr>
          <p:cNvPr id="16" name="Slide Number Placeholder 15"/>
          <p:cNvSpPr>
            <a:spLocks noGrp="1"/>
          </p:cNvSpPr>
          <p:nvPr>
            <p:ph type="sldNum" sz="quarter" idx="11"/>
          </p:nvPr>
        </p:nvSpPr>
        <p:spPr/>
        <p:txBody>
          <a:bodyPr/>
          <a:lstStyle/>
          <a:p>
            <a:fld id="{F986BEE6-7F5E-468F-B5A8-92BFB28653F4}" type="slidenum">
              <a:rPr lang="en-GB" smtClean="0"/>
              <a:t>‹#›</a:t>
            </a:fld>
            <a:endParaRPr lang="en-GB"/>
          </a:p>
        </p:txBody>
      </p:sp>
      <p:sp>
        <p:nvSpPr>
          <p:cNvPr id="17" name="Footer Placeholder 16"/>
          <p:cNvSpPr>
            <a:spLocks noGrp="1"/>
          </p:cNvSpPr>
          <p:nvPr>
            <p:ph type="ftr" sz="quarter" idx="12"/>
          </p:nvPr>
        </p:nvSpPr>
        <p:spPr/>
        <p:txBody>
          <a:bodyPr/>
          <a:lstStyle/>
          <a:p>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650B720-2DDB-475E-A674-96A5C3D000B3}" type="datetimeFigureOut">
              <a:rPr lang="en-US" smtClean="0"/>
              <a:t>10/22/2014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86BEE6-7F5E-468F-B5A8-92BFB28653F4}"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650B720-2DDB-475E-A674-96A5C3D000B3}" type="datetimeFigureOut">
              <a:rPr lang="en-US" smtClean="0"/>
              <a:t>10/22/2014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86BEE6-7F5E-468F-B5A8-92BFB28653F4}"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C650B720-2DDB-475E-A674-96A5C3D000B3}" type="datetimeFigureOut">
              <a:rPr lang="en-US" smtClean="0"/>
              <a:t>10/22/2014</a:t>
            </a:fld>
            <a:endParaRPr lang="en-GB"/>
          </a:p>
        </p:txBody>
      </p:sp>
      <p:sp>
        <p:nvSpPr>
          <p:cNvPr id="15" name="Slide Number Placeholder 14"/>
          <p:cNvSpPr>
            <a:spLocks noGrp="1"/>
          </p:cNvSpPr>
          <p:nvPr>
            <p:ph type="sldNum" sz="quarter" idx="15"/>
          </p:nvPr>
        </p:nvSpPr>
        <p:spPr/>
        <p:txBody>
          <a:bodyPr/>
          <a:lstStyle>
            <a:lvl1pPr algn="ctr">
              <a:defRPr/>
            </a:lvl1pPr>
          </a:lstStyle>
          <a:p>
            <a:fld id="{F986BEE6-7F5E-468F-B5A8-92BFB28653F4}" type="slidenum">
              <a:rPr lang="en-GB" smtClean="0"/>
              <a:t>‹#›</a:t>
            </a:fld>
            <a:endParaRPr lang="en-GB"/>
          </a:p>
        </p:txBody>
      </p:sp>
      <p:sp>
        <p:nvSpPr>
          <p:cNvPr id="16" name="Footer Placeholder 15"/>
          <p:cNvSpPr>
            <a:spLocks noGrp="1"/>
          </p:cNvSpPr>
          <p:nvPr>
            <p:ph type="ftr" sz="quarter" idx="16"/>
          </p:nvPr>
        </p:nvSpPr>
        <p:spPr/>
        <p:txBody>
          <a:bodyPr/>
          <a:lstStyle/>
          <a:p>
            <a:endParaRPr lang="en-GB"/>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650B720-2DDB-475E-A674-96A5C3D000B3}" type="datetimeFigureOut">
              <a:rPr lang="en-US" smtClean="0"/>
              <a:t>10/22/2014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86BEE6-7F5E-468F-B5A8-92BFB28653F4}" type="slidenum">
              <a:rPr lang="en-GB" smtClean="0"/>
              <a:t>‹#›</a:t>
            </a:fld>
            <a:endParaRPr lang="en-GB"/>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650B720-2DDB-475E-A674-96A5C3D000B3}" type="datetimeFigureOut">
              <a:rPr lang="en-US" smtClean="0"/>
              <a:t>10/22/2014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986BEE6-7F5E-468F-B5A8-92BFB28653F4}" type="slidenum">
              <a:rPr lang="en-GB" smtClean="0"/>
              <a:t>‹#›</a:t>
            </a:fld>
            <a:endParaRPr lang="en-GB"/>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F986BEE6-7F5E-468F-B5A8-92BFB28653F4}" type="slidenum">
              <a:rPr lang="en-GB" smtClean="0"/>
              <a:t>‹#›</a:t>
            </a:fld>
            <a:endParaRPr lang="en-GB"/>
          </a:p>
        </p:txBody>
      </p:sp>
      <p:sp>
        <p:nvSpPr>
          <p:cNvPr id="8" name="Footer Placeholder 7"/>
          <p:cNvSpPr>
            <a:spLocks noGrp="1"/>
          </p:cNvSpPr>
          <p:nvPr>
            <p:ph type="ftr" sz="quarter" idx="11"/>
          </p:nvPr>
        </p:nvSpPr>
        <p:spPr/>
        <p:txBody>
          <a:bodyPr/>
          <a:lstStyle/>
          <a:p>
            <a:endParaRPr lang="en-GB"/>
          </a:p>
        </p:txBody>
      </p:sp>
      <p:sp>
        <p:nvSpPr>
          <p:cNvPr id="7" name="Date Placeholder 6"/>
          <p:cNvSpPr>
            <a:spLocks noGrp="1"/>
          </p:cNvSpPr>
          <p:nvPr>
            <p:ph type="dt" sz="half" idx="10"/>
          </p:nvPr>
        </p:nvSpPr>
        <p:spPr/>
        <p:txBody>
          <a:bodyPr/>
          <a:lstStyle/>
          <a:p>
            <a:fld id="{C650B720-2DDB-475E-A674-96A5C3D000B3}" type="datetimeFigureOut">
              <a:rPr lang="en-US" smtClean="0"/>
              <a:t>10/22/2014</a:t>
            </a:fld>
            <a:endParaRPr lang="en-GB"/>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650B720-2DDB-475E-A674-96A5C3D000B3}" type="datetimeFigureOut">
              <a:rPr lang="en-US" smtClean="0"/>
              <a:t>10/22/2014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986BEE6-7F5E-468F-B5A8-92BFB28653F4}" type="slidenum">
              <a:rPr lang="en-GB" smtClean="0"/>
              <a:t>‹#›</a:t>
            </a:fld>
            <a:endParaRPr lang="en-GB"/>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50B720-2DDB-475E-A674-96A5C3D000B3}" type="datetimeFigureOut">
              <a:rPr lang="en-US" smtClean="0"/>
              <a:t>10/22/2014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986BEE6-7F5E-468F-B5A8-92BFB28653F4}"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C650B720-2DDB-475E-A674-96A5C3D000B3}" type="datetimeFigureOut">
              <a:rPr lang="en-US" smtClean="0"/>
              <a:t>10/22/2014</a:t>
            </a:fld>
            <a:endParaRPr lang="en-GB"/>
          </a:p>
        </p:txBody>
      </p:sp>
      <p:sp>
        <p:nvSpPr>
          <p:cNvPr id="9" name="Slide Number Placeholder 8"/>
          <p:cNvSpPr>
            <a:spLocks noGrp="1"/>
          </p:cNvSpPr>
          <p:nvPr>
            <p:ph type="sldNum" sz="quarter" idx="15"/>
          </p:nvPr>
        </p:nvSpPr>
        <p:spPr/>
        <p:txBody>
          <a:bodyPr/>
          <a:lstStyle/>
          <a:p>
            <a:fld id="{F986BEE6-7F5E-468F-B5A8-92BFB28653F4}" type="slidenum">
              <a:rPr lang="en-GB" smtClean="0"/>
              <a:t>‹#›</a:t>
            </a:fld>
            <a:endParaRPr lang="en-GB"/>
          </a:p>
        </p:txBody>
      </p:sp>
      <p:sp>
        <p:nvSpPr>
          <p:cNvPr id="10" name="Footer Placeholder 9"/>
          <p:cNvSpPr>
            <a:spLocks noGrp="1"/>
          </p:cNvSpPr>
          <p:nvPr>
            <p:ph type="ftr" sz="quarter" idx="16"/>
          </p:nvPr>
        </p:nvSpPr>
        <p:spPr/>
        <p:txBody>
          <a:bodyPr/>
          <a:lstStyle/>
          <a:p>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C650B720-2DDB-475E-A674-96A5C3D000B3}" type="datetimeFigureOut">
              <a:rPr lang="en-US" smtClean="0"/>
              <a:t>10/22/2014</a:t>
            </a:fld>
            <a:endParaRPr lang="en-GB"/>
          </a:p>
        </p:txBody>
      </p:sp>
      <p:sp>
        <p:nvSpPr>
          <p:cNvPr id="9" name="Slide Number Placeholder 8"/>
          <p:cNvSpPr>
            <a:spLocks noGrp="1"/>
          </p:cNvSpPr>
          <p:nvPr>
            <p:ph type="sldNum" sz="quarter" idx="11"/>
          </p:nvPr>
        </p:nvSpPr>
        <p:spPr/>
        <p:txBody>
          <a:bodyPr/>
          <a:lstStyle/>
          <a:p>
            <a:fld id="{F986BEE6-7F5E-468F-B5A8-92BFB28653F4}" type="slidenum">
              <a:rPr lang="en-GB" smtClean="0"/>
              <a:t>‹#›</a:t>
            </a:fld>
            <a:endParaRPr lang="en-GB"/>
          </a:p>
        </p:txBody>
      </p:sp>
      <p:sp>
        <p:nvSpPr>
          <p:cNvPr id="10" name="Footer Placeholder 9"/>
          <p:cNvSpPr>
            <a:spLocks noGrp="1"/>
          </p:cNvSpPr>
          <p:nvPr>
            <p:ph type="ftr" sz="quarter" idx="12"/>
          </p:nvPr>
        </p:nvSpPr>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C650B720-2DDB-475E-A674-96A5C3D000B3}" type="datetimeFigureOut">
              <a:rPr lang="en-US" smtClean="0"/>
              <a:t>10/22/2014</a:t>
            </a:fld>
            <a:endParaRPr lang="en-GB"/>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GB"/>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F986BEE6-7F5E-468F-B5A8-92BFB28653F4}" type="slidenum">
              <a:rPr lang="en-GB" smtClean="0"/>
              <a:t>‹#›</a:t>
            </a:fld>
            <a:endParaRPr lang="en-GB"/>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GB"/>
          </a:p>
        </p:txBody>
      </p:sp>
      <p:sp>
        <p:nvSpPr>
          <p:cNvPr id="2" name="Title 1"/>
          <p:cNvSpPr>
            <a:spLocks noGrp="1"/>
          </p:cNvSpPr>
          <p:nvPr>
            <p:ph type="ctrTitle"/>
          </p:nvPr>
        </p:nvSpPr>
        <p:spPr/>
        <p:txBody>
          <a:bodyPr/>
          <a:lstStyle/>
          <a:p>
            <a:r>
              <a:rPr lang="en-GB" dirty="0" smtClean="0"/>
              <a:t>P4: Explaining Motion</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r>
              <a:rPr lang="en-GB" dirty="0" smtClean="0"/>
              <a:t>Speed and velocity</a:t>
            </a:r>
          </a:p>
          <a:p>
            <a:pPr marL="0" indent="0"/>
            <a:endParaRPr lang="en-GB" dirty="0" smtClean="0"/>
          </a:p>
          <a:p>
            <a:pPr marL="0" indent="0"/>
            <a:endParaRPr lang="en-GB" dirty="0" smtClean="0"/>
          </a:p>
          <a:p>
            <a:pPr marL="0" indent="0">
              <a:buNone/>
            </a:pPr>
            <a:r>
              <a:rPr lang="en-GB" dirty="0" smtClean="0"/>
              <a:t>Instantaneous speed is its speed at a particular instant, or its average speed over a very short time interval. </a:t>
            </a:r>
          </a:p>
          <a:p>
            <a:pPr marL="0" indent="0">
              <a:buNone/>
            </a:pPr>
            <a:endParaRPr lang="en-GB" dirty="0" smtClean="0"/>
          </a:p>
          <a:p>
            <a:pPr marL="0" indent="0">
              <a:buNone/>
            </a:pPr>
            <a:r>
              <a:rPr lang="en-GB" dirty="0" smtClean="0"/>
              <a:t>Instantaneous velocity of an object is its instantaneous speed in an direction</a:t>
            </a:r>
          </a:p>
        </p:txBody>
      </p:sp>
      <p:sp>
        <p:nvSpPr>
          <p:cNvPr id="3" name="Title 2"/>
          <p:cNvSpPr>
            <a:spLocks noGrp="1"/>
          </p:cNvSpPr>
          <p:nvPr>
            <p:ph type="title"/>
          </p:nvPr>
        </p:nvSpPr>
        <p:spPr/>
        <p:txBody>
          <a:bodyPr/>
          <a:lstStyle/>
          <a:p>
            <a:r>
              <a:rPr lang="en-GB" dirty="0" smtClean="0"/>
              <a:t>Why do objects keep moving?</a:t>
            </a:r>
            <a:endParaRPr lang="en-GB" dirty="0"/>
          </a:p>
        </p:txBody>
      </p:sp>
      <p:pic>
        <p:nvPicPr>
          <p:cNvPr id="15362" name="Picture 2" descr="http://www.gcse.com/fm/images/eqn1w.gif"/>
          <p:cNvPicPr>
            <a:picLocks noChangeAspect="1" noChangeArrowheads="1"/>
          </p:cNvPicPr>
          <p:nvPr/>
        </p:nvPicPr>
        <p:blipFill>
          <a:blip r:embed="rId2">
            <a:clrChange>
              <a:clrFrom>
                <a:srgbClr val="FFFFFF"/>
              </a:clrFrom>
              <a:clrTo>
                <a:srgbClr val="FFFFFF">
                  <a:alpha val="0"/>
                </a:srgbClr>
              </a:clrTo>
            </a:clrChange>
            <a:lum bright="-40000"/>
          </a:blip>
          <a:srcRect/>
          <a:stretch>
            <a:fillRect/>
          </a:stretch>
        </p:blipFill>
        <p:spPr bwMode="auto">
          <a:xfrm>
            <a:off x="571472" y="1857364"/>
            <a:ext cx="4000528" cy="1000132"/>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r>
              <a:rPr lang="en-GB" dirty="0" smtClean="0"/>
              <a:t>Acceleration</a:t>
            </a:r>
          </a:p>
          <a:p>
            <a:pPr marL="0" indent="0">
              <a:buNone/>
            </a:pPr>
            <a:r>
              <a:rPr lang="en-GB" dirty="0" smtClean="0"/>
              <a:t>If a car gets faster, it is accelerating. The acceleration of the car is its change of speed, or change of velocity, in a given time interval. </a:t>
            </a:r>
          </a:p>
          <a:p>
            <a:pPr marL="0" indent="0">
              <a:buNone/>
            </a:pPr>
            <a:endParaRPr lang="en-GB" dirty="0" smtClean="0"/>
          </a:p>
          <a:p>
            <a:pPr marL="0" indent="0">
              <a:buNone/>
            </a:pPr>
            <a:endParaRPr lang="en-GB" dirty="0" smtClean="0"/>
          </a:p>
          <a:p>
            <a:pPr marL="0" indent="0">
              <a:buNone/>
            </a:pPr>
            <a:endParaRPr lang="en-GB" dirty="0" smtClean="0"/>
          </a:p>
        </p:txBody>
      </p:sp>
      <p:sp>
        <p:nvSpPr>
          <p:cNvPr id="3" name="Title 2"/>
          <p:cNvSpPr>
            <a:spLocks noGrp="1"/>
          </p:cNvSpPr>
          <p:nvPr>
            <p:ph type="title"/>
          </p:nvPr>
        </p:nvSpPr>
        <p:spPr/>
        <p:txBody>
          <a:bodyPr/>
          <a:lstStyle/>
          <a:p>
            <a:r>
              <a:rPr lang="en-GB" dirty="0" smtClean="0"/>
              <a:t>Why do objects keep moving?</a:t>
            </a:r>
            <a:endParaRPr lang="en-GB" dirty="0"/>
          </a:p>
        </p:txBody>
      </p:sp>
      <p:pic>
        <p:nvPicPr>
          <p:cNvPr id="23554" name="Picture 2" descr="http://cloudlearn.co.uk/wp-content/uploads/2013/08/physics-acceleration.jpg"/>
          <p:cNvPicPr>
            <a:picLocks noChangeAspect="1" noChangeArrowheads="1"/>
          </p:cNvPicPr>
          <p:nvPr/>
        </p:nvPicPr>
        <p:blipFill>
          <a:blip r:embed="rId2">
            <a:clrChange>
              <a:clrFrom>
                <a:srgbClr val="FFFFFF"/>
              </a:clrFrom>
              <a:clrTo>
                <a:srgbClr val="FFFFFF">
                  <a:alpha val="0"/>
                </a:srgbClr>
              </a:clrTo>
            </a:clrChange>
            <a:lum bright="-40000"/>
          </a:blip>
          <a:srcRect/>
          <a:stretch>
            <a:fillRect/>
          </a:stretch>
        </p:blipFill>
        <p:spPr bwMode="auto">
          <a:xfrm>
            <a:off x="1142976" y="3286124"/>
            <a:ext cx="4514850" cy="1285876"/>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Distance-time graphs and displacement-time graphs.</a:t>
            </a:r>
            <a:endParaRPr lang="en-GB" dirty="0"/>
          </a:p>
        </p:txBody>
      </p:sp>
      <p:sp>
        <p:nvSpPr>
          <p:cNvPr id="3" name="Title 2"/>
          <p:cNvSpPr>
            <a:spLocks noGrp="1"/>
          </p:cNvSpPr>
          <p:nvPr>
            <p:ph type="title"/>
          </p:nvPr>
        </p:nvSpPr>
        <p:spPr/>
        <p:txBody>
          <a:bodyPr/>
          <a:lstStyle/>
          <a:p>
            <a:r>
              <a:rPr lang="en-GB" dirty="0" smtClean="0"/>
              <a:t>How can we describe motion?</a:t>
            </a:r>
            <a:endParaRPr lang="en-GB" dirty="0"/>
          </a:p>
        </p:txBody>
      </p:sp>
      <p:pic>
        <p:nvPicPr>
          <p:cNvPr id="24578" name="Picture 2" descr="http://www.antonine-education.co.uk/Image_library/Physics_2/Mechanics/MEC_06-7/Graph_2.gif"/>
          <p:cNvPicPr>
            <a:picLocks noChangeAspect="1" noChangeArrowheads="1"/>
          </p:cNvPicPr>
          <p:nvPr/>
        </p:nvPicPr>
        <p:blipFill>
          <a:blip r:embed="rId2">
            <a:clrChange>
              <a:clrFrom>
                <a:srgbClr val="FFFFFF"/>
              </a:clrFrom>
              <a:clrTo>
                <a:srgbClr val="FFFFFF">
                  <a:alpha val="0"/>
                </a:srgbClr>
              </a:clrTo>
            </a:clrChange>
            <a:lum bright="-40000" contrast="40000"/>
          </a:blip>
          <a:srcRect/>
          <a:stretch>
            <a:fillRect/>
          </a:stretch>
        </p:blipFill>
        <p:spPr bwMode="auto">
          <a:xfrm>
            <a:off x="357158" y="2000240"/>
            <a:ext cx="4581525" cy="2495551"/>
          </a:xfrm>
          <a:prstGeom prst="rect">
            <a:avLst/>
          </a:prstGeom>
          <a:noFill/>
        </p:spPr>
      </p:pic>
      <p:sp>
        <p:nvSpPr>
          <p:cNvPr id="5" name="TextBox 4"/>
          <p:cNvSpPr txBox="1"/>
          <p:nvPr/>
        </p:nvSpPr>
        <p:spPr>
          <a:xfrm>
            <a:off x="5000628" y="2143116"/>
            <a:ext cx="3214710" cy="1754326"/>
          </a:xfrm>
          <a:prstGeom prst="rect">
            <a:avLst/>
          </a:prstGeom>
          <a:noFill/>
          <a:ln>
            <a:solidFill>
              <a:schemeClr val="tx1"/>
            </a:solidFill>
          </a:ln>
        </p:spPr>
        <p:txBody>
          <a:bodyPr wrap="square" rtlCol="0">
            <a:spAutoFit/>
          </a:bodyPr>
          <a:lstStyle/>
          <a:p>
            <a:r>
              <a:rPr lang="en-GB" dirty="0" smtClean="0"/>
              <a:t>Steeper the gradient of a distance-time graph, the greater the speed. You can calculate the speed using the graph and the equation of the speed. </a:t>
            </a:r>
            <a:endParaRPr lang="en-GB" dirty="0"/>
          </a:p>
        </p:txBody>
      </p:sp>
      <p:pic>
        <p:nvPicPr>
          <p:cNvPr id="24580" name="Picture 4" descr="http://www.antonine-education.co.uk/Image_library/Physics_2/Mechanics/MEC_08/grph_2.gif"/>
          <p:cNvPicPr>
            <a:picLocks noChangeAspect="1" noChangeArrowheads="1"/>
          </p:cNvPicPr>
          <p:nvPr/>
        </p:nvPicPr>
        <p:blipFill>
          <a:blip r:embed="rId3">
            <a:clrChange>
              <a:clrFrom>
                <a:srgbClr val="FFFFFF"/>
              </a:clrFrom>
              <a:clrTo>
                <a:srgbClr val="FFFFFF">
                  <a:alpha val="0"/>
                </a:srgbClr>
              </a:clrTo>
            </a:clrChange>
            <a:lum bright="-40000" contrast="40000"/>
          </a:blip>
          <a:srcRect/>
          <a:stretch>
            <a:fillRect/>
          </a:stretch>
        </p:blipFill>
        <p:spPr bwMode="auto">
          <a:xfrm>
            <a:off x="4929190" y="4071942"/>
            <a:ext cx="3929090" cy="2563183"/>
          </a:xfrm>
          <a:prstGeom prst="rect">
            <a:avLst/>
          </a:prstGeom>
          <a:noFill/>
        </p:spPr>
      </p:pic>
      <p:sp>
        <p:nvSpPr>
          <p:cNvPr id="7" name="TextBox 6"/>
          <p:cNvSpPr txBox="1"/>
          <p:nvPr/>
        </p:nvSpPr>
        <p:spPr>
          <a:xfrm>
            <a:off x="428596" y="4500570"/>
            <a:ext cx="4643470" cy="1200329"/>
          </a:xfrm>
          <a:prstGeom prst="rect">
            <a:avLst/>
          </a:prstGeom>
          <a:noFill/>
          <a:ln>
            <a:solidFill>
              <a:schemeClr val="tx1"/>
            </a:solidFill>
          </a:ln>
        </p:spPr>
        <p:txBody>
          <a:bodyPr wrap="square" rtlCol="0">
            <a:spAutoFit/>
          </a:bodyPr>
          <a:lstStyle/>
          <a:p>
            <a:r>
              <a:rPr lang="en-GB" dirty="0" smtClean="0"/>
              <a:t>The displacement of an object at a given moment is the straight-line distance from its starting point, with an indication of direction. </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r>
              <a:rPr lang="en-GB" dirty="0" smtClean="0"/>
              <a:t>Speed-time and velocity-time graphs</a:t>
            </a:r>
          </a:p>
          <a:p>
            <a:pPr marL="0" indent="0">
              <a:buNone/>
            </a:pPr>
            <a:endParaRPr lang="en-GB" dirty="0"/>
          </a:p>
        </p:txBody>
      </p:sp>
      <p:sp>
        <p:nvSpPr>
          <p:cNvPr id="3" name="Title 2"/>
          <p:cNvSpPr>
            <a:spLocks noGrp="1"/>
          </p:cNvSpPr>
          <p:nvPr>
            <p:ph type="title"/>
          </p:nvPr>
        </p:nvSpPr>
        <p:spPr/>
        <p:txBody>
          <a:bodyPr/>
          <a:lstStyle/>
          <a:p>
            <a:r>
              <a:rPr lang="en-GB" dirty="0" smtClean="0"/>
              <a:t>How can we describe motion?</a:t>
            </a:r>
            <a:endParaRPr lang="en-GB" dirty="0"/>
          </a:p>
        </p:txBody>
      </p:sp>
      <p:pic>
        <p:nvPicPr>
          <p:cNvPr id="25602" name="Picture 2" descr="http://www.antonine-education.co.uk/Image_library/Physics_2/Mechanics/MEC_06-7/graph_1.gif"/>
          <p:cNvPicPr>
            <a:picLocks noChangeAspect="1" noChangeArrowheads="1"/>
          </p:cNvPicPr>
          <p:nvPr/>
        </p:nvPicPr>
        <p:blipFill>
          <a:blip r:embed="rId2">
            <a:clrChange>
              <a:clrFrom>
                <a:srgbClr val="FFFFFF"/>
              </a:clrFrom>
              <a:clrTo>
                <a:srgbClr val="FFFFFF">
                  <a:alpha val="0"/>
                </a:srgbClr>
              </a:clrTo>
            </a:clrChange>
            <a:lum bright="-40000" contrast="40000"/>
          </a:blip>
          <a:srcRect/>
          <a:stretch>
            <a:fillRect/>
          </a:stretch>
        </p:blipFill>
        <p:spPr bwMode="auto">
          <a:xfrm>
            <a:off x="500034" y="2071678"/>
            <a:ext cx="4000528" cy="2053302"/>
          </a:xfrm>
          <a:prstGeom prst="rect">
            <a:avLst/>
          </a:prstGeom>
          <a:noFill/>
        </p:spPr>
      </p:pic>
      <p:pic>
        <p:nvPicPr>
          <p:cNvPr id="25604" name="Picture 4" descr="http://www.revisionworld.com/sites/revisionworld.com/files/imce/velocity-time%20graph.jpg"/>
          <p:cNvPicPr>
            <a:picLocks noChangeAspect="1" noChangeArrowheads="1"/>
          </p:cNvPicPr>
          <p:nvPr/>
        </p:nvPicPr>
        <p:blipFill>
          <a:blip r:embed="rId3">
            <a:clrChange>
              <a:clrFrom>
                <a:srgbClr val="FFFFFF"/>
              </a:clrFrom>
              <a:clrTo>
                <a:srgbClr val="FFFFFF">
                  <a:alpha val="0"/>
                </a:srgbClr>
              </a:clrTo>
            </a:clrChange>
            <a:lum bright="-40000" contrast="40000"/>
          </a:blip>
          <a:srcRect/>
          <a:stretch>
            <a:fillRect/>
          </a:stretch>
        </p:blipFill>
        <p:spPr bwMode="auto">
          <a:xfrm>
            <a:off x="4086225" y="3571876"/>
            <a:ext cx="5057775" cy="2905125"/>
          </a:xfrm>
          <a:prstGeom prst="rect">
            <a:avLst/>
          </a:prstGeom>
          <a:noFill/>
        </p:spPr>
      </p:pic>
      <p:sp>
        <p:nvSpPr>
          <p:cNvPr id="6" name="TextBox 5"/>
          <p:cNvSpPr txBox="1"/>
          <p:nvPr/>
        </p:nvSpPr>
        <p:spPr>
          <a:xfrm>
            <a:off x="4572000" y="2357430"/>
            <a:ext cx="3786214" cy="923330"/>
          </a:xfrm>
          <a:prstGeom prst="rect">
            <a:avLst/>
          </a:prstGeom>
          <a:noFill/>
          <a:ln>
            <a:solidFill>
              <a:schemeClr val="tx1"/>
            </a:solidFill>
          </a:ln>
        </p:spPr>
        <p:txBody>
          <a:bodyPr wrap="square" rtlCol="0">
            <a:spAutoFit/>
          </a:bodyPr>
          <a:lstStyle/>
          <a:p>
            <a:r>
              <a:rPr lang="en-GB" dirty="0" smtClean="0"/>
              <a:t>Speed-time graphs show how speed varies with time. The graph opposite shows the speed variation.</a:t>
            </a:r>
            <a:endParaRPr lang="en-GB" dirty="0"/>
          </a:p>
        </p:txBody>
      </p:sp>
      <p:sp>
        <p:nvSpPr>
          <p:cNvPr id="7" name="TextBox 6"/>
          <p:cNvSpPr txBox="1"/>
          <p:nvPr/>
        </p:nvSpPr>
        <p:spPr>
          <a:xfrm>
            <a:off x="428596" y="4572008"/>
            <a:ext cx="3786214" cy="1477328"/>
          </a:xfrm>
          <a:prstGeom prst="rect">
            <a:avLst/>
          </a:prstGeom>
          <a:noFill/>
          <a:ln>
            <a:solidFill>
              <a:schemeClr val="tx1"/>
            </a:solidFill>
          </a:ln>
        </p:spPr>
        <p:txBody>
          <a:bodyPr wrap="square" rtlCol="0">
            <a:spAutoFit/>
          </a:bodyPr>
          <a:lstStyle/>
          <a:p>
            <a:r>
              <a:rPr lang="en-GB" dirty="0" smtClean="0"/>
              <a:t>Velocity-time graph  shows how the velocity of an object at every instant of its journey. The gradient of each section of the graph is equal to the acceleration</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Momentum</a:t>
            </a:r>
          </a:p>
          <a:p>
            <a:pPr>
              <a:buNone/>
            </a:pPr>
            <a:r>
              <a:rPr lang="en-GB" dirty="0" smtClean="0"/>
              <a:t>All moving objects have momentum – mass in motion</a:t>
            </a:r>
          </a:p>
          <a:p>
            <a:pPr>
              <a:buNone/>
            </a:pPr>
            <a:endParaRPr lang="en-GB" dirty="0" smtClean="0"/>
          </a:p>
          <a:p>
            <a:pPr>
              <a:buNone/>
            </a:pPr>
            <a:endParaRPr lang="en-GB" dirty="0" smtClean="0"/>
          </a:p>
          <a:p>
            <a:r>
              <a:rPr lang="en-GB" dirty="0" smtClean="0"/>
              <a:t>When a resultant force acts on an object, the momentum of the object changes in the direction of the force.  </a:t>
            </a:r>
          </a:p>
        </p:txBody>
      </p:sp>
      <p:sp>
        <p:nvSpPr>
          <p:cNvPr id="3" name="Title 2"/>
          <p:cNvSpPr>
            <a:spLocks noGrp="1"/>
          </p:cNvSpPr>
          <p:nvPr>
            <p:ph type="title"/>
          </p:nvPr>
        </p:nvSpPr>
        <p:spPr/>
        <p:txBody>
          <a:bodyPr>
            <a:normAutofit fontScale="90000"/>
          </a:bodyPr>
          <a:lstStyle/>
          <a:p>
            <a:r>
              <a:rPr lang="en-GB" dirty="0" smtClean="0"/>
              <a:t>How are forces and motion connected?</a:t>
            </a:r>
            <a:endParaRPr lang="en-GB" dirty="0"/>
          </a:p>
        </p:txBody>
      </p:sp>
      <p:pic>
        <p:nvPicPr>
          <p:cNvPr id="26626" name="Picture 2" descr="m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643042" y="2571744"/>
            <a:ext cx="4857784" cy="855550"/>
          </a:xfrm>
          <a:prstGeom prst="rect">
            <a:avLst/>
          </a:prstGeom>
          <a:noFill/>
        </p:spPr>
      </p:pic>
      <p:pic>
        <p:nvPicPr>
          <p:cNvPr id="26628" name="Picture 4" descr="http://www.bbc.co.uk/schools/gcsebitesize/science/images/add_ocr_phy_momentum_force_time.jpg"/>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714612" y="4572008"/>
            <a:ext cx="2776783" cy="178595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If the resultant force  on an object is zero, its momentum does not change:</a:t>
            </a:r>
          </a:p>
          <a:p>
            <a:pPr marL="273050" indent="-6350"/>
            <a:r>
              <a:rPr lang="en-GB" dirty="0" smtClean="0"/>
              <a:t>If it is stationary, it stays stills</a:t>
            </a:r>
          </a:p>
          <a:p>
            <a:pPr marL="273050" indent="-6350"/>
            <a:r>
              <a:rPr lang="en-GB" dirty="0" smtClean="0"/>
              <a:t>If it is already moving, it continues at a steady speed in a straight line</a:t>
            </a:r>
            <a:endParaRPr lang="en-GB" dirty="0"/>
          </a:p>
        </p:txBody>
      </p:sp>
      <p:sp>
        <p:nvSpPr>
          <p:cNvPr id="3" name="Title 2"/>
          <p:cNvSpPr>
            <a:spLocks noGrp="1"/>
          </p:cNvSpPr>
          <p:nvPr>
            <p:ph type="title"/>
          </p:nvPr>
        </p:nvSpPr>
        <p:spPr/>
        <p:txBody>
          <a:bodyPr>
            <a:normAutofit fontScale="90000"/>
          </a:bodyPr>
          <a:lstStyle/>
          <a:p>
            <a:r>
              <a:rPr lang="en-GB" dirty="0" smtClean="0"/>
              <a:t>How are forces and motion connected?</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GB" dirty="0" smtClean="0"/>
              <a:t>Road safety</a:t>
            </a:r>
          </a:p>
          <a:p>
            <a:pPr marL="0" indent="0">
              <a:buNone/>
            </a:pPr>
            <a:r>
              <a:rPr lang="en-GB" dirty="0" smtClean="0"/>
              <a:t>If two cars collide and stop, their momentum changes until it become zero. The more time the change of momentum takes, the smaller the resultant force. Road safety measures use this idea:</a:t>
            </a:r>
          </a:p>
          <a:p>
            <a:pPr marL="457200" indent="0">
              <a:tabLst>
                <a:tab pos="457200" algn="l"/>
                <a:tab pos="533400" algn="l"/>
              </a:tabLst>
            </a:pPr>
            <a:r>
              <a:rPr lang="en-GB" dirty="0" smtClean="0"/>
              <a:t>Car crumple zones squash slowly in a collision so the collision lasts longer so the resultant force on the car is less</a:t>
            </a:r>
          </a:p>
          <a:p>
            <a:pPr marL="457200" indent="0">
              <a:tabLst>
                <a:tab pos="457200" algn="l"/>
                <a:tab pos="533400" algn="l"/>
              </a:tabLst>
            </a:pPr>
            <a:r>
              <a:rPr lang="en-GB" dirty="0" smtClean="0"/>
              <a:t>Seat belts stretch in a collision making the change of momentum take longer so the force is less</a:t>
            </a:r>
          </a:p>
          <a:p>
            <a:pPr marL="457200" indent="0">
              <a:tabLst>
                <a:tab pos="457200" algn="l"/>
                <a:tab pos="533400" algn="l"/>
              </a:tabLst>
            </a:pPr>
            <a:r>
              <a:rPr lang="en-GB" dirty="0" smtClean="0"/>
              <a:t>Helmets change shape when they hit something. Your head stops moving more slowly so the force on it is less.</a:t>
            </a:r>
          </a:p>
          <a:p>
            <a:pPr marL="457200" indent="0">
              <a:tabLst>
                <a:tab pos="457200" algn="l"/>
                <a:tab pos="533400" algn="l"/>
              </a:tabLst>
            </a:pPr>
            <a:r>
              <a:rPr lang="en-GB" dirty="0" smtClean="0"/>
              <a:t>Air bags also increase the time for the change of momentum</a:t>
            </a:r>
            <a:endParaRPr lang="en-GB" dirty="0"/>
          </a:p>
        </p:txBody>
      </p:sp>
      <p:sp>
        <p:nvSpPr>
          <p:cNvPr id="3" name="Title 2"/>
          <p:cNvSpPr>
            <a:spLocks noGrp="1"/>
          </p:cNvSpPr>
          <p:nvPr>
            <p:ph type="title"/>
          </p:nvPr>
        </p:nvSpPr>
        <p:spPr/>
        <p:txBody>
          <a:bodyPr>
            <a:normAutofit fontScale="90000"/>
          </a:bodyPr>
          <a:lstStyle/>
          <a:p>
            <a:r>
              <a:rPr lang="en-GB" dirty="0" smtClean="0"/>
              <a:t>How are forces and motion connected?</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GB" b="1" dirty="0" smtClean="0"/>
              <a:t>work done = force x distance 			</a:t>
            </a:r>
          </a:p>
          <a:p>
            <a:pPr>
              <a:buNone/>
            </a:pPr>
            <a:r>
              <a:rPr lang="en-GB" b="1" dirty="0" smtClean="0"/>
              <a:t>(joule, J)= (</a:t>
            </a:r>
            <a:r>
              <a:rPr lang="en-GB" b="1" dirty="0" err="1" smtClean="0"/>
              <a:t>newton</a:t>
            </a:r>
            <a:r>
              <a:rPr lang="en-GB" b="1" dirty="0" smtClean="0"/>
              <a:t>, N) x (metre, m) </a:t>
            </a:r>
          </a:p>
          <a:p>
            <a:pPr>
              <a:buNone/>
            </a:pPr>
            <a:endParaRPr lang="en-GB" dirty="0"/>
          </a:p>
        </p:txBody>
      </p:sp>
      <p:sp>
        <p:nvSpPr>
          <p:cNvPr id="3" name="Title 2"/>
          <p:cNvSpPr>
            <a:spLocks noGrp="1"/>
          </p:cNvSpPr>
          <p:nvPr>
            <p:ph type="title"/>
          </p:nvPr>
        </p:nvSpPr>
        <p:spPr/>
        <p:txBody>
          <a:bodyPr>
            <a:normAutofit fontScale="90000"/>
          </a:bodyPr>
          <a:lstStyle/>
          <a:p>
            <a:r>
              <a:rPr lang="en-GB" dirty="0" smtClean="0"/>
              <a:t>How can we use energy changes to describe motion?</a:t>
            </a:r>
            <a:endParaRPr lang="en-GB" dirty="0"/>
          </a:p>
        </p:txBody>
      </p:sp>
      <p:pic>
        <p:nvPicPr>
          <p:cNvPr id="27650" name="Picture 2" descr="http://www.passmyexams.co.uk/GCSE/physics/images/equation_wd2.gif"/>
          <p:cNvPicPr>
            <a:picLocks noChangeAspect="1" noChangeArrowheads="1"/>
          </p:cNvPicPr>
          <p:nvPr/>
        </p:nvPicPr>
        <p:blipFill>
          <a:blip r:embed="rId2">
            <a:clrChange>
              <a:clrFrom>
                <a:srgbClr val="99CCFF"/>
              </a:clrFrom>
              <a:clrTo>
                <a:srgbClr val="99CCFF">
                  <a:alpha val="0"/>
                </a:srgbClr>
              </a:clrTo>
            </a:clrChange>
            <a:lum bright="-40000" contrast="40000"/>
          </a:blip>
          <a:srcRect/>
          <a:stretch>
            <a:fillRect/>
          </a:stretch>
        </p:blipFill>
        <p:spPr bwMode="auto">
          <a:xfrm>
            <a:off x="285720" y="2786058"/>
            <a:ext cx="5181600" cy="1143001"/>
          </a:xfrm>
          <a:prstGeom prst="rect">
            <a:avLst/>
          </a:prstGeom>
          <a:noFill/>
        </p:spPr>
      </p:pic>
      <p:sp>
        <p:nvSpPr>
          <p:cNvPr id="27652" name="AutoShape 4" descr="data:image/jpeg;base64,/9j/4AAQSkZJRgABAQAAAQABAAD/2wCEAAkGBg8QDxUSEhMREBIPEA4QExAQEhURFBMQExEVGBcQEhIYHicfFxojJRIVIC8gJCopLy44Fyo9OTM2PDI3LCkBCQoKBQUFDQUFDSkYEhgpKSkpKSkpKSkpKSkpKSkpKSkpKSkpKSkpKSkpKSkpKSkpKSkpKSkpKSkpKSkpKSkpKf/AABEIAKwA7AMBIgACEQEDEQH/xAAbAAEAAwADAQAAAAAAAAAAAAAABAUGAgMHAf/EADwQAAIBBAEEAQMDAQUDDQAAAAECAwAEERIFBhMhMSIUQVEjMmEHFVJxgZE0QuMkM0NUZXJ1lJWhtNHU/8QAFAEBAAAAAAAAAAAAAAAAAAAAAP/EABQRAQAAAAAAAAAAAAAAAAAAAAD/2gAMAwEAAhEDEQA/APcaUpQKUpQKUpQKUpQKUpQKUpQKUpQcJplRSzEKqKWZmIVVUDJYk+ABj3Ubi+Xguo+5BIk0e7pvGdlLI2GAb0fI9jxUysr/AE7/ANmn/wDE+W/+ZJQaqlKUClKj3fIQw692SOLuOsadx1TeRvSLsfkx/A80EilKUClKUClKUClKUClKUClKUClKUClKUClKUCqPrbkWtuOuJ0lMDQQvIrhVf5qDqhVlIwx1B8ff2PdXlYX+o/PWebexlnhT6m6h+oV3A1tY/wBVu8MgKr6qnkr+/Izgig7bS35XWzD3pFzL257m3kt7fTsIU76R6LlWUyoudjnOQPxtaxnSs/HrfTrZyG6aZYGkaN3mht4o0ISMzFmUszSSsFBz5bx8a0/F8olxEJE2XJcFHGrqyOyMrLn7FSP8qCWzgeyB/jXwSKfuP9aqOouLM+mLWyutd/8AbDjTOv8Azf6UnvHn1+0e/tA4vgGjmR/7P4uHU57sB/UXwfKf8nXz/mKDSzBip0IVip1LKWAbHglQQSP4yP8AEVS9KcBNZpKkk0cwlnnuBpA0JV5pXkcHMr5GWAHrGPOftP5KG6bX6eWGLG23egefPrGus0ev3/Oc/b7wvpOU/wCs2X/kZv8A9dBa3N3HGAZHSMMyIpdguXdgqoM+ySQAPvmuqTl7ZVd2mhVYDrKxkQLG2AdZCThThgcHHusj1tZre8lYWgUEwPLfzSDAeO3UdsRqSp8SM+DqQR28/gjG3PEW72lzdeIv7YvYrOy0yRDZozJ3oIgoOzKJm0GCQ2o8khg9ke9iWRYy6CSQOUjLKHcIAWKrnLYyM49ZrOdZcjBJbMiK85uFubNpLaCS6MUZwtwpaJW0fC6hW9uFyMA4qupOISC64u5toHSRJWtuzEiKxt2tGIilP4TsouS2FBPutdwHFm3gCtqZHZ5pmQYVp5WLSFR/dySBnzgDJJySFiKUpQKUpQKUpQKUpQKUpQKUpQKUpQKUpQKUpQK+Yr7Sg6btnWNjGoeQIxRGbQM4B1Uvg6gnAzg4/FZ/o3pdrIOJBHK40RbwhRNLGEUayYUagaL4ycnJOT8m01KBSlKCv5w3PZK22FlkZYxIyh1hDH5TFCRtqMkD7nH2zWb6a5TkIeTl4+7lS7X6RLyK6WJbdgvdETRNGmVxnJBznx98/HS85zcFlbvcTtrHGMnAySfsqr92PoCsv0P1RZXU8pjl793cHuS6RzIsVvGWEUW0gAIXfGV9tITjBJAbemKUoFKUoFKUoFKUoFKUoFKUoFKUoFKUoFKUoFKUoFKUoFKUoFKUoFKUoFfMV9pQKUpQKUpQKUpQKUpQKUpQKUpQKUpQKUpQKUpQKUpQKUpQKUpQKUpQKUpQKUpQKUpQKUpQKUpQKUpQKUpQKUpQKUpQK+bCoPPTRpazPJ3O3FFJK/Zdo5NI1LnR0ZWB+P2Irzzp3jPqePtYzyF619dIkzzQchNIY4wVd9031QassedThnHug9SpSovIcpBbqGmkWJWbUM5wC2Ccf+xoJVKqIerrB2CrcwszsFVQ3ksTgAf611dcch9PxtxLhyUhYoI2dWMhwEAMbK2NiudWBxmgvKVk+nOYtbK2WzlkZZLC3iFzI0dwYUfQFnN1IgTBOxHy/wDod/F9bWjJCXuYnN68ptikUse0OZCuytkrgRPlm1HxPqg0tKreN6itbgyCOTJg0MgdHiKq6llkw4GUYAkOMqcHB8VEtOtrGXcRyM5jiE+ogmy8Bcp34RpmaPI/cmw9fkUF7SsTbf1EiuLJJlkjs5LycwWYuYpX3JkVUJQBdydhnQlVz+7wa0fI9S2luxSWQBlUSOqqzmOIk/rS6A9uP4n5thfHugs6VxdwASSAACST4AA9kmqWz624+UsFmHwiE2XSSMNAXKCaJnUCSPYY2TI8jz5GQvKVRW/W9hIsTpNslz29HEUuo7jlE7h1xFswIXfXYjxmu7lurbK0fSaXRgokbCSSCOMuFEkzIpESEnAZ8DwfwcBb0qivOuOOhlmikuEWS1hNxMuGPbiDAZYgY2yy/EfI5HiuMvXnHKFPfyGhjuCUjlcRwSBSks+qnsoQ6nMmo9/g4C/pVMvWFgWhVbiN2u21h0y/cOGOQVBAHwbycDxU+z5KKZpFRstbydqQFWXWTRXx5A28OpyMjzQSqVUch1XZwMyySHMWvdKRySrAGAINw0akQgg5y5Axk+gapuuOqljSO2jNwst5LFEJoIZmxCw3keGVY2DPorY02IJBwPYDYUqt4PgYrNGjiL9tmDKjtsIwEVdUz5wddiSSSWJJOa6uQ6rs4GZZJDmLXulI5JVgDAEG4aNSIQQc5cgYyfQNBb0rAdVcxCOXtAzzBLe2mv5O0Z5A6AmOLSCLYPjeVmOmcAfLHir/AJXrOzj4/wCsFzFHFLGezO6O6F2U65iXDtgjyowfB9UGgpVLf9SwWUaC7lHdMTO/ZhlfIjTMswiQOyRjz5PgZAzmpVzz9tHHG5kDLOAYRGGlaYFdv0Y0BaT4/L4g+PNBYUrM9Q9cQ21qk8avObl1igCRylTMzhAsjKhKYJ8rjY6kBSRitHDKGUMMgMAwDKyHBGfKsAVP8EZFBkf6lXDPbC0WG6lF1JbpM1vBJJpaGUd1+4oIDaqcAbHyPjiufHywNyPctrKdXkgSOW6mtWtYo4Y3kftp3FV2kZnXIAIIAOfjWtxTFBScL1Ks8rwsD3EkmCmOOVozCsjqrtLrorHtuNSc5Xx9qsuRhndQIZVhbbJZou6CuD412XH28/xVb090utmzlJHYTYklUqgElyVUSXLYGQzaA4GAMn+At5QU8NhfhgWuomUMCyi01JXPkBu4cZ/NQesrKa5e0toxKqPci4lnjAxElsO4nzIIDl+3gFSCFb/PTUoPM3XkIuHubP6ad5Ea5tRcyL3TOJ5iBdaRlncFJGZ29g4ADHIWZY9NyzX1skkLw2XFWSokcp27082FAZk+EuiQoWHoMxHyBzXoGKUHlt1xt5ccZev9POjXt6k8sTRnvSWolVGgWDw2RFGnjcZJbDAfIzOa4+Q2V5NFFc3FxdQJYpPPA4YQyErJHHaKgeK3TYt6LMfs2oJ9GxXzFBgriwmFxxlslrKILJfqGLYKq6IYYVedQU3CtI7rj3jUmufBQk/V29zZyzS3XITtJ3oc28ttuoilMuDGVWNUAX92V9ZJat3TFBl/6kWM03GyRxKz7PB3Y40MjyW/dXuxogILMVz4DL/3h7ql5HjZmtbqWCO4lu7uKGxjubiJomSORtXWO3Cq1vbpttnBYnydtQT6FTFBgJeBe3ueOs4YJZILMG5lnKkLJOqCFC8vkZA7jlT+ECn7CLYcJJJPcw3KXMvf5F5WiWExW08IZe2010VIeNUVB2xpkqQQwO1ek0xQZDp3p8yX95f3CENLKtvBHIpXWC3Vo+7qSQS+74b+6fGNiKyvKcnEJr6ATPZ2t9IFa6ktHnV/0Fjm+mnjzGsYAVSZAAuSQfPx9ZrOWPRaW6CGC4u4bZcgWyyIUCH3GsjoZVU5PpwRnwR9gqusbSP6Pj2tO46299xj2yW0gJkhHxKqzN8h2mfyWAx5JxmtNwfHvFGTJqZ5m7s7KSQZDj4KSASqgBF8Dwo8ZrhxHTcNsSVMj43EXdbYQRMc9iAYAjjHgYH2VRnCqBa0HnXH2N5/ZknH9mQXtw1ylzcSRsLfM7t3bxZfCyAq3xRPPkDVQDiXxnFK3LxxKP0OC4+OFC37zNcqqjzjDAR265/aQT9wfGs5niUuoHhcsqyBQSmM+GDf7wII+IyCCD9xXPjeNSBCqlmLO0ju7FmeRv3Ox/Jx6GAPQAHigl151x9jef2ZJx/ZkF7cNcpc3EkbC3zO7d28WXwsgKt8UTz5A1UA49FpQedcJZz2j3awQTtckW1naCaNxCtrawiOGWWfHbxlndgrEsAAFDeK7bjghBFxfEgmQCQTyuV+JjstZW8+dcySRYUggjIyDgnb8jYrPDJC2wWaOSJih1YK6lSVb7Hz7qFxHTUNu3cBeWXtLAJZddlgU5WGNEVUjX14RRnUZzgUGNu+Hme/v1mW7YXbW6IIImSOe1EWBbSXuCIkBaXcAK3y8Mx+InRRNa8xM7Wtw8QsbS2sWt4S0SIGYy2w0+MZLCPBfAAT9wHvdYpigw/K2En1nHW8dnpBab3TiJQsEcxUxpGkuuuF3mYgqCfjjycVuKUoFKUoFKUoFKVl+U64EPIpYi3llkkgecFWiGyg4CxKzDY5V87FANc+RQailYjiv6npcRW8iW0zLdXf0gdSCvcBfJiyA7gBdySqAAHzsNDrORvXiUFIZbglsaRGFSBg/I92RBjxjwc+fVBLpVPDzs7MAbG7QMwBdnsiFBP7jrcE4HvwCf4r71X1CvH2ct00byiBdiiFQT5wPLEYGSM4yfwD6oLelYm3/qWrXMFv9NMz3dp9TGI2jfbAB+JJVDGcPiQsM6Z1AKs0/juu4pbCO7MUg+olEMUSYZpnaQopiL6ZU42y2mACTjFBp6VlIOtZBc3NvLasDY2f1Uz28nfUs2SkEWUQs7KrEZA8qR/NfOG62mmiaV7R1jWxW+DwyrcB0dNkhjGqlpfhMCuMAoPJ2GA1lKzXS3VU94V2tu0j20N0syzLLGVmxpGDqp7nxlDDGF0Hk7DEu86hP1DWtvH35440ll2cxQwq5+AllCsdm1Yqqq37TnA8kLqofHcxb3IYwypKEYqxjYMAQSPY9jKkZ9eD+Kw3VHVdxdWKRwRBGv5zxsgMx7sU+7pcRrrE6MqrHJ+pt68gfY7njeNiiUFYYYXMcKMIVUALGpCxhgqlkTZgvgYB9D1QTKicny9vax9y4ljgTON5XCDP4BPs/wAVWXXUcrSTRWkH1L2uBKzyi3i7hTb6dJCrFpcFDjUKA4yw9Vnupubj5K1sFgQzLyNxHL2XwjG3gBkkEgbK6bKiP+7w5wG8Ahv6Vj5uvzFZXdxLbOr8dM8EsMcqSBmCoyukp1yhEqH9uwyfifVcrXqA20Ntaoskt29sLh4ry4O0EHuSW7uSpOFZtM6kkj1gEgNdSszZdcRzW1pIkUne5FC0FsSA3xXLu7+hGuQS+CcMMKSQtQuous7qLjXnhgX6gTm0WJzIQZzJ21MQ7YaUFsYyEB/PrIbOlReLSYQoJiGlVFV2DB9mAwX2CICTjPhVHn1UqgUpSgUpSgUpSgUpSgVjr/pO6aW+ukeMXVzbizs2MkqrBBqMtkDKOWZm+IPlFwfJrY0oMVD0RNDNYJC0S2fGwuBuWaR7h8AymLXQnUNhtgVMrYGPB1fIcck6hXMqgHbMM81uc4I8tEykjz6JxUqlBUQ9LwIwYPdkqQwDX964yDnyrTEMP4IINdPV/ANfQpb5UQvPE1yC7oXt0JYxLr72KqpBI8E+c4q9pQY6/wCkrppb65jeNbq4txZ2bGSVVgt9RlsqMo5Zmb4g+UXB8muqLo26iXjxE1u39nLOhhfZIgZIlRJxqv6kiYc5IQt3W8pnFbalBh+P6c5eCSWYS2kks92JJC+6mW1jGscRcITF4A+IDBS7kE5wO7i+mL2zgK2n08XcvTdPal5DBFCVG1rA+mVDEbZ0AGxwv2rZUoKDo/pv6GKRcJGJriSdbeJmaG3DhQYoSwX45Ut+1RlzgVBl467s5LyWN7VYbpjdtcXDOGtmWAK+YlXWVAIlYfNPZzmtbXCeBXUo6q6OrKysAysrDBVlPggg4xQYPguDBvreOJmmtOMt5Znmdgzy8ldEEtcKfPdCMZNsbDveT587+um0s44UCRIkSL6SNQij/BR4Fd1BkYOm76KO4topIo4rme5mF4Hk+ojFw+7qsIULupZwr7jHxOpxg9EXR9xbXkUlstu0FrYrZ28c0jp2Cz5luO2sbB3YKmSGjLeQT6I2tKDzqaxhkhtbSOZbtuSu1v7uTGDNbrmR5TGfcBKRRBW2GpAGcVYcr0XK/IzXAjtbmG6gt42iu5JdY5Ii4D/TqjRzLhgcOQc+ivutVx3EW9spWCGGBSclYY0iBOAMkKB+B/pUugyV70/epyUV7CbefWwNlJHO725yJRIJo2SOQeT4K4GMez9u7n+Cvbk2i9yArBO087sHUGRVPa0g+Suqly2GYYMaHPutPSgUpSgUpSgUpSgUpSgUpSgUpWH5bnrmy5lBNI72NxY3LqgVP05oGVm1VV3ckMigZ8mTAyfFBuKVR2a3EXHL9RM4mWMGSYIszqxbONUXVyudchcHGcD0Kb+2P+0br/07/g0G1pUaG4UQh2fKiJXaWQCP4hMmRwcafk+sVhbfk7n62eOe9lt2tWurmWNo07TcbhjDPbkxnOh0V/Pvb34oPQ6V5fFyPKniI7p7mQXd1Kn0UCiMBjPLtHHP8cP8fZAUBRn8mpd9z1/eyziyeZGguDa26pGOzvHIokub2V1/ZlZFCJ5wp9lhgPRaV59z/UN3c3Fzb2jXCGzXsxrbRgtLeyR5DTSyDSKGPePI9ttnOBgz5eYuZLhLNpVi+ls1uOSu4tVCyOmEjiZv2bFZZCSowqjz7FBZcf1Q83Iy2f07otvAkrztJGw2eQrGmiE42VWcZIOB5UVoKyH9OI94p7ssZWvLuYpMwGXtoWMUBDYBK6ptg/d2OBmpF1yk9zyL2ULGGK1gjluZkx3TJNt2oI9hhRhGcvhvQHj2Q0ksqopZiFVQWZmIACgZJJPoD81S9P8AUcl22fppIoJYu9BMWzvEWAUyLgdtmBDqoLHH7tTgHEc/Nc3VlLai5mJk5NuLglBAaaFyneMqqF3MQWdfGuRGc59n0zj7JYIkiUkrGoRS2udR6GFAAA9YAHqgkVVdUc6LGzluShkECM5QOiZx6yzHA84HjJ8+AfVVsd5Pe3dxEkjW9tZMkDNFr3ZbllWRhswOiIGQeAdt/fjFZmfk5eQsbS2aTdr2/lVJ9VPesLOVm+pkiI0kVwkYZSAP1P24+NB6Lx1w8kMbuhhd443eJjsY3ZQWjJ+5BJGf4pZchFMpaJ1cJJJExX7SRsVZD/IIIrCy85dWqcsfqXkisI4TbzzqjlLkws7wEhRsMmEeR/0nuuB6hu41srCWSf6uW0F3eTRw7Tqmw/RjRVKbliyFv90Rk4yQQHotKw8HLX8cdrauxW6v57pkeYK8kFjE2+ZAuEeYK8SYzjLZ84IPzqwXttxl2vfd5HlSKyZHImJlEaLG8gUfMuz4x/Hmg20cqsMqQwywyCCMqSCMj7ggj/KudVfTHBiys4rYOZBDGqbkBckDyQo/aCcnHn37PurSgUpSgUpSgUpSgUpSgVAu+Dt5riG4kQPLaiYQsfOhl02YD+9+mBn7ZNT6UClKUETlOMjuYWhlDGOUauqsybJkZQspBwcYI+4JFYzrHpvt2ckUCXdxPeRx2husmeWG0Eil1LkgsoDO2mcuc5P431KCg4TpS3hETjvydqKJYUunMnYVVIUJGfCOAxUtjbHjOK7YekrdZWcGXWSY3DW+/wCh3iQe52vWcgN+M+ffmrqlBSy9JW7TSS5lAuCjTQLIRDMVULmSL0cgAH+8Bg5Hil10layXDzsH2mWJZVWRlSTtbdtnUH9ybkgjGDg+wCLqlBXcFwEFlCIYF1RQBknLHAAGzffAAH+VdN70zBJOZwZYpHRY5DBK0XejU5Cy6/uxlgG8MAxwRVvSgxnAcO872kj2rcfDx8L9u0LK6meYanxgEdoIQHxljM2PAy+zpSgpLzpC2lkkY91VuRi4hjkZIp/iVzKi+yRgEjBIABzivt90lbyyxSqZYHt4mhiMD6BIm1yipgqv7FGQAcDHrxV1Sgw7cU1zElktm9rAl6ZJy77JJDHOzgksCZzMVUsDkYc5b1nQ8p01DPMk+0sM0SSRCW3fts0bkExv4+a5XIBzgkkeat6UFJe9IW0nYI7kL2fc7MkEjI690DuAnzvtgE7ZyRk/fP276StpYkibuaxTC4yJGVpJRn5ysPLE5zn2CARjAxdUoOEMKooRFCKihVVQFVVAwFUDwAMeq50pQKUpQKUpQ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27654" name="AutoShape 6" descr="data:image/jpeg;base64,/9j/4AAQSkZJRgABAQAAAQABAAD/2wCEAAkGBg8QDxUSEhMREBIPEA4QExAQEhURFBMQExEVGBcQEhIYHicfFxojJRIVIC8gJCopLy44Fyo9OTM2PDI3LCkBCQoKBQUFDQUFDSkYEhgpKSkpKSkpKSkpKSkpKSkpKSkpKSkpKSkpKSkpKSkpKSkpKSkpKSkpKSkpKSkpKSkpKf/AABEIAKwA7AMBIgACEQEDEQH/xAAbAAEAAwADAQAAAAAAAAAAAAAABAUGAgMHAf/EADwQAAIBBAEEAQMDAQUDDQAAAAECAwAEERIFBhMhMSIUQVEjMmEHFVJxgZE0QuMkM0NUZXJ1lJWhtNHU/8QAFAEBAAAAAAAAAAAAAAAAAAAAAP/EABQRAQAAAAAAAAAAAAAAAAAAAAD/2gAMAwEAAhEDEQA/APcaUpQKUpQKUpQKUpQKUpQKUpQKUpQcJplRSzEKqKWZmIVVUDJYk+ABj3Ubi+Xguo+5BIk0e7pvGdlLI2GAb0fI9jxUysr/AE7/ANmn/wDE+W/+ZJQaqlKUClKj3fIQw692SOLuOsadx1TeRvSLsfkx/A80EilKUClKUClKUClKUClKUClKUClKUClKUClKUCqPrbkWtuOuJ0lMDQQvIrhVf5qDqhVlIwx1B8ff2PdXlYX+o/PWebexlnhT6m6h+oV3A1tY/wBVu8MgKr6qnkr+/Izgig7bS35XWzD3pFzL257m3kt7fTsIU76R6LlWUyoudjnOQPxtaxnSs/HrfTrZyG6aZYGkaN3mht4o0ISMzFmUszSSsFBz5bx8a0/F8olxEJE2XJcFHGrqyOyMrLn7FSP8qCWzgeyB/jXwSKfuP9aqOouLM+mLWyutd/8AbDjTOv8Azf6UnvHn1+0e/tA4vgGjmR/7P4uHU57sB/UXwfKf8nXz/mKDSzBip0IVip1LKWAbHglQQSP4yP8AEVS9KcBNZpKkk0cwlnnuBpA0JV5pXkcHMr5GWAHrGPOftP5KG6bX6eWGLG23egefPrGus0ev3/Oc/b7wvpOU/wCs2X/kZv8A9dBa3N3HGAZHSMMyIpdguXdgqoM+ySQAPvmuqTl7ZVd2mhVYDrKxkQLG2AdZCThThgcHHusj1tZre8lYWgUEwPLfzSDAeO3UdsRqSp8SM+DqQR28/gjG3PEW72lzdeIv7YvYrOy0yRDZozJ3oIgoOzKJm0GCQ2o8khg9ke9iWRYy6CSQOUjLKHcIAWKrnLYyM49ZrOdZcjBJbMiK85uFubNpLaCS6MUZwtwpaJW0fC6hW9uFyMA4qupOISC64u5toHSRJWtuzEiKxt2tGIilP4TsouS2FBPutdwHFm3gCtqZHZ5pmQYVp5WLSFR/dySBnzgDJJySFiKUpQKUpQKUpQKUpQKUpQKUpQKUpQKUpQKUpQK+Yr7Sg6btnWNjGoeQIxRGbQM4B1Uvg6gnAzg4/FZ/o3pdrIOJBHK40RbwhRNLGEUayYUagaL4ycnJOT8m01KBSlKCv5w3PZK22FlkZYxIyh1hDH5TFCRtqMkD7nH2zWb6a5TkIeTl4+7lS7X6RLyK6WJbdgvdETRNGmVxnJBznx98/HS85zcFlbvcTtrHGMnAySfsqr92PoCsv0P1RZXU8pjl793cHuS6RzIsVvGWEUW0gAIXfGV9tITjBJAbemKUoFKUoFKUoFKUoFKUoFKUoFKUoFKUoFKUoFKUoFKUoFKUoFKUoFKUoFfMV9pQKUpQKUpQKUpQKUpQKUpQKUpQKUpQKUpQKUpQKUpQKUpQKUpQKUpQKUpQKUpQKUpQKUpQKUpQKUpQKUpQKUpQKUpQK+bCoPPTRpazPJ3O3FFJK/Zdo5NI1LnR0ZWB+P2Irzzp3jPqePtYzyF619dIkzzQchNIY4wVd9031QassedThnHug9SpSovIcpBbqGmkWJWbUM5wC2Ccf+xoJVKqIerrB2CrcwszsFVQ3ksTgAf611dcch9PxtxLhyUhYoI2dWMhwEAMbK2NiudWBxmgvKVk+nOYtbK2WzlkZZLC3iFzI0dwYUfQFnN1IgTBOxHy/wDod/F9bWjJCXuYnN68ptikUse0OZCuytkrgRPlm1HxPqg0tKreN6itbgyCOTJg0MgdHiKq6llkw4GUYAkOMqcHB8VEtOtrGXcRyM5jiE+ogmy8Bcp34RpmaPI/cmw9fkUF7SsTbf1EiuLJJlkjs5LycwWYuYpX3JkVUJQBdydhnQlVz+7wa0fI9S2luxSWQBlUSOqqzmOIk/rS6A9uP4n5thfHugs6VxdwASSAACST4AA9kmqWz624+UsFmHwiE2XSSMNAXKCaJnUCSPYY2TI8jz5GQvKVRW/W9hIsTpNslz29HEUuo7jlE7h1xFswIXfXYjxmu7lurbK0fSaXRgokbCSSCOMuFEkzIpESEnAZ8DwfwcBb0qivOuOOhlmikuEWS1hNxMuGPbiDAZYgY2yy/EfI5HiuMvXnHKFPfyGhjuCUjlcRwSBSks+qnsoQ6nMmo9/g4C/pVMvWFgWhVbiN2u21h0y/cOGOQVBAHwbycDxU+z5KKZpFRstbydqQFWXWTRXx5A28OpyMjzQSqVUch1XZwMyySHMWvdKRySrAGAINw0akQgg5y5Axk+gapuuOqljSO2jNwst5LFEJoIZmxCw3keGVY2DPorY02IJBwPYDYUqt4PgYrNGjiL9tmDKjtsIwEVdUz5wddiSSSWJJOa6uQ6rs4GZZJDmLXulI5JVgDAEG4aNSIQQc5cgYyfQNBb0rAdVcxCOXtAzzBLe2mv5O0Z5A6AmOLSCLYPjeVmOmcAfLHir/AJXrOzj4/wCsFzFHFLGezO6O6F2U65iXDtgjyowfB9UGgpVLf9SwWUaC7lHdMTO/ZhlfIjTMswiQOyRjz5PgZAzmpVzz9tHHG5kDLOAYRGGlaYFdv0Y0BaT4/L4g+PNBYUrM9Q9cQ21qk8avObl1igCRylTMzhAsjKhKYJ8rjY6kBSRitHDKGUMMgMAwDKyHBGfKsAVP8EZFBkf6lXDPbC0WG6lF1JbpM1vBJJpaGUd1+4oIDaqcAbHyPjiufHywNyPctrKdXkgSOW6mtWtYo4Y3kftp3FV2kZnXIAIIAOfjWtxTFBScL1Ks8rwsD3EkmCmOOVozCsjqrtLrorHtuNSc5Xx9qsuRhndQIZVhbbJZou6CuD412XH28/xVb090utmzlJHYTYklUqgElyVUSXLYGQzaA4GAMn+At5QU8NhfhgWuomUMCyi01JXPkBu4cZ/NQesrKa5e0toxKqPci4lnjAxElsO4nzIIDl+3gFSCFb/PTUoPM3XkIuHubP6ad5Ea5tRcyL3TOJ5iBdaRlncFJGZ29g4ADHIWZY9NyzX1skkLw2XFWSokcp27082FAZk+EuiQoWHoMxHyBzXoGKUHlt1xt5ccZev9POjXt6k8sTRnvSWolVGgWDw2RFGnjcZJbDAfIzOa4+Q2V5NFFc3FxdQJYpPPA4YQyErJHHaKgeK3TYt6LMfs2oJ9GxXzFBgriwmFxxlslrKILJfqGLYKq6IYYVedQU3CtI7rj3jUmufBQk/V29zZyzS3XITtJ3oc28ttuoilMuDGVWNUAX92V9ZJat3TFBl/6kWM03GyRxKz7PB3Y40MjyW/dXuxogILMVz4DL/3h7ql5HjZmtbqWCO4lu7uKGxjubiJomSORtXWO3Cq1vbpttnBYnydtQT6FTFBgJeBe3ueOs4YJZILMG5lnKkLJOqCFC8vkZA7jlT+ECn7CLYcJJJPcw3KXMvf5F5WiWExW08IZe2010VIeNUVB2xpkqQQwO1ek0xQZDp3p8yX95f3CENLKtvBHIpXWC3Vo+7qSQS+74b+6fGNiKyvKcnEJr6ATPZ2t9IFa6ktHnV/0Fjm+mnjzGsYAVSZAAuSQfPx9ZrOWPRaW6CGC4u4bZcgWyyIUCH3GsjoZVU5PpwRnwR9gqusbSP6Pj2tO46299xj2yW0gJkhHxKqzN8h2mfyWAx5JxmtNwfHvFGTJqZ5m7s7KSQZDj4KSASqgBF8Dwo8ZrhxHTcNsSVMj43EXdbYQRMc9iAYAjjHgYH2VRnCqBa0HnXH2N5/ZknH9mQXtw1ylzcSRsLfM7t3bxZfCyAq3xRPPkDVQDiXxnFK3LxxKP0OC4+OFC37zNcqqjzjDAR265/aQT9wfGs5niUuoHhcsqyBQSmM+GDf7wII+IyCCD9xXPjeNSBCqlmLO0ju7FmeRv3Ox/Jx6GAPQAHigl151x9jef2ZJx/ZkF7cNcpc3EkbC3zO7d28WXwsgKt8UTz5A1UA49FpQedcJZz2j3awQTtckW1naCaNxCtrawiOGWWfHbxlndgrEsAAFDeK7bjghBFxfEgmQCQTyuV+JjstZW8+dcySRYUggjIyDgnb8jYrPDJC2wWaOSJih1YK6lSVb7Hz7qFxHTUNu3cBeWXtLAJZddlgU5WGNEVUjX14RRnUZzgUGNu+Hme/v1mW7YXbW6IIImSOe1EWBbSXuCIkBaXcAK3y8Mx+InRRNa8xM7Wtw8QsbS2sWt4S0SIGYy2w0+MZLCPBfAAT9wHvdYpigw/K2En1nHW8dnpBab3TiJQsEcxUxpGkuuuF3mYgqCfjjycVuKUoFKUoFKUoFKVl+U64EPIpYi3llkkgecFWiGyg4CxKzDY5V87FANc+RQailYjiv6npcRW8iW0zLdXf0gdSCvcBfJiyA7gBdySqAAHzsNDrORvXiUFIZbglsaRGFSBg/I92RBjxjwc+fVBLpVPDzs7MAbG7QMwBdnsiFBP7jrcE4HvwCf4r71X1CvH2ct00byiBdiiFQT5wPLEYGSM4yfwD6oLelYm3/qWrXMFv9NMz3dp9TGI2jfbAB+JJVDGcPiQsM6Z1AKs0/juu4pbCO7MUg+olEMUSYZpnaQopiL6ZU42y2mACTjFBp6VlIOtZBc3NvLasDY2f1Uz28nfUs2SkEWUQs7KrEZA8qR/NfOG62mmiaV7R1jWxW+DwyrcB0dNkhjGqlpfhMCuMAoPJ2GA1lKzXS3VU94V2tu0j20N0syzLLGVmxpGDqp7nxlDDGF0Hk7DEu86hP1DWtvH35440ll2cxQwq5+AllCsdm1Yqqq37TnA8kLqofHcxb3IYwypKEYqxjYMAQSPY9jKkZ9eD+Kw3VHVdxdWKRwRBGv5zxsgMx7sU+7pcRrrE6MqrHJ+pt68gfY7njeNiiUFYYYXMcKMIVUALGpCxhgqlkTZgvgYB9D1QTKicny9vax9y4ljgTON5XCDP4BPs/wAVWXXUcrSTRWkH1L2uBKzyi3i7hTb6dJCrFpcFDjUKA4yw9Vnupubj5K1sFgQzLyNxHL2XwjG3gBkkEgbK6bKiP+7w5wG8Ahv6Vj5uvzFZXdxLbOr8dM8EsMcqSBmCoyukp1yhEqH9uwyfifVcrXqA20Ntaoskt29sLh4ry4O0EHuSW7uSpOFZtM6kkj1gEgNdSszZdcRzW1pIkUne5FC0FsSA3xXLu7+hGuQS+CcMMKSQtQuous7qLjXnhgX6gTm0WJzIQZzJ21MQ7YaUFsYyEB/PrIbOlReLSYQoJiGlVFV2DB9mAwX2CICTjPhVHn1UqgUpSgUpSgUpSgUpSgVjr/pO6aW+ukeMXVzbizs2MkqrBBqMtkDKOWZm+IPlFwfJrY0oMVD0RNDNYJC0S2fGwuBuWaR7h8AymLXQnUNhtgVMrYGPB1fIcck6hXMqgHbMM81uc4I8tEykjz6JxUqlBUQ9LwIwYPdkqQwDX964yDnyrTEMP4IINdPV/ANfQpb5UQvPE1yC7oXt0JYxLr72KqpBI8E+c4q9pQY6/wCkrppb65jeNbq4txZ2bGSVVgt9RlsqMo5Zmb4g+UXB8muqLo26iXjxE1u39nLOhhfZIgZIlRJxqv6kiYc5IQt3W8pnFbalBh+P6c5eCSWYS2kks92JJC+6mW1jGscRcITF4A+IDBS7kE5wO7i+mL2zgK2n08XcvTdPal5DBFCVG1rA+mVDEbZ0AGxwv2rZUoKDo/pv6GKRcJGJriSdbeJmaG3DhQYoSwX45Ut+1RlzgVBl467s5LyWN7VYbpjdtcXDOGtmWAK+YlXWVAIlYfNPZzmtbXCeBXUo6q6OrKysAysrDBVlPggg4xQYPguDBvreOJmmtOMt5Znmdgzy8ldEEtcKfPdCMZNsbDveT587+um0s44UCRIkSL6SNQij/BR4Fd1BkYOm76KO4topIo4rme5mF4Hk+ojFw+7qsIULupZwr7jHxOpxg9EXR9xbXkUlstu0FrYrZ28c0jp2Cz5luO2sbB3YKmSGjLeQT6I2tKDzqaxhkhtbSOZbtuSu1v7uTGDNbrmR5TGfcBKRRBW2GpAGcVYcr0XK/IzXAjtbmG6gt42iu5JdY5Ii4D/TqjRzLhgcOQc+ivutVx3EW9spWCGGBSclYY0iBOAMkKB+B/pUugyV70/epyUV7CbefWwNlJHO725yJRIJo2SOQeT4K4GMez9u7n+Cvbk2i9yArBO087sHUGRVPa0g+Suqly2GYYMaHPutPSgUpSgUpSgUpSgUpSgUpSgUpWH5bnrmy5lBNI72NxY3LqgVP05oGVm1VV3ckMigZ8mTAyfFBuKVR2a3EXHL9RM4mWMGSYIszqxbONUXVyudchcHGcD0Kb+2P+0br/07/g0G1pUaG4UQh2fKiJXaWQCP4hMmRwcafk+sVhbfk7n62eOe9lt2tWurmWNo07TcbhjDPbkxnOh0V/Pvb34oPQ6V5fFyPKniI7p7mQXd1Kn0UCiMBjPLtHHP8cP8fZAUBRn8mpd9z1/eyziyeZGguDa26pGOzvHIokub2V1/ZlZFCJ5wp9lhgPRaV59z/UN3c3Fzb2jXCGzXsxrbRgtLeyR5DTSyDSKGPePI9ttnOBgz5eYuZLhLNpVi+ls1uOSu4tVCyOmEjiZv2bFZZCSowqjz7FBZcf1Q83Iy2f07otvAkrztJGw2eQrGmiE42VWcZIOB5UVoKyH9OI94p7ssZWvLuYpMwGXtoWMUBDYBK6ptg/d2OBmpF1yk9zyL2ULGGK1gjluZkx3TJNt2oI9hhRhGcvhvQHj2Q0ksqopZiFVQWZmIACgZJJPoD81S9P8AUcl22fppIoJYu9BMWzvEWAUyLgdtmBDqoLHH7tTgHEc/Nc3VlLai5mJk5NuLglBAaaFyneMqqF3MQWdfGuRGc59n0zj7JYIkiUkrGoRS2udR6GFAAA9YAHqgkVVdUc6LGzluShkECM5QOiZx6yzHA84HjJ8+AfVVsd5Pe3dxEkjW9tZMkDNFr3ZbllWRhswOiIGQeAdt/fjFZmfk5eQsbS2aTdr2/lVJ9VPesLOVm+pkiI0kVwkYZSAP1P24+NB6Lx1w8kMbuhhd443eJjsY3ZQWjJ+5BJGf4pZchFMpaJ1cJJJExX7SRsVZD/IIIrCy85dWqcsfqXkisI4TbzzqjlLkws7wEhRsMmEeR/0nuuB6hu41srCWSf6uW0F3eTRw7Tqmw/RjRVKbliyFv90Rk4yQQHotKw8HLX8cdrauxW6v57pkeYK8kFjE2+ZAuEeYK8SYzjLZ84IPzqwXttxl2vfd5HlSKyZHImJlEaLG8gUfMuz4x/Hmg20cqsMqQwywyCCMqSCMj7ggj/KudVfTHBiys4rYOZBDGqbkBckDyQo/aCcnHn37PurSgUpSgUpSgUpSgUpSgVAu+Dt5riG4kQPLaiYQsfOhl02YD+9+mBn7ZNT6UClKUETlOMjuYWhlDGOUauqsybJkZQspBwcYI+4JFYzrHpvt2ckUCXdxPeRx2husmeWG0Eil1LkgsoDO2mcuc5P431KCg4TpS3hETjvydqKJYUunMnYVVIUJGfCOAxUtjbHjOK7YekrdZWcGXWSY3DW+/wCh3iQe52vWcgN+M+ffmrqlBSy9JW7TSS5lAuCjTQLIRDMVULmSL0cgAH+8Bg5Hil10layXDzsH2mWJZVWRlSTtbdtnUH9ybkgjGDg+wCLqlBXcFwEFlCIYF1RQBknLHAAGzffAAH+VdN70zBJOZwZYpHRY5DBK0XejU5Cy6/uxlgG8MAxwRVvSgxnAcO872kj2rcfDx8L9u0LK6meYanxgEdoIQHxljM2PAy+zpSgpLzpC2lkkY91VuRi4hjkZIp/iVzKi+yRgEjBIABzivt90lbyyxSqZYHt4mhiMD6BIm1yipgqv7FGQAcDHrxV1Sgw7cU1zElktm9rAl6ZJy77JJDHOzgksCZzMVUsDkYc5b1nQ8p01DPMk+0sM0SSRCW3fts0bkExv4+a5XIBzgkkeat6UFJe9IW0nYI7kL2fc7MkEjI690DuAnzvtgE7ZyRk/fP276StpYkibuaxTC4yJGVpJRn5ysPLE5zn2CARjAxdUoOEMKooRFCKihVVQFVVAwFUDwAMeq50pQKUpQKUpQ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27656" name="Picture 8" descr="http://astronomyonline.org/Science/Images/Mathematics/KineticEnergy.gif"/>
          <p:cNvPicPr>
            <a:picLocks noChangeAspect="1" noChangeArrowheads="1"/>
          </p:cNvPicPr>
          <p:nvPr/>
        </p:nvPicPr>
        <p:blipFill>
          <a:blip r:embed="rId3"/>
          <a:srcRect/>
          <a:stretch>
            <a:fillRect/>
          </a:stretch>
        </p:blipFill>
        <p:spPr bwMode="auto">
          <a:xfrm>
            <a:off x="357158" y="4286256"/>
            <a:ext cx="2809875" cy="2057401"/>
          </a:xfrm>
          <a:prstGeom prst="rect">
            <a:avLst/>
          </a:prstGeom>
          <a:noFill/>
          <a:ln>
            <a:solidFill>
              <a:schemeClr val="bg1"/>
            </a:solidFill>
          </a:ln>
        </p:spPr>
      </p:pic>
      <p:sp>
        <p:nvSpPr>
          <p:cNvPr id="8" name="TextBox 7"/>
          <p:cNvSpPr txBox="1"/>
          <p:nvPr/>
        </p:nvSpPr>
        <p:spPr>
          <a:xfrm>
            <a:off x="5214942" y="4143380"/>
            <a:ext cx="3000396" cy="2031325"/>
          </a:xfrm>
          <a:prstGeom prst="rect">
            <a:avLst/>
          </a:prstGeom>
          <a:noFill/>
        </p:spPr>
        <p:txBody>
          <a:bodyPr wrap="square" rtlCol="0">
            <a:spAutoFit/>
          </a:bodyPr>
          <a:lstStyle/>
          <a:p>
            <a:r>
              <a:rPr lang="en-GB" dirty="0" smtClean="0"/>
              <a:t>The gain of kinetic energy is less because energy must also be transferred to overcome air resistance and friction. This energy is transferred to the surroundings as heat.</a:t>
            </a:r>
            <a:endParaRPr lang="en-GB" dirty="0"/>
          </a:p>
        </p:txBody>
      </p:sp>
      <p:sp>
        <p:nvSpPr>
          <p:cNvPr id="9" name="TextBox 8"/>
          <p:cNvSpPr txBox="1"/>
          <p:nvPr/>
        </p:nvSpPr>
        <p:spPr>
          <a:xfrm>
            <a:off x="6215074" y="1000108"/>
            <a:ext cx="2000264" cy="1200329"/>
          </a:xfrm>
          <a:prstGeom prst="rect">
            <a:avLst/>
          </a:prstGeom>
          <a:noFill/>
        </p:spPr>
        <p:txBody>
          <a:bodyPr wrap="square" rtlCol="0">
            <a:spAutoFit/>
          </a:bodyPr>
          <a:lstStyle/>
          <a:p>
            <a:r>
              <a:rPr lang="en-GB" dirty="0" smtClean="0"/>
              <a:t>More force used, more work done and so transfers more energy. </a:t>
            </a:r>
            <a:endParaRPr lang="en-GB" dirty="0"/>
          </a:p>
        </p:txBody>
      </p:sp>
      <p:sp>
        <p:nvSpPr>
          <p:cNvPr id="10" name="TextBox 9"/>
          <p:cNvSpPr txBox="1"/>
          <p:nvPr/>
        </p:nvSpPr>
        <p:spPr>
          <a:xfrm>
            <a:off x="6286512" y="2571744"/>
            <a:ext cx="2000264" cy="1200329"/>
          </a:xfrm>
          <a:prstGeom prst="rect">
            <a:avLst/>
          </a:prstGeom>
          <a:noFill/>
        </p:spPr>
        <p:txBody>
          <a:bodyPr wrap="square" rtlCol="0">
            <a:spAutoFit/>
          </a:bodyPr>
          <a:lstStyle/>
          <a:p>
            <a:r>
              <a:rPr lang="en-GB" dirty="0" smtClean="0"/>
              <a:t>Faster an  object moves, more kinetic energy it has.</a:t>
            </a:r>
            <a:endParaRPr lang="en-GB" dirty="0"/>
          </a:p>
        </p:txBody>
      </p:sp>
      <p:sp>
        <p:nvSpPr>
          <p:cNvPr id="11" name="TextBox 10"/>
          <p:cNvSpPr txBox="1"/>
          <p:nvPr/>
        </p:nvSpPr>
        <p:spPr>
          <a:xfrm>
            <a:off x="3428992" y="4929198"/>
            <a:ext cx="1500166" cy="923330"/>
          </a:xfrm>
          <a:prstGeom prst="rect">
            <a:avLst/>
          </a:prstGeom>
          <a:noFill/>
          <a:ln>
            <a:solidFill>
              <a:schemeClr val="bg1"/>
            </a:solidFill>
          </a:ln>
        </p:spPr>
        <p:txBody>
          <a:bodyPr wrap="square" rtlCol="0">
            <a:spAutoFit/>
          </a:bodyPr>
          <a:lstStyle/>
          <a:p>
            <a:r>
              <a:rPr lang="en-GB" dirty="0" smtClean="0"/>
              <a:t>Overall, all the energy is conserved.</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Gravitational potential energy.</a:t>
            </a:r>
          </a:p>
          <a:p>
            <a:endParaRPr lang="en-GB" dirty="0" smtClean="0"/>
          </a:p>
          <a:p>
            <a:endParaRPr lang="en-GB" dirty="0" smtClean="0"/>
          </a:p>
          <a:p>
            <a:endParaRPr lang="en-GB" dirty="0" smtClean="0"/>
          </a:p>
          <a:p>
            <a:endParaRPr lang="en-GB" dirty="0" smtClean="0"/>
          </a:p>
          <a:p>
            <a:pPr>
              <a:buNone/>
            </a:pPr>
            <a:r>
              <a:rPr lang="en-GB" dirty="0" smtClean="0"/>
              <a:t>GPE lost = kinetic energy gained</a:t>
            </a:r>
            <a:endParaRPr lang="en-GB" dirty="0"/>
          </a:p>
        </p:txBody>
      </p:sp>
      <p:sp>
        <p:nvSpPr>
          <p:cNvPr id="3" name="Title 2"/>
          <p:cNvSpPr>
            <a:spLocks noGrp="1"/>
          </p:cNvSpPr>
          <p:nvPr>
            <p:ph type="title"/>
          </p:nvPr>
        </p:nvSpPr>
        <p:spPr/>
        <p:txBody>
          <a:bodyPr>
            <a:normAutofit fontScale="90000"/>
          </a:bodyPr>
          <a:lstStyle/>
          <a:p>
            <a:r>
              <a:rPr lang="en-GB" dirty="0" smtClean="0"/>
              <a:t>How can we use energy changes to describe motion?</a:t>
            </a:r>
            <a:endParaRPr lang="en-GB" dirty="0"/>
          </a:p>
        </p:txBody>
      </p:sp>
      <p:pic>
        <p:nvPicPr>
          <p:cNvPr id="32770" name="Picture 2" descr="http://accessiblemediacenter.techadapt.com/samples/CAST_Exemplars/Exemplar6/content/images/U01C08/p148-001.jpg"/>
          <p:cNvPicPr>
            <a:picLocks noChangeAspect="1" noChangeArrowheads="1"/>
          </p:cNvPicPr>
          <p:nvPr/>
        </p:nvPicPr>
        <p:blipFill>
          <a:blip r:embed="rId2" cstate="print">
            <a:clrChange>
              <a:clrFrom>
                <a:srgbClr val="FFFFFF"/>
              </a:clrFrom>
              <a:clrTo>
                <a:srgbClr val="FFFFFF">
                  <a:alpha val="0"/>
                </a:srgbClr>
              </a:clrTo>
            </a:clrChange>
            <a:lum bright="-40000" contrast="40000"/>
          </a:blip>
          <a:srcRect/>
          <a:stretch>
            <a:fillRect/>
          </a:stretch>
        </p:blipFill>
        <p:spPr bwMode="auto">
          <a:xfrm>
            <a:off x="500034" y="2143116"/>
            <a:ext cx="4418812" cy="1512000"/>
          </a:xfrm>
          <a:prstGeom prst="rect">
            <a:avLst/>
          </a:prstGeom>
          <a:noFill/>
        </p:spPr>
      </p:pic>
      <p:pic>
        <p:nvPicPr>
          <p:cNvPr id="32772" name="Picture 4" descr="http://easycalculation.com/physics/classical-physics/images/kinetic-example.gif"/>
          <p:cNvPicPr>
            <a:picLocks noChangeAspect="1" noChangeArrowheads="1"/>
          </p:cNvPicPr>
          <p:nvPr/>
        </p:nvPicPr>
        <p:blipFill>
          <a:blip r:embed="rId3">
            <a:clrChange>
              <a:clrFrom>
                <a:srgbClr val="FFFFFF"/>
              </a:clrFrom>
              <a:clrTo>
                <a:srgbClr val="FFFFFF">
                  <a:alpha val="0"/>
                </a:srgbClr>
              </a:clrTo>
            </a:clrChange>
            <a:lum bright="-40000" contrast="40000"/>
          </a:blip>
          <a:srcRect b="71483"/>
          <a:stretch>
            <a:fillRect/>
          </a:stretch>
        </p:blipFill>
        <p:spPr bwMode="auto">
          <a:xfrm>
            <a:off x="428596" y="4429132"/>
            <a:ext cx="4126230" cy="1357322"/>
          </a:xfrm>
          <a:prstGeom prst="rect">
            <a:avLst/>
          </a:prstGeom>
          <a:noFill/>
        </p:spPr>
      </p:pic>
      <p:sp>
        <p:nvSpPr>
          <p:cNvPr id="6" name="TextBox 5"/>
          <p:cNvSpPr txBox="1"/>
          <p:nvPr/>
        </p:nvSpPr>
        <p:spPr>
          <a:xfrm>
            <a:off x="4929190" y="4357694"/>
            <a:ext cx="3357586" cy="923330"/>
          </a:xfrm>
          <a:prstGeom prst="rect">
            <a:avLst/>
          </a:prstGeom>
          <a:noFill/>
        </p:spPr>
        <p:txBody>
          <a:bodyPr wrap="square" rtlCol="0">
            <a:spAutoFit/>
          </a:bodyPr>
          <a:lstStyle/>
          <a:p>
            <a:r>
              <a:rPr lang="en-GB" dirty="0" smtClean="0"/>
              <a:t>Calculate velocity of an object if </a:t>
            </a:r>
            <a:r>
              <a:rPr lang="en-GB" smtClean="0"/>
              <a:t>kinetic energy and mass is known.</a:t>
            </a:r>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r>
              <a:rPr lang="en-GB" dirty="0" smtClean="0"/>
              <a:t>Interaction forces</a:t>
            </a:r>
          </a:p>
          <a:p>
            <a:pPr marL="266700" indent="0">
              <a:buFont typeface="Wingdings" pitchFamily="2" charset="2"/>
              <a:buChar char="§"/>
            </a:pPr>
            <a:r>
              <a:rPr lang="en-GB" dirty="0" smtClean="0"/>
              <a:t>Forces arise from an interaction between two objects. They come up in pairs</a:t>
            </a:r>
          </a:p>
          <a:p>
            <a:pPr marL="266700" indent="0">
              <a:buFont typeface="Wingdings" pitchFamily="2" charset="2"/>
              <a:buChar char="§"/>
            </a:pPr>
            <a:r>
              <a:rPr lang="en-GB" dirty="0" smtClean="0"/>
              <a:t>Each force in an interaction pair acts on a different object. The forces are equal in size and opposite in direction</a:t>
            </a:r>
            <a:endParaRPr lang="en-GB" dirty="0"/>
          </a:p>
        </p:txBody>
      </p:sp>
      <p:sp>
        <p:nvSpPr>
          <p:cNvPr id="3" name="Title 2"/>
          <p:cNvSpPr>
            <a:spLocks noGrp="1"/>
          </p:cNvSpPr>
          <p:nvPr>
            <p:ph type="title"/>
          </p:nvPr>
        </p:nvSpPr>
        <p:spPr/>
        <p:txBody>
          <a:bodyPr/>
          <a:lstStyle/>
          <a:p>
            <a:r>
              <a:rPr lang="en-GB" dirty="0" smtClean="0"/>
              <a:t>What are forces?</a:t>
            </a:r>
            <a:endParaRPr lang="en-GB" dirty="0"/>
          </a:p>
        </p:txBody>
      </p:sp>
      <p:pic>
        <p:nvPicPr>
          <p:cNvPr id="1026" name="Picture 2" descr="http://www.bbc.co.uk/schools/gcsebitesize/science/images/add_ocr_reactionforces.gif"/>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5072066" y="3786190"/>
            <a:ext cx="3022509" cy="2733692"/>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r>
              <a:rPr lang="en-GB" dirty="0" smtClean="0"/>
              <a:t>Resultant force </a:t>
            </a:r>
          </a:p>
          <a:p>
            <a:pPr marL="0" indent="0">
              <a:buNone/>
            </a:pPr>
            <a:r>
              <a:rPr lang="en-GB" dirty="0" smtClean="0"/>
              <a:t>Resultant force on an object is the sum of the individual forces that act on it, taking their directions into account</a:t>
            </a:r>
          </a:p>
          <a:p>
            <a:pPr marL="0" indent="0"/>
            <a:r>
              <a:rPr lang="en-GB" dirty="0" smtClean="0"/>
              <a:t>Reaction of surfaces </a:t>
            </a:r>
          </a:p>
          <a:p>
            <a:pPr marL="0" indent="0">
              <a:buNone/>
            </a:pPr>
            <a:r>
              <a:rPr lang="en-GB" dirty="0" smtClean="0"/>
              <a:t>E.g. Vincent’s feet push down on the floor. The floor pushes up on his feet with an equal force. This force is the reaction of the surface.</a:t>
            </a:r>
          </a:p>
        </p:txBody>
      </p:sp>
      <p:sp>
        <p:nvSpPr>
          <p:cNvPr id="3" name="Title 2"/>
          <p:cNvSpPr>
            <a:spLocks noGrp="1"/>
          </p:cNvSpPr>
          <p:nvPr>
            <p:ph type="title"/>
          </p:nvPr>
        </p:nvSpPr>
        <p:spPr/>
        <p:txBody>
          <a:bodyPr/>
          <a:lstStyle/>
          <a:p>
            <a:r>
              <a:rPr lang="en-GB" dirty="0" smtClean="0"/>
              <a:t>What are forces?</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r>
              <a:rPr lang="en-GB" dirty="0" smtClean="0"/>
              <a:t>Friction</a:t>
            </a:r>
          </a:p>
          <a:p>
            <a:pPr marL="0" indent="0">
              <a:buNone/>
            </a:pPr>
            <a:r>
              <a:rPr lang="en-GB" dirty="0" smtClean="0"/>
              <a:t>David tries to push a skip. The force of friction stops the skip sliding over the road’s surface. As David pushes harder, the size of the friction force increases. Eventually,  the friction force reaches its limit. Now the skip moves. There was no friction force between the skip and the road before David tried to push the skip. Friction arose in response to the force that David applied.</a:t>
            </a:r>
          </a:p>
        </p:txBody>
      </p:sp>
      <p:sp>
        <p:nvSpPr>
          <p:cNvPr id="3" name="Title 2"/>
          <p:cNvSpPr>
            <a:spLocks noGrp="1"/>
          </p:cNvSpPr>
          <p:nvPr>
            <p:ph type="title"/>
          </p:nvPr>
        </p:nvSpPr>
        <p:spPr/>
        <p:txBody>
          <a:bodyPr/>
          <a:lstStyle/>
          <a:p>
            <a:r>
              <a:rPr lang="en-GB" dirty="0" smtClean="0"/>
              <a:t>What are forces?</a:t>
            </a:r>
            <a:endParaRPr lang="en-GB" dirty="0"/>
          </a:p>
        </p:txBody>
      </p:sp>
      <p:sp>
        <p:nvSpPr>
          <p:cNvPr id="5" name="TextBox 4"/>
          <p:cNvSpPr txBox="1"/>
          <p:nvPr/>
        </p:nvSpPr>
        <p:spPr>
          <a:xfrm>
            <a:off x="2000232" y="5000636"/>
            <a:ext cx="6643734" cy="1323439"/>
          </a:xfrm>
          <a:prstGeom prst="rect">
            <a:avLst/>
          </a:prstGeom>
          <a:noFill/>
          <a:ln>
            <a:solidFill>
              <a:schemeClr val="tx1"/>
            </a:solidFill>
          </a:ln>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en-GB" sz="2000" dirty="0" smtClean="0">
                <a:solidFill>
                  <a:schemeClr val="tx1"/>
                </a:solidFill>
              </a:rPr>
              <a:t>Friction – the force exerted on an object due to the interaction between it and another object that it is sliding over. It is caused by the roughness of both surfaces at a microscopic level.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r>
              <a:rPr lang="en-GB" dirty="0" smtClean="0"/>
              <a:t>Using friction</a:t>
            </a:r>
          </a:p>
          <a:p>
            <a:pPr marL="0" indent="0">
              <a:buNone/>
            </a:pPr>
            <a:r>
              <a:rPr lang="en-GB" dirty="0" smtClean="0"/>
              <a:t>When a car engine starts, the wheels turn. They exert a backward force pushing on the road surface. The other force in the interaction pair, the forward force, is the same size.  This gets the car moving.</a:t>
            </a:r>
          </a:p>
          <a:p>
            <a:pPr marL="0" indent="0">
              <a:buNone/>
            </a:pPr>
            <a:r>
              <a:rPr lang="en-GB" dirty="0" smtClean="0"/>
              <a:t>When you walk, your foot pushes from the ground. The friction between the ground and your foot pushes you forward with an equal force. </a:t>
            </a:r>
          </a:p>
        </p:txBody>
      </p:sp>
      <p:sp>
        <p:nvSpPr>
          <p:cNvPr id="3" name="Title 2"/>
          <p:cNvSpPr>
            <a:spLocks noGrp="1"/>
          </p:cNvSpPr>
          <p:nvPr>
            <p:ph type="title"/>
          </p:nvPr>
        </p:nvSpPr>
        <p:spPr/>
        <p:txBody>
          <a:bodyPr/>
          <a:lstStyle/>
          <a:p>
            <a:r>
              <a:rPr lang="en-GB" dirty="0" smtClean="0"/>
              <a:t>How do objects start moving?</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r>
              <a:rPr lang="en-GB" dirty="0" smtClean="0"/>
              <a:t>Using friction</a:t>
            </a:r>
          </a:p>
          <a:p>
            <a:pPr marL="0" indent="0">
              <a:buNone/>
            </a:pPr>
            <a:r>
              <a:rPr lang="en-GB" dirty="0" smtClean="0"/>
              <a:t>When a car engine starts, the wheels turn. They exert a backward force pushing on the road surface. The other force in the interaction pair, the forward force, is the same size.  This gets the car moving.</a:t>
            </a:r>
          </a:p>
          <a:p>
            <a:pPr marL="0" indent="0">
              <a:buNone/>
            </a:pPr>
            <a:r>
              <a:rPr lang="en-GB" dirty="0" smtClean="0"/>
              <a:t>When you walk, your foot pushes from the ground. The friction between the ground and your foot pushes you forward with an equal force. </a:t>
            </a:r>
          </a:p>
        </p:txBody>
      </p:sp>
      <p:sp>
        <p:nvSpPr>
          <p:cNvPr id="3" name="Title 2"/>
          <p:cNvSpPr>
            <a:spLocks noGrp="1"/>
          </p:cNvSpPr>
          <p:nvPr>
            <p:ph type="title"/>
          </p:nvPr>
        </p:nvSpPr>
        <p:spPr/>
        <p:txBody>
          <a:bodyPr/>
          <a:lstStyle/>
          <a:p>
            <a:r>
              <a:rPr lang="en-GB" dirty="0" smtClean="0"/>
              <a:t>How do objects start moving?</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r>
              <a:rPr lang="en-GB" dirty="0" smtClean="0"/>
              <a:t>Rocket and jet engines</a:t>
            </a:r>
          </a:p>
          <a:p>
            <a:pPr marL="0" indent="0">
              <a:buNone/>
            </a:pPr>
            <a:r>
              <a:rPr lang="en-GB" dirty="0" smtClean="0"/>
              <a:t>Rocket pushes out hot gases as it fuels burn. The rocket pushes down on these gases. The escaping gases exert an equal and opposite force on the rocket, and push the rocket upwards. </a:t>
            </a:r>
          </a:p>
          <a:p>
            <a:pPr marL="0" indent="0">
              <a:buNone/>
            </a:pPr>
            <a:r>
              <a:rPr lang="en-GB" dirty="0" smtClean="0"/>
              <a:t>Jet engines draw in air at the front and pushes it out at the back. An equal and opposite forces pushes the engines forwards.</a:t>
            </a:r>
          </a:p>
        </p:txBody>
      </p:sp>
      <p:sp>
        <p:nvSpPr>
          <p:cNvPr id="3" name="Title 2"/>
          <p:cNvSpPr>
            <a:spLocks noGrp="1"/>
          </p:cNvSpPr>
          <p:nvPr>
            <p:ph type="title"/>
          </p:nvPr>
        </p:nvSpPr>
        <p:spPr/>
        <p:txBody>
          <a:bodyPr/>
          <a:lstStyle/>
          <a:p>
            <a:r>
              <a:rPr lang="en-GB" dirty="0" smtClean="0"/>
              <a:t>How do objects start moving?</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r>
              <a:rPr lang="en-GB" dirty="0" smtClean="0"/>
              <a:t>Rocket and jet engines</a:t>
            </a:r>
          </a:p>
          <a:p>
            <a:pPr marL="0" indent="0">
              <a:buNone/>
            </a:pPr>
            <a:r>
              <a:rPr lang="en-GB" dirty="0" smtClean="0"/>
              <a:t>Rocket pushes out hot gases as it fuels burn. The rocket pushes down on these gases. The escaping gases exert an equal and opposite force on the rocket, and push the rocket upwards. </a:t>
            </a:r>
          </a:p>
          <a:p>
            <a:pPr marL="0" indent="0">
              <a:buNone/>
            </a:pPr>
            <a:r>
              <a:rPr lang="en-GB" dirty="0" smtClean="0"/>
              <a:t>Jet engines draw in air at the front and pushes it out at the back. An equal and opposite forces pushes the engines forwards.</a:t>
            </a:r>
          </a:p>
        </p:txBody>
      </p:sp>
      <p:sp>
        <p:nvSpPr>
          <p:cNvPr id="3" name="Title 2"/>
          <p:cNvSpPr>
            <a:spLocks noGrp="1"/>
          </p:cNvSpPr>
          <p:nvPr>
            <p:ph type="title"/>
          </p:nvPr>
        </p:nvSpPr>
        <p:spPr/>
        <p:txBody>
          <a:bodyPr/>
          <a:lstStyle/>
          <a:p>
            <a:r>
              <a:rPr lang="en-GB" dirty="0" smtClean="0"/>
              <a:t>How do objects start moving?</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r>
              <a:rPr lang="en-GB" dirty="0" smtClean="0"/>
              <a:t>Driving and counter forces </a:t>
            </a:r>
          </a:p>
          <a:p>
            <a:pPr marL="0" indent="0">
              <a:buNone/>
            </a:pPr>
            <a:r>
              <a:rPr lang="en-GB" dirty="0" smtClean="0"/>
              <a:t>Driving force pushes the object forward. Counter force in the opposite direction, which is cause because of air resistance and friction.</a:t>
            </a:r>
          </a:p>
          <a:p>
            <a:pPr marL="361950" indent="0"/>
            <a:r>
              <a:rPr lang="en-GB" dirty="0" smtClean="0"/>
              <a:t>If driving force is greater than the counter force, the object speeds up</a:t>
            </a:r>
          </a:p>
          <a:p>
            <a:pPr marL="361950" indent="0"/>
            <a:r>
              <a:rPr lang="en-GB" dirty="0" smtClean="0"/>
              <a:t>If the driving force is equal to the counter force, the object moves at a constant speed in a straight line</a:t>
            </a:r>
          </a:p>
          <a:p>
            <a:pPr marL="361950" indent="0"/>
            <a:r>
              <a:rPr lang="en-GB" dirty="0" smtClean="0"/>
              <a:t>If the driving force is less than the counter force, the objects slows down.</a:t>
            </a:r>
          </a:p>
          <a:p>
            <a:pPr marL="361950" indent="0"/>
            <a:endParaRPr lang="en-GB" dirty="0" smtClean="0"/>
          </a:p>
        </p:txBody>
      </p:sp>
      <p:sp>
        <p:nvSpPr>
          <p:cNvPr id="3" name="Title 2"/>
          <p:cNvSpPr>
            <a:spLocks noGrp="1"/>
          </p:cNvSpPr>
          <p:nvPr>
            <p:ph type="title"/>
          </p:nvPr>
        </p:nvSpPr>
        <p:spPr/>
        <p:txBody>
          <a:bodyPr/>
          <a:lstStyle/>
          <a:p>
            <a:r>
              <a:rPr lang="en-GB" dirty="0" smtClean="0"/>
              <a:t>Why do objects keep moving?</a:t>
            </a:r>
            <a:endParaRPr lang="en-GB"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116</TotalTime>
  <Words>1135</Words>
  <Application>Microsoft Office PowerPoint</Application>
  <PresentationFormat>On-screen Show (4:3)</PresentationFormat>
  <Paragraphs>88</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Paper</vt:lpstr>
      <vt:lpstr>P4: Explaining Motion</vt:lpstr>
      <vt:lpstr>What are forces?</vt:lpstr>
      <vt:lpstr>What are forces?</vt:lpstr>
      <vt:lpstr>What are forces?</vt:lpstr>
      <vt:lpstr>How do objects start moving?</vt:lpstr>
      <vt:lpstr>How do objects start moving?</vt:lpstr>
      <vt:lpstr>How do objects start moving?</vt:lpstr>
      <vt:lpstr>How do objects start moving?</vt:lpstr>
      <vt:lpstr>Why do objects keep moving?</vt:lpstr>
      <vt:lpstr>Why do objects keep moving?</vt:lpstr>
      <vt:lpstr>Why do objects keep moving?</vt:lpstr>
      <vt:lpstr>How can we describe motion?</vt:lpstr>
      <vt:lpstr>How can we describe motion?</vt:lpstr>
      <vt:lpstr>How are forces and motion connected?</vt:lpstr>
      <vt:lpstr>How are forces and motion connected?</vt:lpstr>
      <vt:lpstr>How are forces and motion connected?</vt:lpstr>
      <vt:lpstr>How can we use energy changes to describe motion?</vt:lpstr>
      <vt:lpstr>How can we use energy changes to describe motion?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Michelle Meyers</cp:lastModifiedBy>
  <cp:revision>106</cp:revision>
  <dcterms:created xsi:type="dcterms:W3CDTF">2014-04-19T08:58:13Z</dcterms:created>
  <dcterms:modified xsi:type="dcterms:W3CDTF">2014-10-22T18:15:03Z</dcterms:modified>
</cp:coreProperties>
</file>