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8" r:id="rId3"/>
    <p:sldId id="257" r:id="rId4"/>
    <p:sldId id="261" r:id="rId5"/>
    <p:sldId id="278" r:id="rId6"/>
    <p:sldId id="269" r:id="rId7"/>
    <p:sldId id="270" r:id="rId8"/>
    <p:sldId id="262" r:id="rId9"/>
    <p:sldId id="271" r:id="rId10"/>
    <p:sldId id="258" r:id="rId11"/>
    <p:sldId id="259" r:id="rId12"/>
    <p:sldId id="264" r:id="rId13"/>
    <p:sldId id="265" r:id="rId14"/>
    <p:sldId id="272" r:id="rId15"/>
    <p:sldId id="273" r:id="rId16"/>
    <p:sldId id="274" r:id="rId17"/>
    <p:sldId id="275" r:id="rId18"/>
    <p:sldId id="276" r:id="rId19"/>
    <p:sldId id="277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58F00-3221-48B4-A040-2A338BFD030D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E26FE-7C38-4F3F-B38A-2055BF4F78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7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63A0C7-A748-41DE-8394-E2B5594EE1E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BC918-DDA2-499B-9DAA-C53A3399B4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BC918-DDA2-499B-9DAA-C53A3399B4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7CDE95-6AE2-4434-AA43-8677317B437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A587B8-FC71-4CA7-A441-0A9561BCDA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7B01B0-B0B5-4942-9713-0493466333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84EE9-0892-41B0-8480-4343F634ED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B6EF42-9AE6-4912-B3A1-B1A260CCC6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0DAB2E-A436-4E68-B3D3-A5F6FA2D0B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DA84DA-83B9-4B16-AD7C-8D34585330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8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DF93F-930A-4AF0-8831-E422F23FF118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FCCBF-9FD6-4E0D-838A-952C631A88C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Sustainable Energy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 smtClean="0"/>
              <a:t>P = I x V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8568952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Power (Watts) = Current (amps) x Voltage (volts)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5867400"/>
            <a:ext cx="4876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Voltage = Potential Difference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1143000"/>
            <a:ext cx="43434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ist2_4720175-ivy-leave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447800"/>
            <a:ext cx="4041775" cy="3882231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Pee on the Ivy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11" name="Content Placeholder 10" descr="BBMAIN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914400" y="1524000"/>
            <a:ext cx="3276600" cy="3700978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09600" y="5791200"/>
            <a:ext cx="8229600" cy="838200"/>
          </a:xfrm>
        </p:spPr>
        <p:txBody>
          <a:bodyPr/>
          <a:lstStyle/>
          <a:p>
            <a:pPr algn="ctr"/>
            <a:r>
              <a:rPr lang="en-GB" dirty="0" smtClean="0"/>
              <a:t> P                                    =             I          x          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Autofit/>
          </a:bodyPr>
          <a:lstStyle/>
          <a:p>
            <a:r>
              <a:rPr lang="en-GB" sz="2800" dirty="0" smtClean="0"/>
              <a:t>Task- Complete the table using the equation P=IV</a:t>
            </a:r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690770"/>
              </p:ext>
            </p:extLst>
          </p:nvPr>
        </p:nvGraphicFramePr>
        <p:xfrm>
          <a:off x="323528" y="1052736"/>
          <a:ext cx="83529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Appliance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Power (w)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Voltage (v)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Current (A)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Kettle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13.0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Toaster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1550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Microwave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Drill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Door Lift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Fax Machine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CD player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0.06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TV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Vacuum Cleaner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Hairdryer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Desk Lamp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4.2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Sewing Machine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0.17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Possible homework task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713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Autofit/>
          </a:bodyPr>
          <a:lstStyle/>
          <a:p>
            <a:r>
              <a:rPr lang="en-GB" sz="2800" dirty="0" smtClean="0"/>
              <a:t>Task- Complete the table using the </a:t>
            </a:r>
            <a:r>
              <a:rPr lang="en-GB" sz="2800" smtClean="0"/>
              <a:t>equation P=IV</a:t>
            </a:r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91041"/>
              </p:ext>
            </p:extLst>
          </p:nvPr>
        </p:nvGraphicFramePr>
        <p:xfrm>
          <a:off x="323528" y="1052736"/>
          <a:ext cx="83529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Appliance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Power (w)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Voltage (v)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Current (A)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Kettle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230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13.0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Toaster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1550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6.7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Microwave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5.4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Drill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360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Door Lift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230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Fax Machine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230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CD player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250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0.06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TV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0.26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Vacuum Cleaner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648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Hairdryer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229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Desk Lamp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4.2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Sewing Machine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0.17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76400"/>
          </a:xfrm>
        </p:spPr>
        <p:txBody>
          <a:bodyPr/>
          <a:lstStyle/>
          <a:p>
            <a:r>
              <a:rPr lang="en-GB" smtClean="0"/>
              <a:t>The Watt</a:t>
            </a:r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2362200"/>
            <a:ext cx="868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3600"/>
              <a:t>1 Watt = 1 Joule transferred in 1 second</a:t>
            </a:r>
            <a:endParaRPr lang="en-US" sz="360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438400" y="56388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GB" sz="3600"/>
              <a:t>Power (W)= Energy (J) / Time (s)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86608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37338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2743200"/>
                <a:gridCol w="2057400"/>
                <a:gridCol w="2057400"/>
              </a:tblGrid>
              <a:tr h="148117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Device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Power</a:t>
                      </a:r>
                      <a:r>
                        <a:rPr lang="en-GB" sz="2800" baseline="0" dirty="0" smtClean="0"/>
                        <a:t> Rating (Watt)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Time (sec)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Energy (</a:t>
                      </a:r>
                      <a:r>
                        <a:rPr lang="en-US" sz="2800" dirty="0" smtClean="0"/>
                        <a:t>J)</a:t>
                      </a:r>
                      <a:endParaRPr lang="en-GB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875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87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87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21336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/>
              <a:t>Kettle         2400             180</a:t>
            </a:r>
            <a:endParaRPr lang="en-US" sz="40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4419600"/>
            <a:ext cx="7924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/>
              <a:t>Energy = Power x Time</a:t>
            </a:r>
            <a:br>
              <a:rPr lang="en-GB" sz="3600"/>
            </a:br>
            <a:r>
              <a:rPr lang="en-GB" sz="3600"/>
              <a:t>Energy = 2400W x (</a:t>
            </a:r>
            <a:r>
              <a:rPr lang="en-GB" sz="3600">
                <a:solidFill>
                  <a:srgbClr val="00B050"/>
                </a:solidFill>
              </a:rPr>
              <a:t>180s</a:t>
            </a:r>
            <a:r>
              <a:rPr lang="en-GB" sz="3600"/>
              <a:t>)</a:t>
            </a:r>
            <a:br>
              <a:rPr lang="en-GB" sz="3600"/>
            </a:br>
            <a:r>
              <a:rPr lang="en-GB" sz="3600"/>
              <a:t>Energy = 432000J</a:t>
            </a:r>
            <a:endParaRPr lang="en-US" sz="36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0" y="2133600"/>
            <a:ext cx="190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/>
              <a:t>432000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63507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5867400"/>
          </a:xfrm>
        </p:spPr>
        <p:txBody>
          <a:bodyPr/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Electric Cooker: 10kW</a:t>
            </a:r>
            <a:br>
              <a:rPr lang="en-GB" dirty="0" smtClean="0"/>
            </a:br>
            <a:r>
              <a:rPr lang="en-GB" dirty="0" smtClean="0"/>
              <a:t>Fridge: 50W</a:t>
            </a:r>
            <a:br>
              <a:rPr lang="en-GB" dirty="0" smtClean="0"/>
            </a:br>
            <a:r>
              <a:rPr lang="en-GB" dirty="0" smtClean="0"/>
              <a:t>Freezer: 300W</a:t>
            </a:r>
            <a:br>
              <a:rPr lang="en-GB" dirty="0" smtClean="0"/>
            </a:br>
            <a:r>
              <a:rPr lang="en-GB" dirty="0" smtClean="0"/>
              <a:t>Washing machine: 500W</a:t>
            </a:r>
            <a:br>
              <a:rPr lang="en-GB" dirty="0" smtClean="0"/>
            </a:br>
            <a:r>
              <a:rPr lang="en-GB" dirty="0" smtClean="0"/>
              <a:t>Dishwasher: 1300W</a:t>
            </a:r>
            <a:br>
              <a:rPr lang="en-GB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35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Electric Cooker: 10kW. </a:t>
            </a:r>
            <a:r>
              <a:rPr lang="en-GB" dirty="0" smtClean="0">
                <a:solidFill>
                  <a:srgbClr val="00B050"/>
                </a:solidFill>
              </a:rPr>
              <a:t>45mins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Fridge: 50W. </a:t>
            </a:r>
            <a:r>
              <a:rPr lang="en-GB" dirty="0" smtClean="0">
                <a:solidFill>
                  <a:srgbClr val="00B050"/>
                </a:solidFill>
              </a:rPr>
              <a:t>24hours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Freezer: 300W. </a:t>
            </a:r>
            <a:r>
              <a:rPr lang="en-GB" dirty="0" smtClean="0">
                <a:solidFill>
                  <a:srgbClr val="00B050"/>
                </a:solidFill>
              </a:rPr>
              <a:t>24hours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Washing machine: 500W. </a:t>
            </a:r>
            <a:r>
              <a:rPr lang="en-GB" dirty="0" smtClean="0">
                <a:solidFill>
                  <a:srgbClr val="00B050"/>
                </a:solidFill>
              </a:rPr>
              <a:t>1 hour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Dishwasher: 1300W. </a:t>
            </a:r>
            <a:r>
              <a:rPr lang="en-GB" dirty="0" smtClean="0">
                <a:solidFill>
                  <a:srgbClr val="00B050"/>
                </a:solidFill>
              </a:rPr>
              <a:t>45mins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3800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2438400"/>
                <a:gridCol w="2057400"/>
                <a:gridCol w="2057400"/>
              </a:tblGrid>
              <a:tr h="1481263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Device</a:t>
                      </a:r>
                      <a:endParaRPr lang="en-US" sz="2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Power</a:t>
                      </a:r>
                      <a:r>
                        <a:rPr lang="en-GB" sz="2800" baseline="0" dirty="0" smtClean="0"/>
                        <a:t> Rating (Watt)</a:t>
                      </a:r>
                      <a:endParaRPr lang="en-US" sz="2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Time (sec)</a:t>
                      </a:r>
                      <a:endParaRPr lang="en-US" sz="2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Energy (</a:t>
                      </a:r>
                      <a:r>
                        <a:rPr lang="en-US" sz="2800" dirty="0" smtClean="0"/>
                        <a:t>J)</a:t>
                      </a:r>
                      <a:endParaRPr lang="en-GB" sz="2800" dirty="0" smtClean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00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Electric</a:t>
                      </a:r>
                      <a:r>
                        <a:rPr lang="en-GB" sz="2400" baseline="0" dirty="0" smtClean="0"/>
                        <a:t> Cooker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10000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2700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27000000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91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Fridge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86400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4320000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91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Freezer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86400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25920000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00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Washing</a:t>
                      </a:r>
                      <a:r>
                        <a:rPr lang="en-GB" sz="2400" baseline="0" dirty="0" smtClean="0"/>
                        <a:t> Machine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3600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1800000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91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Dishwasher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1300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2700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3510000</a:t>
                      </a:r>
                      <a:endParaRPr lang="en-US" sz="24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0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algn="l"/>
            <a:r>
              <a:rPr lang="en-GB" sz="3200" smtClean="0"/>
              <a:t>Total energy use in one day:</a:t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r>
              <a:rPr lang="en-GB" smtClean="0"/>
              <a:t>63036000J </a:t>
            </a:r>
            <a:r>
              <a:rPr lang="en-GB" sz="3200" smtClean="0"/>
              <a:t>or</a:t>
            </a:r>
            <a:br>
              <a:rPr lang="en-GB" sz="3200" smtClean="0"/>
            </a:br>
            <a:r>
              <a:rPr lang="en-GB" sz="3200" smtClean="0"/>
              <a:t>63 million and 36 thousand Joules</a:t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>and Total Energy for 3 months:</a:t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r>
              <a:rPr lang="en-GB" smtClean="0"/>
              <a:t>5673240000J </a:t>
            </a:r>
            <a:r>
              <a:rPr lang="en-GB" sz="3200" smtClean="0"/>
              <a:t>or</a:t>
            </a:r>
            <a:br>
              <a:rPr lang="en-GB" sz="3200" smtClean="0"/>
            </a:br>
            <a:r>
              <a:rPr lang="en-GB" sz="3200" smtClean="0"/>
              <a:t>5 billion, 6 hundred and seventy three million, 2 hundred and forty thousand Joules! </a:t>
            </a:r>
            <a:endParaRPr lang="en-US" sz="3200" smtClean="0"/>
          </a:p>
        </p:txBody>
      </p:sp>
      <p:pic>
        <p:nvPicPr>
          <p:cNvPr id="32770" name="Picture 2" descr="johnny_automatic_worried_about_a_bi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8382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42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Learning objective: To explain the link between the power rating and energy use of an electrical appliance.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Must: Recall the definition for power and give its unit of measurement – Grade D</a:t>
            </a:r>
          </a:p>
          <a:p>
            <a:r>
              <a:rPr lang="en-GB" dirty="0" smtClean="0"/>
              <a:t>Should: Be able to calculate power rating and energy used by an electrical appliance. - Grade C</a:t>
            </a:r>
          </a:p>
          <a:p>
            <a:r>
              <a:rPr lang="en-GB" dirty="0" smtClean="0"/>
              <a:t>Could: Calculate the power of a range of appliances using an ammeter and a voltmeter – Grade B.</a:t>
            </a:r>
          </a:p>
          <a:p>
            <a:r>
              <a:rPr lang="en-GB" dirty="0" smtClean="0"/>
              <a:t>Keywords: Power, current, voltage, watt and energy transfer.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1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Plenary- True or False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71338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Power is measured in watts?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Power= voltage / current?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Current is measured in volts?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Voltage is measured in volts?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Potential difference is another word for voltage?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 is the symbol for current?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mains supply voltage to our homes is 240V?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higher the power rating the more energy is used?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10 watts means 10 joules of energy every minute?</a:t>
            </a:r>
            <a:endParaRPr lang="en-GB" dirty="0"/>
          </a:p>
        </p:txBody>
      </p:sp>
      <p:pic>
        <p:nvPicPr>
          <p:cNvPr id="26626" name="Picture 2" descr="http://tzvetkova.files.wordpress.com/2008/10/boshnakova_credible-b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052736"/>
            <a:ext cx="268796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Starter-Label the power station</a:t>
            </a:r>
            <a:endParaRPr lang="en-GB" dirty="0"/>
          </a:p>
        </p:txBody>
      </p:sp>
      <p:pic>
        <p:nvPicPr>
          <p:cNvPr id="4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75" y="1785938"/>
            <a:ext cx="7858125" cy="4357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many did you 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1. Furnace and boiler.</a:t>
            </a:r>
          </a:p>
          <a:p>
            <a:pPr eaLnBrk="1" hangingPunct="1"/>
            <a:r>
              <a:rPr lang="en-GB" sz="4000" smtClean="0"/>
              <a:t>2. Turbine.</a:t>
            </a:r>
          </a:p>
          <a:p>
            <a:pPr eaLnBrk="1" hangingPunct="1"/>
            <a:r>
              <a:rPr lang="en-GB" sz="4000" smtClean="0"/>
              <a:t>3. Generator.</a:t>
            </a:r>
          </a:p>
          <a:p>
            <a:pPr eaLnBrk="1" hangingPunct="1"/>
            <a:r>
              <a:rPr lang="en-GB" sz="4000" smtClean="0"/>
              <a:t>4. Transformer.</a:t>
            </a:r>
          </a:p>
        </p:txBody>
      </p:sp>
      <p:pic>
        <p:nvPicPr>
          <p:cNvPr id="7172" name="Content Placeholder 7" descr="H00022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14938" y="1928813"/>
            <a:ext cx="2786062" cy="4000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Mains supply.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What is the mains  supply voltage to our homes?</a:t>
            </a:r>
          </a:p>
          <a:p>
            <a:endParaRPr lang="en-GB" sz="3200" dirty="0"/>
          </a:p>
          <a:p>
            <a:r>
              <a:rPr lang="en-GB" sz="3200" dirty="0" smtClean="0"/>
              <a:t>230 V (volts).</a:t>
            </a:r>
          </a:p>
          <a:p>
            <a:endParaRPr lang="en-GB" sz="3200" dirty="0"/>
          </a:p>
          <a:p>
            <a:r>
              <a:rPr lang="en-GB" sz="3200" dirty="0" smtClean="0"/>
              <a:t>You need to remember this.</a:t>
            </a:r>
            <a:endParaRPr lang="en-GB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348880"/>
            <a:ext cx="4258816" cy="2729164"/>
          </a:xfrm>
        </p:spPr>
      </p:pic>
    </p:spTree>
    <p:extLst>
      <p:ext uri="{BB962C8B-B14F-4D97-AF65-F5344CB8AC3E}">
        <p14:creationId xmlns:p14="http://schemas.microsoft.com/office/powerpoint/2010/main" val="79162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8569325" cy="1439863"/>
          </a:xfrm>
        </p:spPr>
        <p:txBody>
          <a:bodyPr/>
          <a:lstStyle/>
          <a:p>
            <a:pPr>
              <a:buFontTx/>
              <a:buNone/>
            </a:pPr>
            <a:r>
              <a:rPr lang="en-GB" sz="4000" b="1"/>
              <a:t>Do different appliances use different amounts of electricity?</a:t>
            </a:r>
          </a:p>
          <a:p>
            <a:pPr>
              <a:buFontTx/>
              <a:buNone/>
            </a:pPr>
            <a:endParaRPr lang="en-GB" sz="4000" b="1"/>
          </a:p>
        </p:txBody>
      </p:sp>
      <p:pic>
        <p:nvPicPr>
          <p:cNvPr id="17411" name="Picture 3" descr="j023426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1628775"/>
            <a:ext cx="2530475" cy="2465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2" name="Picture 4" descr="j019928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4237038"/>
            <a:ext cx="2705100" cy="2430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3" name="Picture 5" descr="MCj041263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1992313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MCj0295824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16113"/>
            <a:ext cx="3529012" cy="265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MCj0295806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473575"/>
            <a:ext cx="3240087" cy="22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270559"/>
      </p:ext>
    </p:extLst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b="1" u="sng"/>
              <a:t>Joules</a:t>
            </a:r>
            <a:endParaRPr lang="en-US" b="1" u="sng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5327650"/>
          </a:xfrm>
        </p:spPr>
        <p:txBody>
          <a:bodyPr/>
          <a:lstStyle/>
          <a:p>
            <a:r>
              <a:rPr lang="en-GB" sz="2800"/>
              <a:t>Energy is measured in Joules (J)</a:t>
            </a:r>
          </a:p>
          <a:p>
            <a:r>
              <a:rPr lang="en-GB" sz="2800"/>
              <a:t>We need to know how much energy something uses over time = a rate</a:t>
            </a:r>
          </a:p>
          <a:p>
            <a:r>
              <a:rPr lang="en-GB" sz="2800"/>
              <a:t>We can use Joules per second (J/s)</a:t>
            </a:r>
          </a:p>
          <a:p>
            <a:r>
              <a:rPr lang="en-GB" sz="2800"/>
              <a:t>1 Joule / sec = 1 Watt (W)</a:t>
            </a:r>
          </a:p>
          <a:p>
            <a:endParaRPr lang="en-GB" sz="2800"/>
          </a:p>
          <a:p>
            <a:endParaRPr lang="en-GB" sz="2800"/>
          </a:p>
          <a:p>
            <a:endParaRPr lang="en-GB" sz="2800"/>
          </a:p>
          <a:p>
            <a:endParaRPr lang="en-GB" sz="2800"/>
          </a:p>
          <a:p>
            <a:pPr>
              <a:buFontTx/>
              <a:buNone/>
            </a:pPr>
            <a:r>
              <a:rPr lang="en-GB" sz="2800"/>
              <a:t>A 100W light bulb uses 100J of energy every second</a:t>
            </a:r>
            <a:endParaRPr lang="en-US" sz="2800"/>
          </a:p>
        </p:txBody>
      </p:sp>
      <p:pic>
        <p:nvPicPr>
          <p:cNvPr id="4100" name="Picture 4" descr="MCj042607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22763">
            <a:off x="5781675" y="2570163"/>
            <a:ext cx="2149475" cy="343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94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When an electric current is passed through a device electric current is transferred from the supply to the device.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rate at which this energy is transferred is called </a:t>
            </a:r>
            <a:r>
              <a:rPr lang="en-GB" b="1" dirty="0" smtClean="0"/>
              <a:t>POWER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Power is measured in </a:t>
            </a:r>
            <a:r>
              <a:rPr lang="en-GB" b="1" dirty="0" smtClean="0"/>
              <a:t>WATTS (W).</a:t>
            </a:r>
            <a:endParaRPr lang="en-GB" b="1" dirty="0"/>
          </a:p>
        </p:txBody>
      </p:sp>
      <p:pic>
        <p:nvPicPr>
          <p:cNvPr id="1028" name="Picture 4" descr="http://www.clipartoday.com/_thumbs/022/Industry/cartoon_electric_194907_tn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789040"/>
            <a:ext cx="2664296" cy="2878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b="1" u="sng"/>
              <a:t>Power Rating</a:t>
            </a:r>
            <a:endParaRPr lang="en-US" b="1" u="sng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8964612" cy="1973262"/>
          </a:xfrm>
        </p:spPr>
        <p:txBody>
          <a:bodyPr/>
          <a:lstStyle/>
          <a:p>
            <a:r>
              <a:rPr lang="en-GB" sz="2800"/>
              <a:t>Different electrical devices have different power ratings</a:t>
            </a:r>
          </a:p>
          <a:p>
            <a:r>
              <a:rPr lang="en-GB" sz="2800"/>
              <a:t>They use different amounts of electrical energy over a given time.</a:t>
            </a:r>
            <a:endParaRPr lang="en-US" sz="2800"/>
          </a:p>
        </p:txBody>
      </p:sp>
      <p:pic>
        <p:nvPicPr>
          <p:cNvPr id="6150" name="Picture 6" descr="MCj0429827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2781300"/>
            <a:ext cx="2543175" cy="310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755650" y="3141663"/>
            <a:ext cx="2952750" cy="3265487"/>
            <a:chOff x="476" y="1979"/>
            <a:chExt cx="1860" cy="2057"/>
          </a:xfrm>
        </p:grpSpPr>
        <p:pic>
          <p:nvPicPr>
            <p:cNvPr id="6148" name="Picture 4" descr="MCj0437557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1979"/>
              <a:ext cx="1860" cy="1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930" y="3748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/>
                <a:t>15W</a:t>
              </a:r>
              <a:endParaRPr lang="en-US" sz="2400" b="1"/>
            </a:p>
          </p:txBody>
        </p:sp>
      </p:grp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443663" y="594995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/>
              <a:t>100W</a:t>
            </a:r>
            <a:endParaRPr lang="en-US" sz="2400" b="1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211638" y="4149725"/>
            <a:ext cx="16557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 b="1">
                <a:latin typeface="Elephant" pitchFamily="18" charset="0"/>
              </a:rPr>
              <a:t>VS</a:t>
            </a:r>
            <a:endParaRPr lang="en-US" sz="4400" b="1">
              <a:latin typeface="Elephant" pitchFamily="18" charset="0"/>
            </a:endParaRPr>
          </a:p>
        </p:txBody>
      </p:sp>
      <p:sp>
        <p:nvSpPr>
          <p:cNvPr id="6156" name="WordArt 12"/>
          <p:cNvSpPr>
            <a:spLocks noChangeArrowheads="1" noChangeShapeType="1" noTextEdit="1"/>
          </p:cNvSpPr>
          <p:nvPr/>
        </p:nvSpPr>
        <p:spPr bwMode="auto">
          <a:xfrm>
            <a:off x="250825" y="4581525"/>
            <a:ext cx="8713788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THE SAME AMOUNT OF LIGHT IS PRODUCED</a:t>
            </a:r>
          </a:p>
        </p:txBody>
      </p:sp>
    </p:spTree>
    <p:extLst>
      <p:ext uri="{BB962C8B-B14F-4D97-AF65-F5344CB8AC3E}">
        <p14:creationId xmlns:p14="http://schemas.microsoft.com/office/powerpoint/2010/main" val="59074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3" grpId="0"/>
      <p:bldP spid="6154" grpId="0"/>
      <p:bldP spid="615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624</Words>
  <Application>Microsoft Office PowerPoint</Application>
  <PresentationFormat>On-screen Show (4:3)</PresentationFormat>
  <Paragraphs>200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Sustainable Energy</vt:lpstr>
      <vt:lpstr>Learning objective: To explain the link between the power rating and energy use of an electrical appliance.</vt:lpstr>
      <vt:lpstr>Starter-Label the power station</vt:lpstr>
      <vt:lpstr>How many did you get?</vt:lpstr>
      <vt:lpstr>Mains supply.</vt:lpstr>
      <vt:lpstr>PowerPoint Presentation</vt:lpstr>
      <vt:lpstr>Joules</vt:lpstr>
      <vt:lpstr>Power</vt:lpstr>
      <vt:lpstr>Power Rating</vt:lpstr>
      <vt:lpstr>P = I x V</vt:lpstr>
      <vt:lpstr>Pee on the Ivy</vt:lpstr>
      <vt:lpstr>Task- Complete the table using the equation P=IV</vt:lpstr>
      <vt:lpstr>Task- Complete the table using the equation P=IV</vt:lpstr>
      <vt:lpstr>The Watt</vt:lpstr>
      <vt:lpstr>PowerPoint Presentation</vt:lpstr>
      <vt:lpstr>  Electric Cooker: 10kW Fridge: 50W Freezer: 300W Washing machine: 500W Dishwasher: 1300W </vt:lpstr>
      <vt:lpstr> Electric Cooker: 10kW. 45mins Fridge: 50W. 24hours Freezer: 300W. 24hours Washing machine: 500W. 1 hour Dishwasher: 1300W. 45mins</vt:lpstr>
      <vt:lpstr>PowerPoint Presentation</vt:lpstr>
      <vt:lpstr>Total energy use in one day:  63036000J or 63 million and 36 thousand Joules  and Total Energy for 3 months:  5673240000J or 5 billion, 6 hundred and seventy three million, 2 hundred and forty thousand Joules! </vt:lpstr>
      <vt:lpstr>Plenary- True or False</vt:lpstr>
    </vt:vector>
  </TitlesOfParts>
  <Company>James Brindley Science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Energy</dc:title>
  <dc:creator>sbeech</dc:creator>
  <cp:lastModifiedBy>Michelle Meyers</cp:lastModifiedBy>
  <cp:revision>25</cp:revision>
  <dcterms:created xsi:type="dcterms:W3CDTF">2011-07-05T09:39:53Z</dcterms:created>
  <dcterms:modified xsi:type="dcterms:W3CDTF">2015-04-01T08:59:46Z</dcterms:modified>
</cp:coreProperties>
</file>