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0F6C3C-01CC-4CE1-8A18-B4EAAA7D6543}"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379556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F6C3C-01CC-4CE1-8A18-B4EAAA7D6543}"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385438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F6C3C-01CC-4CE1-8A18-B4EAAA7D6543}"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21056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0F6C3C-01CC-4CE1-8A18-B4EAAA7D6543}"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240667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F6C3C-01CC-4CE1-8A18-B4EAAA7D6543}" type="datetimeFigureOut">
              <a:rPr lang="en-GB" smtClean="0"/>
              <a:t>19/06/2014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192222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0F6C3C-01CC-4CE1-8A18-B4EAAA7D6543}"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239827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0F6C3C-01CC-4CE1-8A18-B4EAAA7D6543}" type="datetimeFigureOut">
              <a:rPr lang="en-GB" smtClean="0"/>
              <a:t>19/06/2014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234222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0F6C3C-01CC-4CE1-8A18-B4EAAA7D6543}" type="datetimeFigureOut">
              <a:rPr lang="en-GB" smtClean="0"/>
              <a:t>19/06/2014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226579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F6C3C-01CC-4CE1-8A18-B4EAAA7D6543}" type="datetimeFigureOut">
              <a:rPr lang="en-GB" smtClean="0"/>
              <a:t>19/06/2014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165422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F6C3C-01CC-4CE1-8A18-B4EAAA7D6543}"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415539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F6C3C-01CC-4CE1-8A18-B4EAAA7D6543}" type="datetimeFigureOut">
              <a:rPr lang="en-GB" smtClean="0"/>
              <a:t>19/06/2014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191EFD-18A4-460A-BE14-BBC54530942E}" type="slidenum">
              <a:rPr lang="en-GB" smtClean="0"/>
              <a:t>‹#›</a:t>
            </a:fld>
            <a:endParaRPr lang="en-GB"/>
          </a:p>
        </p:txBody>
      </p:sp>
    </p:spTree>
    <p:extLst>
      <p:ext uri="{BB962C8B-B14F-4D97-AF65-F5344CB8AC3E}">
        <p14:creationId xmlns:p14="http://schemas.microsoft.com/office/powerpoint/2010/main" val="65649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F6C3C-01CC-4CE1-8A18-B4EAAA7D6543}" type="datetimeFigureOut">
              <a:rPr lang="en-GB" smtClean="0"/>
              <a:t>19/06/2014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91EFD-18A4-460A-BE14-BBC54530942E}" type="slidenum">
              <a:rPr lang="en-GB" smtClean="0"/>
              <a:t>‹#›</a:t>
            </a:fld>
            <a:endParaRPr lang="en-GB"/>
          </a:p>
        </p:txBody>
      </p:sp>
    </p:spTree>
    <p:extLst>
      <p:ext uri="{BB962C8B-B14F-4D97-AF65-F5344CB8AC3E}">
        <p14:creationId xmlns:p14="http://schemas.microsoft.com/office/powerpoint/2010/main" val="91167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ehn.org/win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Precautionary principle </a:t>
            </a:r>
            <a:endParaRPr lang="en-GB" dirty="0"/>
          </a:p>
        </p:txBody>
      </p:sp>
      <p:sp>
        <p:nvSpPr>
          <p:cNvPr id="7" name="Content Placeholder 6"/>
          <p:cNvSpPr>
            <a:spLocks noGrp="1"/>
          </p:cNvSpPr>
          <p:nvPr>
            <p:ph idx="1"/>
          </p:nvPr>
        </p:nvSpPr>
        <p:spPr/>
        <p:txBody>
          <a:bodyPr>
            <a:normAutofit fontScale="92500" lnSpcReduction="10000"/>
          </a:bodyPr>
          <a:lstStyle/>
          <a:p>
            <a:r>
              <a:rPr lang="en-US" dirty="0"/>
              <a:t>The </a:t>
            </a:r>
            <a:r>
              <a:rPr lang="en-US" b="1" dirty="0"/>
              <a:t>Precautionary Principle</a:t>
            </a:r>
            <a:r>
              <a:rPr lang="en-US" dirty="0"/>
              <a:t> is a strategy to cope with possible risks where scientific understanding is yet incomplete, such as the risks of </a:t>
            </a:r>
            <a:r>
              <a:rPr lang="en-US" dirty="0" err="1"/>
              <a:t>nano</a:t>
            </a:r>
            <a:r>
              <a:rPr lang="en-US" dirty="0"/>
              <a:t> technology, genetically modified organisms and systemic insecticides</a:t>
            </a:r>
            <a:r>
              <a:rPr lang="en-US" dirty="0" smtClean="0"/>
              <a:t>.</a:t>
            </a:r>
          </a:p>
          <a:p>
            <a:r>
              <a:rPr lang="en-US" dirty="0" smtClean="0"/>
              <a:t>The technologies are often imposed </a:t>
            </a:r>
            <a:r>
              <a:rPr lang="en-US" dirty="0"/>
              <a:t>without adequate consideration of the human rights of those affected</a:t>
            </a:r>
            <a:r>
              <a:rPr lang="en-US" dirty="0" smtClean="0"/>
              <a:t>.</a:t>
            </a:r>
          </a:p>
          <a:p>
            <a:r>
              <a:rPr lang="en-US" dirty="0" smtClean="0"/>
              <a:t>Some laws may be brought in to protect the public from </a:t>
            </a:r>
            <a:r>
              <a:rPr lang="en-US" b="1" u="sng" dirty="0" smtClean="0"/>
              <a:t>potential</a:t>
            </a:r>
            <a:r>
              <a:rPr lang="en-US" dirty="0" smtClean="0"/>
              <a:t> harm</a:t>
            </a:r>
            <a:endParaRPr lang="en-GB" dirty="0"/>
          </a:p>
        </p:txBody>
      </p:sp>
    </p:spTree>
    <p:extLst>
      <p:ext uri="{BB962C8B-B14F-4D97-AF65-F5344CB8AC3E}">
        <p14:creationId xmlns:p14="http://schemas.microsoft.com/office/powerpoint/2010/main" val="579629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404664"/>
            <a:ext cx="8229600" cy="5721499"/>
          </a:xfrm>
        </p:spPr>
        <p:txBody>
          <a:bodyPr>
            <a:normAutofit fontScale="92500"/>
          </a:bodyPr>
          <a:lstStyle/>
          <a:p>
            <a:r>
              <a:rPr lang="en-US" dirty="0" smtClean="0"/>
              <a:t>When human activities may lead to morally unacceptable harm that is scientifically plausible but uncertain, actions shall be taken to avoid or diminish that harm. Morally unacceptable harm refers to harm to humans or the environment that is </a:t>
            </a:r>
          </a:p>
          <a:p>
            <a:r>
              <a:rPr lang="en-US" dirty="0" smtClean="0"/>
              <a:t>threatening to human life or health, or</a:t>
            </a:r>
          </a:p>
          <a:p>
            <a:r>
              <a:rPr lang="en-US" dirty="0" smtClean="0"/>
              <a:t>serious and effectively irreversible, or</a:t>
            </a:r>
          </a:p>
          <a:p>
            <a:r>
              <a:rPr lang="en-US" dirty="0" smtClean="0"/>
              <a:t>inequitable to present or future generations, or</a:t>
            </a:r>
          </a:p>
          <a:p>
            <a:r>
              <a:rPr lang="en-US" dirty="0" smtClean="0"/>
              <a:t>imposed without adequate consideration of the human rights of those affected.</a:t>
            </a:r>
          </a:p>
          <a:p>
            <a:endParaRPr lang="en-GB" dirty="0"/>
          </a:p>
        </p:txBody>
      </p:sp>
    </p:spTree>
    <p:extLst>
      <p:ext uri="{BB962C8B-B14F-4D97-AF65-F5344CB8AC3E}">
        <p14:creationId xmlns:p14="http://schemas.microsoft.com/office/powerpoint/2010/main" val="23206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a:t>
            </a:r>
            <a:r>
              <a:rPr lang="en-US" b="1" dirty="0">
                <a:hlinkClick r:id="rId2"/>
              </a:rPr>
              <a:t>1998 Wingspread Statement</a:t>
            </a:r>
            <a:r>
              <a:rPr lang="en-US" dirty="0"/>
              <a:t> on the Precautionary Principle summarizes the principle this way: </a:t>
            </a:r>
          </a:p>
          <a:p>
            <a:r>
              <a:rPr lang="en-US" dirty="0" smtClean="0"/>
              <a:t>When </a:t>
            </a:r>
            <a:r>
              <a:rPr lang="en-US" dirty="0"/>
              <a:t>an activity raises threats of harm to the environment or human health, precautionary measures should be taken even if some cause and effect relationships are not fully established scientifically</a:t>
            </a:r>
            <a:endParaRPr lang="en-GB" dirty="0"/>
          </a:p>
        </p:txBody>
      </p:sp>
    </p:spTree>
    <p:extLst>
      <p:ext uri="{BB962C8B-B14F-4D97-AF65-F5344CB8AC3E}">
        <p14:creationId xmlns:p14="http://schemas.microsoft.com/office/powerpoint/2010/main" val="3855842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US" dirty="0"/>
              <a:t>Sometimes if we wait for certainty it is too late. Scientific standards for demonstrating cause and effect are very high. For example, smoking was strongly suspected of causing lung cancer long before the link was demonstrated conclusively. By then, many smokers had died of lung cancer. But many other people had already quit smoking because of the growing evidence that smoking was linked to lung cancer. </a:t>
            </a:r>
            <a:r>
              <a:rPr lang="en-US"/>
              <a:t>These people were wisely exercising precaution despite some scientific uncertainty. </a:t>
            </a:r>
            <a:endParaRPr lang="en-GB"/>
          </a:p>
        </p:txBody>
      </p:sp>
    </p:spTree>
    <p:extLst>
      <p:ext uri="{BB962C8B-B14F-4D97-AF65-F5344CB8AC3E}">
        <p14:creationId xmlns:p14="http://schemas.microsoft.com/office/powerpoint/2010/main" val="2332406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267</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Precautionary principle </vt:lpstr>
      <vt:lpstr>PowerPoint Presentation</vt:lpstr>
      <vt:lpstr>PowerPoint Presentation</vt:lpstr>
      <vt:lpstr>PowerPoint Presentation</vt:lpstr>
    </vt:vector>
  </TitlesOfParts>
  <Company>Sanders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Precautionary principle </dc:title>
  <dc:creator>Michelle Meyers</dc:creator>
  <cp:lastModifiedBy>Michelle Meyers</cp:lastModifiedBy>
  <cp:revision>3</cp:revision>
  <dcterms:created xsi:type="dcterms:W3CDTF">2014-06-19T06:56:12Z</dcterms:created>
  <dcterms:modified xsi:type="dcterms:W3CDTF">2014-06-19T07:00:59Z</dcterms:modified>
</cp:coreProperties>
</file>