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8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7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73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7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3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1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EA41-48F5-40B1-B44D-E2C8C0318844}" type="datetimeFigureOut">
              <a:rPr lang="en-GB" smtClean="0"/>
              <a:t>25/02/2015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B5557-BBDC-4442-B7FF-2D67553F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zCmldiaWQ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2UDEDvejm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P1 – Seafloor spreading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8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Seafloor spreading - Explanation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Movement of mantle</a:t>
            </a:r>
          </a:p>
          <a:p>
            <a:r>
              <a:rPr lang="en-GB" dirty="0" smtClean="0"/>
              <a:t>Pushes crust apart</a:t>
            </a:r>
          </a:p>
          <a:p>
            <a:r>
              <a:rPr lang="en-GB" dirty="0" smtClean="0"/>
              <a:t>Crust plates moving slowly apart at mid-</a:t>
            </a:r>
            <a:r>
              <a:rPr lang="en-GB" dirty="0" err="1" smtClean="0"/>
              <a:t>atlantic</a:t>
            </a:r>
            <a:r>
              <a:rPr lang="en-GB" dirty="0" smtClean="0"/>
              <a:t> ridge</a:t>
            </a:r>
          </a:p>
          <a:p>
            <a:r>
              <a:rPr lang="en-GB" dirty="0" smtClean="0"/>
              <a:t>Molten rock exuded (released) at mid-ocean ridge</a:t>
            </a:r>
          </a:p>
          <a:p>
            <a:r>
              <a:rPr lang="en-GB" dirty="0" smtClean="0"/>
              <a:t>So new magma rises to the surface and solidifies</a:t>
            </a:r>
          </a:p>
          <a:p>
            <a:r>
              <a:rPr lang="en-GB" dirty="0" smtClean="0"/>
              <a:t>New rocks formed in opening in crust</a:t>
            </a:r>
          </a:p>
          <a:p>
            <a:r>
              <a:rPr lang="en-GB" dirty="0" smtClean="0"/>
              <a:t>Newer rocks closer to gap and older rocks further off</a:t>
            </a:r>
          </a:p>
          <a:p>
            <a:r>
              <a:rPr lang="en-GB" dirty="0" smtClean="0"/>
              <a:t>Ridge moves approximately 2.5-10 cm every year</a:t>
            </a:r>
          </a:p>
          <a:p>
            <a:r>
              <a:rPr lang="en-GB" dirty="0" smtClean="0"/>
              <a:t>What happens to rock at the outer edge of the ridge?</a:t>
            </a:r>
          </a:p>
          <a:p>
            <a:r>
              <a:rPr lang="en-GB" dirty="0" smtClean="0"/>
              <a:t>Old rock at the edge of the ridge is forced downwards and becomes magma in the mantle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04856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7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rocks and seafloor spreading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https://www.youtube.com/watch?v=BCzCmldiaWQ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68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Describe how </a:t>
            </a:r>
            <a:r>
              <a:rPr lang="en-GB" sz="3200" b="1" u="sng" dirty="0" smtClean="0"/>
              <a:t>magnetic rocks </a:t>
            </a:r>
            <a:r>
              <a:rPr lang="en-GB" sz="3200" dirty="0" smtClean="0"/>
              <a:t>on the seafloor provide </a:t>
            </a:r>
            <a:r>
              <a:rPr lang="en-GB" sz="3200" b="1" u="sng" dirty="0" smtClean="0"/>
              <a:t>evidence</a:t>
            </a:r>
            <a:r>
              <a:rPr lang="en-GB" sz="3200" dirty="0" smtClean="0"/>
              <a:t> for tectonic theory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Earth has a magnetic field</a:t>
            </a:r>
          </a:p>
          <a:p>
            <a:r>
              <a:rPr lang="en-GB" dirty="0" smtClean="0"/>
              <a:t>Polarity of field reverses every 100 million years</a:t>
            </a:r>
          </a:p>
          <a:p>
            <a:r>
              <a:rPr lang="en-GB" dirty="0" smtClean="0"/>
              <a:t>When new rock forms at plate boundary at the oceanic ridge, the rock cools and solidifies and magnetic minerals in the rock (magnetite) align with the Earths polarity</a:t>
            </a:r>
          </a:p>
          <a:p>
            <a:r>
              <a:rPr lang="en-GB" dirty="0" smtClean="0"/>
              <a:t>As new rock forms the rock aligns with the Earths polarity at that time, forming stripes of rock</a:t>
            </a:r>
          </a:p>
          <a:p>
            <a:r>
              <a:rPr lang="en-GB" dirty="0" smtClean="0"/>
              <a:t>Can estimate how quickly new rock is formed and therefore how quickly the plates are moving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0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59"/>
          <p:cNvSpPr>
            <a:spLocks noChangeArrowheads="1"/>
          </p:cNvSpPr>
          <p:nvPr/>
        </p:nvSpPr>
        <p:spPr bwMode="auto">
          <a:xfrm>
            <a:off x="1619250" y="2492375"/>
            <a:ext cx="5186363" cy="863600"/>
          </a:xfrm>
          <a:prstGeom prst="rect">
            <a:avLst/>
          </a:prstGeom>
          <a:gradFill rotWithShape="1">
            <a:gsLst>
              <a:gs pos="0">
                <a:srgbClr val="763B01">
                  <a:alpha val="0"/>
                </a:srgbClr>
              </a:gs>
              <a:gs pos="100000">
                <a:srgbClr val="FE800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47" name="AutoShape 84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Magnetic Stripes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25988"/>
            <a:ext cx="8496300" cy="18716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Char char="•"/>
            </a:pPr>
            <a:r>
              <a:rPr lang="en-GB" altLang="en-US" dirty="0" smtClean="0"/>
              <a:t>The iron-rich minerals in the magma </a:t>
            </a:r>
            <a:r>
              <a:rPr lang="en-GB" altLang="en-US" u="sng" dirty="0" smtClean="0"/>
              <a:t>record the direction of the Earth's magnetic field</a:t>
            </a:r>
            <a:r>
              <a:rPr lang="en-GB" altLang="en-US" dirty="0" smtClean="0"/>
              <a:t> at the time when the rising magma solidified. </a:t>
            </a:r>
          </a:p>
          <a:p>
            <a:pPr eaLnBrk="1" hangingPunct="1">
              <a:buFontTx/>
              <a:buChar char="•"/>
            </a:pPr>
            <a:endParaRPr lang="en-GB" altLang="en-US" dirty="0" smtClean="0"/>
          </a:p>
          <a:p>
            <a:pPr eaLnBrk="1" hangingPunct="1">
              <a:buFontTx/>
              <a:buChar char="•"/>
            </a:pPr>
            <a:r>
              <a:rPr lang="en-GB" altLang="en-US" dirty="0" smtClean="0"/>
              <a:t>Magnetic reversal patterns in oceanic crust occur in </a:t>
            </a:r>
            <a:r>
              <a:rPr lang="en-GB" altLang="en-US" u="sng" dirty="0" smtClean="0"/>
              <a:t>stripes parallel to oceanic ridges</a:t>
            </a:r>
            <a:r>
              <a:rPr lang="en-GB" altLang="en-US" dirty="0" smtClean="0"/>
              <a:t>, matching the period reversals of the Earth's magnetic field and so supporting the concept of sea floor spreading.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094538" y="1557338"/>
            <a:ext cx="349250" cy="2022475"/>
            <a:chOff x="4468" y="754"/>
            <a:chExt cx="220" cy="1274"/>
          </a:xfrm>
        </p:grpSpPr>
        <p:sp>
          <p:nvSpPr>
            <p:cNvPr id="236573" name="AutoShape 16"/>
            <p:cNvSpPr>
              <a:spLocks noChangeArrowheads="1"/>
            </p:cNvSpPr>
            <p:nvPr/>
          </p:nvSpPr>
          <p:spPr bwMode="auto">
            <a:xfrm>
              <a:off x="4558" y="981"/>
              <a:ext cx="46" cy="4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6574" name="AutoShape 17"/>
            <p:cNvSpPr>
              <a:spLocks noChangeArrowheads="1"/>
            </p:cNvSpPr>
            <p:nvPr/>
          </p:nvSpPr>
          <p:spPr bwMode="auto">
            <a:xfrm flipV="1">
              <a:off x="4558" y="1389"/>
              <a:ext cx="46" cy="40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6575" name="Text Box 18" descr="Dotted grid"/>
            <p:cNvSpPr txBox="1">
              <a:spLocks noChangeArrowheads="1"/>
            </p:cNvSpPr>
            <p:nvPr/>
          </p:nvSpPr>
          <p:spPr bwMode="auto">
            <a:xfrm>
              <a:off x="4468" y="754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800" b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36576" name="Text Box 19" descr="Dotted grid"/>
            <p:cNvSpPr txBox="1">
              <a:spLocks noChangeArrowheads="1"/>
            </p:cNvSpPr>
            <p:nvPr/>
          </p:nvSpPr>
          <p:spPr bwMode="auto">
            <a:xfrm>
              <a:off x="4472" y="179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800" b="0">
                  <a:solidFill>
                    <a:schemeClr val="tx1"/>
                  </a:solidFill>
                </a:rPr>
                <a:t>S</a:t>
              </a:r>
            </a:p>
          </p:txBody>
        </p:sp>
      </p:grpSp>
      <p:sp>
        <p:nvSpPr>
          <p:cNvPr id="236551" name="Rectangle 3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52" name="Rectangl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73" name="AutoShape 85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74" name="AutoShape 86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75" name="AutoShape 87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1" name="AutoShape 93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57" name="AutoShape 94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3" name="AutoShape 95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59" name="AutoShape 82"/>
          <p:cNvSpPr>
            <a:spLocks noChangeArrowheads="1"/>
          </p:cNvSpPr>
          <p:nvPr/>
        </p:nvSpPr>
        <p:spPr bwMode="auto">
          <a:xfrm>
            <a:off x="6229350" y="2565400"/>
            <a:ext cx="576263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0" name="Rectangle 80"/>
          <p:cNvSpPr>
            <a:spLocks noChangeArrowheads="1"/>
          </p:cNvSpPr>
          <p:nvPr/>
        </p:nvSpPr>
        <p:spPr bwMode="auto">
          <a:xfrm>
            <a:off x="1619250" y="3357563"/>
            <a:ext cx="5186363" cy="863600"/>
          </a:xfrm>
          <a:prstGeom prst="rect">
            <a:avLst/>
          </a:prstGeom>
          <a:gradFill rotWithShape="1">
            <a:gsLst>
              <a:gs pos="0">
                <a:srgbClr val="FE8002"/>
              </a:gs>
              <a:gs pos="100000">
                <a:srgbClr val="763B0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1" name="AutoShape 97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6" name="AutoShape 98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7" name="AutoShape 99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8" name="AutoShape 100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89" name="AutoShape 101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69696"/>
              </a:gs>
              <a:gs pos="50000">
                <a:srgbClr val="E4E4E4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6" name="AutoShape 102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5991" name="AutoShape 103"/>
          <p:cNvSpPr>
            <a:spLocks noChangeArrowheads="1"/>
          </p:cNvSpPr>
          <p:nvPr/>
        </p:nvSpPr>
        <p:spPr bwMode="auto">
          <a:xfrm>
            <a:off x="3925888" y="2636838"/>
            <a:ext cx="50482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8" name="AutoShape 83"/>
          <p:cNvSpPr>
            <a:spLocks noChangeArrowheads="1"/>
          </p:cNvSpPr>
          <p:nvPr/>
        </p:nvSpPr>
        <p:spPr bwMode="auto">
          <a:xfrm>
            <a:off x="1619250" y="2565400"/>
            <a:ext cx="577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69" name="Rectangle 96"/>
          <p:cNvSpPr>
            <a:spLocks noChangeArrowheads="1"/>
          </p:cNvSpPr>
          <p:nvPr/>
        </p:nvSpPr>
        <p:spPr bwMode="auto">
          <a:xfrm>
            <a:off x="3925888" y="2276475"/>
            <a:ext cx="503237" cy="936625"/>
          </a:xfrm>
          <a:prstGeom prst="rect">
            <a:avLst/>
          </a:prstGeom>
          <a:gradFill rotWithShape="1">
            <a:gsLst>
              <a:gs pos="0">
                <a:srgbClr val="763B01">
                  <a:alpha val="0"/>
                </a:srgbClr>
              </a:gs>
              <a:gs pos="100000">
                <a:srgbClr val="FE800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570" name="Freeform 41"/>
          <p:cNvSpPr>
            <a:spLocks/>
          </p:cNvSpPr>
          <p:nvPr/>
        </p:nvSpPr>
        <p:spPr bwMode="auto">
          <a:xfrm>
            <a:off x="4286250" y="2997200"/>
            <a:ext cx="252413" cy="503238"/>
          </a:xfrm>
          <a:custGeom>
            <a:avLst/>
            <a:gdLst>
              <a:gd name="T0" fmla="*/ 2147483647 w 159"/>
              <a:gd name="T1" fmla="*/ 2147483647 h 317"/>
              <a:gd name="T2" fmla="*/ 2147483647 w 159"/>
              <a:gd name="T3" fmla="*/ 2147483647 h 317"/>
              <a:gd name="T4" fmla="*/ 2147483647 w 159"/>
              <a:gd name="T5" fmla="*/ 0 h 317"/>
              <a:gd name="T6" fmla="*/ 0 60000 65536"/>
              <a:gd name="T7" fmla="*/ 0 60000 65536"/>
              <a:gd name="T8" fmla="*/ 0 60000 65536"/>
              <a:gd name="T9" fmla="*/ 0 w 159"/>
              <a:gd name="T10" fmla="*/ 0 h 317"/>
              <a:gd name="T11" fmla="*/ 159 w 15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317">
                <a:moveTo>
                  <a:pt x="159" y="317"/>
                </a:moveTo>
                <a:cubicBezTo>
                  <a:pt x="102" y="275"/>
                  <a:pt x="46" y="234"/>
                  <a:pt x="23" y="181"/>
                </a:cubicBezTo>
                <a:cubicBezTo>
                  <a:pt x="0" y="128"/>
                  <a:pt x="11" y="64"/>
                  <a:pt x="23" y="0"/>
                </a:cubicBezTo>
              </a:path>
            </a:pathLst>
          </a:custGeom>
          <a:noFill/>
          <a:ln w="139700">
            <a:solidFill>
              <a:srgbClr val="DD030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6571" name="Freeform 42"/>
          <p:cNvSpPr>
            <a:spLocks/>
          </p:cNvSpPr>
          <p:nvPr/>
        </p:nvSpPr>
        <p:spPr bwMode="auto">
          <a:xfrm flipH="1">
            <a:off x="3781425" y="2997200"/>
            <a:ext cx="252413" cy="503238"/>
          </a:xfrm>
          <a:custGeom>
            <a:avLst/>
            <a:gdLst>
              <a:gd name="T0" fmla="*/ 2147483647 w 159"/>
              <a:gd name="T1" fmla="*/ 2147483647 h 317"/>
              <a:gd name="T2" fmla="*/ 2147483647 w 159"/>
              <a:gd name="T3" fmla="*/ 2147483647 h 317"/>
              <a:gd name="T4" fmla="*/ 2147483647 w 159"/>
              <a:gd name="T5" fmla="*/ 0 h 317"/>
              <a:gd name="T6" fmla="*/ 0 60000 65536"/>
              <a:gd name="T7" fmla="*/ 0 60000 65536"/>
              <a:gd name="T8" fmla="*/ 0 60000 65536"/>
              <a:gd name="T9" fmla="*/ 0 w 159"/>
              <a:gd name="T10" fmla="*/ 0 h 317"/>
              <a:gd name="T11" fmla="*/ 159 w 15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317">
                <a:moveTo>
                  <a:pt x="159" y="317"/>
                </a:moveTo>
                <a:cubicBezTo>
                  <a:pt x="102" y="275"/>
                  <a:pt x="46" y="234"/>
                  <a:pt x="23" y="181"/>
                </a:cubicBezTo>
                <a:cubicBezTo>
                  <a:pt x="0" y="128"/>
                  <a:pt x="11" y="64"/>
                  <a:pt x="23" y="0"/>
                </a:cubicBezTo>
              </a:path>
            </a:pathLst>
          </a:custGeom>
          <a:noFill/>
          <a:ln w="139700">
            <a:solidFill>
              <a:srgbClr val="DD030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5993" name="Rectangle 105"/>
          <p:cNvSpPr>
            <a:spLocks noChangeArrowheads="1"/>
          </p:cNvSpPr>
          <p:nvPr/>
        </p:nvSpPr>
        <p:spPr bwMode="auto">
          <a:xfrm>
            <a:off x="1403350" y="1412875"/>
            <a:ext cx="6913563" cy="302418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0242" name="Picture 2" descr="Image result for magnetic striping in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56" y="1568229"/>
            <a:ext cx="4181475" cy="29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3770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4.07407E-6 L 0.25591 0.00024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65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2" dur="10000" fill="hold"/>
                                        <p:tgtEl>
                                          <p:spTgt spid="165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4" dur="10000" fill="hold"/>
                                        <p:tgtEl>
                                          <p:spTgt spid="16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99 0.00024 L 0.24601 0.00024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65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10000" fill="hold"/>
                                        <p:tgtEl>
                                          <p:spTgt spid="165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20" dur="10000" fill="hold"/>
                                        <p:tgtEl>
                                          <p:spTgt spid="165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2" dur="10000" fill="hold"/>
                                        <p:tgtEl>
                                          <p:spTgt spid="165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4" dur="10000" fill="hold"/>
                                        <p:tgtEl>
                                          <p:spTgt spid="165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6" dur="10000" fill="hold"/>
                                        <p:tgtEl>
                                          <p:spTgt spid="165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28" dur="10000" fill="hold"/>
                                        <p:tgtEl>
                                          <p:spTgt spid="165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30" dur="10000" fill="hold"/>
                                        <p:tgtEl>
                                          <p:spTgt spid="165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32" dur="10000" fill="hold"/>
                                        <p:tgtEl>
                                          <p:spTgt spid="165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973" grpId="0" animBg="1"/>
      <p:bldP spid="165974" grpId="0" animBg="1"/>
      <p:bldP spid="165975" grpId="0" animBg="1"/>
      <p:bldP spid="165981" grpId="0" animBg="1"/>
      <p:bldP spid="165983" grpId="0" animBg="1"/>
      <p:bldP spid="165983" grpId="1" animBg="1"/>
      <p:bldP spid="165986" grpId="0" animBg="1"/>
      <p:bldP spid="165987" grpId="0" animBg="1"/>
      <p:bldP spid="165988" grpId="0" animBg="1"/>
      <p:bldP spid="165989" grpId="0" animBg="1"/>
      <p:bldP spid="165991" grpId="0" animBg="1"/>
      <p:bldP spid="165991" grpId="1" animBg="1"/>
      <p:bldP spid="1659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12845" r="11205" b="7922"/>
          <a:stretch/>
        </p:blipFill>
        <p:spPr bwMode="auto">
          <a:xfrm>
            <a:off x="123631" y="1052736"/>
            <a:ext cx="873520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15289" r="10323" b="14356"/>
          <a:stretch/>
        </p:blipFill>
        <p:spPr bwMode="auto">
          <a:xfrm>
            <a:off x="207176" y="1268760"/>
            <a:ext cx="8623696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4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20247" r="9650" b="20031"/>
          <a:stretch/>
        </p:blipFill>
        <p:spPr bwMode="auto">
          <a:xfrm>
            <a:off x="0" y="829827"/>
            <a:ext cx="9310301" cy="439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7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15999" r="7034" b="7220"/>
          <a:stretch/>
        </p:blipFill>
        <p:spPr bwMode="auto">
          <a:xfrm>
            <a:off x="439899" y="980728"/>
            <a:ext cx="883139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 you need to know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what evidence there was to support the theory of continental drift – suggested by Alfred Wegener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why the scientific community did not accept his theory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Understand how seafloor spreading provided further evidence that his theory was correct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95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Continental Drift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292600"/>
            <a:ext cx="8137525" cy="1871663"/>
          </a:xfrm>
          <a:noFill/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The edges of land masses (continents) which are separated by thousands of kilometres of ocean: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Have shapes which </a:t>
            </a:r>
            <a:r>
              <a:rPr lang="en-GB" altLang="en-US" u="sng" dirty="0" smtClean="0"/>
              <a:t>fit quite closely</a:t>
            </a:r>
            <a:r>
              <a:rPr lang="en-GB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Have </a:t>
            </a:r>
            <a:r>
              <a:rPr lang="en-GB" altLang="en-US" u="sng" dirty="0" smtClean="0"/>
              <a:t>similar patterns of rocks and fossils</a:t>
            </a:r>
            <a:r>
              <a:rPr lang="en-GB" altLang="en-US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altLang="en-US" dirty="0" smtClean="0"/>
              <a:t>This suggests that they were once part of a single land mass which has </a:t>
            </a:r>
            <a:r>
              <a:rPr lang="en-GB" altLang="en-US" u="sng" dirty="0" smtClean="0"/>
              <a:t>split and been moved apart.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GB" altLang="en-US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95738" y="1341438"/>
            <a:ext cx="1368425" cy="2016125"/>
            <a:chOff x="2517" y="1026"/>
            <a:chExt cx="862" cy="1270"/>
          </a:xfrm>
        </p:grpSpPr>
        <p:sp>
          <p:nvSpPr>
            <p:cNvPr id="234507" name="Freeform 5" descr="Dotted grid"/>
            <p:cNvSpPr>
              <a:spLocks/>
            </p:cNvSpPr>
            <p:nvPr/>
          </p:nvSpPr>
          <p:spPr bwMode="auto">
            <a:xfrm>
              <a:off x="2517" y="1026"/>
              <a:ext cx="862" cy="1270"/>
            </a:xfrm>
            <a:custGeom>
              <a:avLst/>
              <a:gdLst>
                <a:gd name="T0" fmla="*/ 45 w 862"/>
                <a:gd name="T1" fmla="*/ 136 h 1270"/>
                <a:gd name="T2" fmla="*/ 0 w 862"/>
                <a:gd name="T3" fmla="*/ 272 h 1270"/>
                <a:gd name="T4" fmla="*/ 45 w 862"/>
                <a:gd name="T5" fmla="*/ 408 h 1270"/>
                <a:gd name="T6" fmla="*/ 91 w 862"/>
                <a:gd name="T7" fmla="*/ 454 h 1270"/>
                <a:gd name="T8" fmla="*/ 182 w 862"/>
                <a:gd name="T9" fmla="*/ 544 h 1270"/>
                <a:gd name="T10" fmla="*/ 272 w 862"/>
                <a:gd name="T11" fmla="*/ 590 h 1270"/>
                <a:gd name="T12" fmla="*/ 272 w 862"/>
                <a:gd name="T13" fmla="*/ 680 h 1270"/>
                <a:gd name="T14" fmla="*/ 272 w 862"/>
                <a:gd name="T15" fmla="*/ 816 h 1270"/>
                <a:gd name="T16" fmla="*/ 182 w 862"/>
                <a:gd name="T17" fmla="*/ 862 h 1270"/>
                <a:gd name="T18" fmla="*/ 182 w 862"/>
                <a:gd name="T19" fmla="*/ 998 h 1270"/>
                <a:gd name="T20" fmla="*/ 227 w 862"/>
                <a:gd name="T21" fmla="*/ 1134 h 1270"/>
                <a:gd name="T22" fmla="*/ 227 w 862"/>
                <a:gd name="T23" fmla="*/ 1225 h 1270"/>
                <a:gd name="T24" fmla="*/ 318 w 862"/>
                <a:gd name="T25" fmla="*/ 1270 h 1270"/>
                <a:gd name="T26" fmla="*/ 454 w 862"/>
                <a:gd name="T27" fmla="*/ 1270 h 1270"/>
                <a:gd name="T28" fmla="*/ 544 w 862"/>
                <a:gd name="T29" fmla="*/ 1134 h 1270"/>
                <a:gd name="T30" fmla="*/ 635 w 862"/>
                <a:gd name="T31" fmla="*/ 907 h 1270"/>
                <a:gd name="T32" fmla="*/ 680 w 862"/>
                <a:gd name="T33" fmla="*/ 726 h 1270"/>
                <a:gd name="T34" fmla="*/ 771 w 862"/>
                <a:gd name="T35" fmla="*/ 499 h 1270"/>
                <a:gd name="T36" fmla="*/ 862 w 862"/>
                <a:gd name="T37" fmla="*/ 363 h 1270"/>
                <a:gd name="T38" fmla="*/ 817 w 862"/>
                <a:gd name="T39" fmla="*/ 227 h 1270"/>
                <a:gd name="T40" fmla="*/ 635 w 862"/>
                <a:gd name="T41" fmla="*/ 91 h 1270"/>
                <a:gd name="T42" fmla="*/ 454 w 862"/>
                <a:gd name="T43" fmla="*/ 45 h 1270"/>
                <a:gd name="T44" fmla="*/ 272 w 862"/>
                <a:gd name="T45" fmla="*/ 0 h 1270"/>
                <a:gd name="T46" fmla="*/ 136 w 862"/>
                <a:gd name="T47" fmla="*/ 0 h 1270"/>
                <a:gd name="T48" fmla="*/ 45 w 862"/>
                <a:gd name="T49" fmla="*/ 91 h 1270"/>
                <a:gd name="T50" fmla="*/ 45 w 862"/>
                <a:gd name="T51" fmla="*/ 136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2"/>
                <a:gd name="T79" fmla="*/ 0 h 1270"/>
                <a:gd name="T80" fmla="*/ 862 w 862"/>
                <a:gd name="T81" fmla="*/ 1270 h 1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2" h="1270">
                  <a:moveTo>
                    <a:pt x="45" y="136"/>
                  </a:moveTo>
                  <a:lnTo>
                    <a:pt x="0" y="272"/>
                  </a:lnTo>
                  <a:lnTo>
                    <a:pt x="45" y="408"/>
                  </a:lnTo>
                  <a:lnTo>
                    <a:pt x="91" y="454"/>
                  </a:lnTo>
                  <a:lnTo>
                    <a:pt x="182" y="544"/>
                  </a:lnTo>
                  <a:lnTo>
                    <a:pt x="272" y="590"/>
                  </a:lnTo>
                  <a:lnTo>
                    <a:pt x="272" y="680"/>
                  </a:lnTo>
                  <a:lnTo>
                    <a:pt x="272" y="816"/>
                  </a:lnTo>
                  <a:lnTo>
                    <a:pt x="182" y="862"/>
                  </a:lnTo>
                  <a:lnTo>
                    <a:pt x="182" y="998"/>
                  </a:lnTo>
                  <a:lnTo>
                    <a:pt x="227" y="1134"/>
                  </a:lnTo>
                  <a:lnTo>
                    <a:pt x="227" y="1225"/>
                  </a:lnTo>
                  <a:lnTo>
                    <a:pt x="318" y="1270"/>
                  </a:lnTo>
                  <a:lnTo>
                    <a:pt x="454" y="1270"/>
                  </a:lnTo>
                  <a:lnTo>
                    <a:pt x="544" y="1134"/>
                  </a:lnTo>
                  <a:lnTo>
                    <a:pt x="635" y="907"/>
                  </a:lnTo>
                  <a:lnTo>
                    <a:pt x="680" y="726"/>
                  </a:lnTo>
                  <a:lnTo>
                    <a:pt x="771" y="499"/>
                  </a:lnTo>
                  <a:lnTo>
                    <a:pt x="862" y="363"/>
                  </a:lnTo>
                  <a:lnTo>
                    <a:pt x="817" y="227"/>
                  </a:lnTo>
                  <a:lnTo>
                    <a:pt x="635" y="91"/>
                  </a:lnTo>
                  <a:lnTo>
                    <a:pt x="454" y="45"/>
                  </a:lnTo>
                  <a:lnTo>
                    <a:pt x="272" y="0"/>
                  </a:lnTo>
                  <a:lnTo>
                    <a:pt x="136" y="0"/>
                  </a:lnTo>
                  <a:lnTo>
                    <a:pt x="45" y="91"/>
                  </a:lnTo>
                  <a:lnTo>
                    <a:pt x="45" y="1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4508" name="Text Box 6" descr="Dotted grid"/>
            <p:cNvSpPr txBox="1">
              <a:spLocks noChangeArrowheads="1"/>
            </p:cNvSpPr>
            <p:nvPr/>
          </p:nvSpPr>
          <p:spPr bwMode="auto">
            <a:xfrm>
              <a:off x="2653" y="1207"/>
              <a:ext cx="5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2000" b="0">
                  <a:solidFill>
                    <a:schemeClr val="bg1"/>
                  </a:solidFill>
                </a:rPr>
                <a:t>Africa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22613" y="2017713"/>
            <a:ext cx="1143000" cy="1790700"/>
            <a:chOff x="1967" y="1452"/>
            <a:chExt cx="720" cy="1128"/>
          </a:xfrm>
        </p:grpSpPr>
        <p:sp>
          <p:nvSpPr>
            <p:cNvPr id="234505" name="Freeform 4" descr="Dotted grid"/>
            <p:cNvSpPr>
              <a:spLocks/>
            </p:cNvSpPr>
            <p:nvPr/>
          </p:nvSpPr>
          <p:spPr bwMode="auto">
            <a:xfrm>
              <a:off x="1967" y="1452"/>
              <a:ext cx="720" cy="1128"/>
            </a:xfrm>
            <a:custGeom>
              <a:avLst/>
              <a:gdLst>
                <a:gd name="T0" fmla="*/ 323 w 720"/>
                <a:gd name="T1" fmla="*/ 118 h 1128"/>
                <a:gd name="T2" fmla="*/ 570 w 720"/>
                <a:gd name="T3" fmla="*/ 132 h 1128"/>
                <a:gd name="T4" fmla="*/ 642 w 720"/>
                <a:gd name="T5" fmla="*/ 186 h 1128"/>
                <a:gd name="T6" fmla="*/ 666 w 720"/>
                <a:gd name="T7" fmla="*/ 282 h 1128"/>
                <a:gd name="T8" fmla="*/ 642 w 720"/>
                <a:gd name="T9" fmla="*/ 408 h 1128"/>
                <a:gd name="T10" fmla="*/ 582 w 720"/>
                <a:gd name="T11" fmla="*/ 486 h 1128"/>
                <a:gd name="T12" fmla="*/ 576 w 720"/>
                <a:gd name="T13" fmla="*/ 600 h 1128"/>
                <a:gd name="T14" fmla="*/ 624 w 720"/>
                <a:gd name="T15" fmla="*/ 660 h 1128"/>
                <a:gd name="T16" fmla="*/ 660 w 720"/>
                <a:gd name="T17" fmla="*/ 768 h 1128"/>
                <a:gd name="T18" fmla="*/ 720 w 720"/>
                <a:gd name="T19" fmla="*/ 870 h 1128"/>
                <a:gd name="T20" fmla="*/ 684 w 720"/>
                <a:gd name="T21" fmla="*/ 1008 h 1128"/>
                <a:gd name="T22" fmla="*/ 672 w 720"/>
                <a:gd name="T23" fmla="*/ 1128 h 1128"/>
                <a:gd name="T24" fmla="*/ 552 w 720"/>
                <a:gd name="T25" fmla="*/ 1056 h 1128"/>
                <a:gd name="T26" fmla="*/ 468 w 720"/>
                <a:gd name="T27" fmla="*/ 966 h 1128"/>
                <a:gd name="T28" fmla="*/ 390 w 720"/>
                <a:gd name="T29" fmla="*/ 906 h 1128"/>
                <a:gd name="T30" fmla="*/ 288 w 720"/>
                <a:gd name="T31" fmla="*/ 732 h 1128"/>
                <a:gd name="T32" fmla="*/ 168 w 720"/>
                <a:gd name="T33" fmla="*/ 588 h 1128"/>
                <a:gd name="T34" fmla="*/ 84 w 720"/>
                <a:gd name="T35" fmla="*/ 432 h 1128"/>
                <a:gd name="T36" fmla="*/ 54 w 720"/>
                <a:gd name="T37" fmla="*/ 258 h 1128"/>
                <a:gd name="T38" fmla="*/ 120 w 720"/>
                <a:gd name="T39" fmla="*/ 162 h 1128"/>
                <a:gd name="T40" fmla="*/ 72 w 720"/>
                <a:gd name="T41" fmla="*/ 84 h 1128"/>
                <a:gd name="T42" fmla="*/ 0 w 720"/>
                <a:gd name="T43" fmla="*/ 48 h 1128"/>
                <a:gd name="T44" fmla="*/ 72 w 720"/>
                <a:gd name="T45" fmla="*/ 0 h 1128"/>
                <a:gd name="T46" fmla="*/ 102 w 720"/>
                <a:gd name="T47" fmla="*/ 54 h 1128"/>
                <a:gd name="T48" fmla="*/ 144 w 720"/>
                <a:gd name="T49" fmla="*/ 108 h 1128"/>
                <a:gd name="T50" fmla="*/ 192 w 720"/>
                <a:gd name="T51" fmla="*/ 126 h 1128"/>
                <a:gd name="T52" fmla="*/ 323 w 720"/>
                <a:gd name="T53" fmla="*/ 118 h 1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20"/>
                <a:gd name="T82" fmla="*/ 0 h 1128"/>
                <a:gd name="T83" fmla="*/ 720 w 720"/>
                <a:gd name="T84" fmla="*/ 1128 h 1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20" h="1128">
                  <a:moveTo>
                    <a:pt x="323" y="118"/>
                  </a:moveTo>
                  <a:lnTo>
                    <a:pt x="570" y="132"/>
                  </a:lnTo>
                  <a:lnTo>
                    <a:pt x="642" y="186"/>
                  </a:lnTo>
                  <a:lnTo>
                    <a:pt x="666" y="282"/>
                  </a:lnTo>
                  <a:lnTo>
                    <a:pt x="642" y="408"/>
                  </a:lnTo>
                  <a:lnTo>
                    <a:pt x="582" y="486"/>
                  </a:lnTo>
                  <a:lnTo>
                    <a:pt x="576" y="600"/>
                  </a:lnTo>
                  <a:lnTo>
                    <a:pt x="624" y="660"/>
                  </a:lnTo>
                  <a:lnTo>
                    <a:pt x="660" y="768"/>
                  </a:lnTo>
                  <a:lnTo>
                    <a:pt x="720" y="870"/>
                  </a:lnTo>
                  <a:lnTo>
                    <a:pt x="684" y="1008"/>
                  </a:lnTo>
                  <a:lnTo>
                    <a:pt x="672" y="1128"/>
                  </a:lnTo>
                  <a:lnTo>
                    <a:pt x="552" y="1056"/>
                  </a:lnTo>
                  <a:lnTo>
                    <a:pt x="468" y="966"/>
                  </a:lnTo>
                  <a:lnTo>
                    <a:pt x="390" y="906"/>
                  </a:lnTo>
                  <a:lnTo>
                    <a:pt x="288" y="732"/>
                  </a:lnTo>
                  <a:lnTo>
                    <a:pt x="168" y="588"/>
                  </a:lnTo>
                  <a:lnTo>
                    <a:pt x="84" y="432"/>
                  </a:lnTo>
                  <a:lnTo>
                    <a:pt x="54" y="258"/>
                  </a:lnTo>
                  <a:lnTo>
                    <a:pt x="120" y="162"/>
                  </a:lnTo>
                  <a:lnTo>
                    <a:pt x="72" y="84"/>
                  </a:lnTo>
                  <a:lnTo>
                    <a:pt x="0" y="48"/>
                  </a:lnTo>
                  <a:lnTo>
                    <a:pt x="72" y="0"/>
                  </a:lnTo>
                  <a:lnTo>
                    <a:pt x="102" y="54"/>
                  </a:lnTo>
                  <a:lnTo>
                    <a:pt x="144" y="108"/>
                  </a:lnTo>
                  <a:lnTo>
                    <a:pt x="192" y="126"/>
                  </a:lnTo>
                  <a:lnTo>
                    <a:pt x="323" y="1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4506" name="Text Box 7" descr="Dotted grid"/>
            <p:cNvSpPr txBox="1">
              <a:spLocks noChangeArrowheads="1"/>
            </p:cNvSpPr>
            <p:nvPr/>
          </p:nvSpPr>
          <p:spPr bwMode="auto">
            <a:xfrm rot="3144352">
              <a:off x="2009" y="1852"/>
              <a:ext cx="6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defRPr sz="16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GB" altLang="en-US" sz="1400" b="0">
                  <a:solidFill>
                    <a:schemeClr val="bg1"/>
                  </a:solidFill>
                </a:rPr>
                <a:t>S. America</a:t>
              </a:r>
            </a:p>
          </p:txBody>
        </p:sp>
      </p:grpSp>
      <p:sp>
        <p:nvSpPr>
          <p:cNvPr id="234502" name="Rectangle 10"/>
          <p:cNvSpPr>
            <a:spLocks noChangeArrowheads="1"/>
          </p:cNvSpPr>
          <p:nvPr/>
        </p:nvSpPr>
        <p:spPr bwMode="auto">
          <a:xfrm>
            <a:off x="1946275" y="1989138"/>
            <a:ext cx="7197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u="sng"/>
          </a:p>
        </p:txBody>
      </p:sp>
      <p:sp>
        <p:nvSpPr>
          <p:cNvPr id="234503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4504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7642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0625 0.0104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10086 0.00185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Continental drift</a:t>
            </a:r>
          </a:p>
        </p:txBody>
      </p:sp>
      <p:pic>
        <p:nvPicPr>
          <p:cNvPr id="233475" name="Picture 5" descr="wege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413"/>
            <a:ext cx="2117725" cy="2981325"/>
          </a:xfrm>
          <a:noFill/>
        </p:spPr>
      </p:pic>
      <p:sp>
        <p:nvSpPr>
          <p:cNvPr id="233476" name="Rectangle 7"/>
          <p:cNvSpPr>
            <a:spLocks noChangeArrowheads="1"/>
          </p:cNvSpPr>
          <p:nvPr/>
        </p:nvSpPr>
        <p:spPr bwMode="auto">
          <a:xfrm>
            <a:off x="4427538" y="4581525"/>
            <a:ext cx="4032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dirty="0"/>
              <a:t>Alfred Wegener died in 1931</a:t>
            </a:r>
          </a:p>
          <a:p>
            <a:pPr eaLnBrk="1" hangingPunct="1">
              <a:buFontTx/>
              <a:buChar char="•"/>
            </a:pPr>
            <a:r>
              <a:rPr lang="en-GB" altLang="en-US" dirty="0"/>
              <a:t>His idea of continental drift not accepted until the 1960s </a:t>
            </a:r>
            <a:r>
              <a:rPr lang="en-GB" altLang="en-US" dirty="0" smtClean="0"/>
              <a:t>because: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He wasn’t a geologist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Other theories were acceptable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Couldn’t feel continents moving</a:t>
            </a:r>
          </a:p>
          <a:p>
            <a:pPr eaLnBrk="1" hangingPunct="1">
              <a:buFontTx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No explanation for movement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233477" name="Picture 10" descr="san_andreas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3257550" cy="4751388"/>
          </a:xfrm>
          <a:noFill/>
        </p:spPr>
      </p:pic>
      <p:sp>
        <p:nvSpPr>
          <p:cNvPr id="233478" name="Rectangle 12"/>
          <p:cNvSpPr>
            <a:spLocks noChangeArrowheads="1"/>
          </p:cNvSpPr>
          <p:nvPr/>
        </p:nvSpPr>
        <p:spPr bwMode="auto">
          <a:xfrm>
            <a:off x="611188" y="6092825"/>
            <a:ext cx="3746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San Adreas Fault in California</a:t>
            </a:r>
          </a:p>
        </p:txBody>
      </p:sp>
      <p:sp>
        <p:nvSpPr>
          <p:cNvPr id="233479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3480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790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now answer a 6 mark question!!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22686" r="8100" b="15492"/>
          <a:stretch/>
        </p:blipFill>
        <p:spPr bwMode="auto">
          <a:xfrm>
            <a:off x="19580" y="1556792"/>
            <a:ext cx="9228533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21755" r="22431" b="14501"/>
          <a:stretch/>
        </p:blipFill>
        <p:spPr bwMode="auto">
          <a:xfrm>
            <a:off x="76280" y="548680"/>
            <a:ext cx="9067720" cy="63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7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 why do we now believe Wegener’s theory??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Seafloor spreading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Seafloor spreading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https://www.youtube.com/watch?v=R2UDEDvejm4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GB" altLang="en-US" dirty="0" smtClean="0"/>
          </a:p>
        </p:txBody>
      </p:sp>
      <p:pic>
        <p:nvPicPr>
          <p:cNvPr id="235523" name="Picture 5" descr="magne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/>
          <a:stretch>
            <a:fillRect/>
          </a:stretch>
        </p:blipFill>
        <p:spPr>
          <a:xfrm>
            <a:off x="468313" y="1125538"/>
            <a:ext cx="6911975" cy="4564062"/>
          </a:xfrm>
          <a:noFill/>
        </p:spPr>
      </p:pic>
      <p:sp>
        <p:nvSpPr>
          <p:cNvPr id="1252360" name="Rectangle 8"/>
          <p:cNvSpPr>
            <a:spLocks noChangeArrowheads="1"/>
          </p:cNvSpPr>
          <p:nvPr/>
        </p:nvSpPr>
        <p:spPr bwMode="auto">
          <a:xfrm>
            <a:off x="4572000" y="3716338"/>
            <a:ext cx="40687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altLang="en-US" u="sng"/>
              <a:t>Tectonic Plates</a:t>
            </a:r>
            <a:r>
              <a:rPr lang="en-GB" altLang="en-US"/>
              <a:t> may move away from each other.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This causes fractures which are filled by magma producing new, basaltic, oceanic crust. </a:t>
            </a:r>
          </a:p>
          <a:p>
            <a:pPr eaLnBrk="1" hangingPunct="1">
              <a:buFontTx/>
              <a:buChar char="•"/>
            </a:pPr>
            <a:r>
              <a:rPr lang="en-GB" altLang="en-US"/>
              <a:t>This is known as </a:t>
            </a:r>
            <a:r>
              <a:rPr lang="en-GB" altLang="en-US" u="sng"/>
              <a:t>sea floor spreading</a:t>
            </a:r>
            <a:r>
              <a:rPr lang="en-GB" altLang="en-US"/>
              <a:t> and is happening along oceanic ridges, including the </a:t>
            </a:r>
            <a:r>
              <a:rPr lang="en-GB" altLang="en-US" i="1" u="sng"/>
              <a:t>mid-Atlantic ridge</a:t>
            </a:r>
            <a:r>
              <a:rPr lang="en-GB" altLang="en-US" i="1"/>
              <a:t>.</a:t>
            </a:r>
            <a:r>
              <a:rPr lang="en-GB" altLang="en-US"/>
              <a:t> </a:t>
            </a:r>
          </a:p>
        </p:txBody>
      </p:sp>
      <p:sp>
        <p:nvSpPr>
          <p:cNvPr id="235525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925" y="-26988"/>
            <a:ext cx="1081088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26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366838" y="-26988"/>
            <a:ext cx="1189037" cy="908051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defRPr sz="16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7856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6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463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P1 – Seafloor spreading</vt:lpstr>
      <vt:lpstr>Today you need to know</vt:lpstr>
      <vt:lpstr>Continental Drift</vt:lpstr>
      <vt:lpstr>Continental drift</vt:lpstr>
      <vt:lpstr>So now answer a 6 mark question!!</vt:lpstr>
      <vt:lpstr>PowerPoint Presentation</vt:lpstr>
      <vt:lpstr>So why do we now believe Wegener’s theory??</vt:lpstr>
      <vt:lpstr>Seafloor spreading</vt:lpstr>
      <vt:lpstr>PowerPoint Presentation</vt:lpstr>
      <vt:lpstr>Seafloor spreading - Explanation </vt:lpstr>
      <vt:lpstr>PowerPoint Presentation</vt:lpstr>
      <vt:lpstr>Magnetic rocks and seafloor spreading</vt:lpstr>
      <vt:lpstr>Describe how magnetic rocks on the seafloor provide evidence for tectonic theory</vt:lpstr>
      <vt:lpstr>Magnetic Stripes</vt:lpstr>
      <vt:lpstr>PowerPoint Presentation</vt:lpstr>
      <vt:lpstr>PowerPoint Presentation</vt:lpstr>
      <vt:lpstr>PowerPoint Presentation</vt:lpstr>
      <vt:lpstr>PowerPoint Presentation</vt:lpstr>
    </vt:vector>
  </TitlesOfParts>
  <Company>Sanders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– Seafloor spreading</dc:title>
  <dc:creator>Michelle Meyers</dc:creator>
  <cp:lastModifiedBy>Michelle Meyers</cp:lastModifiedBy>
  <cp:revision>3</cp:revision>
  <dcterms:created xsi:type="dcterms:W3CDTF">2015-02-25T18:58:55Z</dcterms:created>
  <dcterms:modified xsi:type="dcterms:W3CDTF">2015-02-25T20:03:39Z</dcterms:modified>
</cp:coreProperties>
</file>