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3" d="100"/>
          <a:sy n="83" d="100"/>
        </p:scale>
        <p:origin x="-180"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3/31/2015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478" y="1"/>
            <a:ext cx="8915399" cy="1112108"/>
          </a:xfrm>
        </p:spPr>
        <p:txBody>
          <a:bodyPr>
            <a:normAutofit fontScale="90000"/>
          </a:bodyPr>
          <a:lstStyle/>
          <a:p>
            <a:r>
              <a:rPr lang="en-GB" dirty="0" smtClean="0"/>
              <a:t>Uses of Alkalis and Chlorine</a:t>
            </a:r>
            <a:endParaRPr lang="en-GB" dirty="0"/>
          </a:p>
        </p:txBody>
      </p:sp>
      <p:sp>
        <p:nvSpPr>
          <p:cNvPr id="3" name="Subtitle 2"/>
          <p:cNvSpPr>
            <a:spLocks noGrp="1"/>
          </p:cNvSpPr>
          <p:nvPr>
            <p:ph type="subTitle" idx="1"/>
          </p:nvPr>
        </p:nvSpPr>
        <p:spPr>
          <a:xfrm>
            <a:off x="1814856" y="2025942"/>
            <a:ext cx="8915399" cy="2488394"/>
          </a:xfrm>
        </p:spPr>
        <p:txBody>
          <a:bodyPr>
            <a:normAutofit/>
          </a:bodyPr>
          <a:lstStyle/>
          <a:p>
            <a:r>
              <a:rPr lang="en-GB" dirty="0"/>
              <a:t>1. recall that, even before industrialisation, alkalis were needed to neutralise acid soils, </a:t>
            </a:r>
            <a:r>
              <a:rPr lang="en-GB" dirty="0" smtClean="0"/>
              <a:t>make chemicals </a:t>
            </a:r>
            <a:r>
              <a:rPr lang="en-GB" dirty="0"/>
              <a:t>that bind natural dyes to cloth, convert fats and oils into soap and to </a:t>
            </a:r>
            <a:r>
              <a:rPr lang="en-GB" dirty="0" smtClean="0"/>
              <a:t>manufacture glass</a:t>
            </a:r>
          </a:p>
          <a:p>
            <a:r>
              <a:rPr lang="en-GB" dirty="0"/>
              <a:t>10. recall that chlorine is used to kill microorganisms in domestic water supplies and as a bleach</a:t>
            </a:r>
          </a:p>
          <a:p>
            <a:r>
              <a:rPr lang="en-GB" dirty="0"/>
              <a:t>16. recall examples of important uses by industry of the sodium hydroxide, chlorine and </a:t>
            </a:r>
            <a:r>
              <a:rPr lang="en-GB" dirty="0" smtClean="0"/>
              <a:t>hydrogen produced </a:t>
            </a:r>
            <a:r>
              <a:rPr lang="en-GB" dirty="0"/>
              <a:t>by electrolysis of brine</a:t>
            </a:r>
          </a:p>
          <a:p>
            <a:endParaRPr lang="en-GB" dirty="0" smtClean="0"/>
          </a:p>
          <a:p>
            <a:endParaRPr lang="en-GB" dirty="0"/>
          </a:p>
          <a:p>
            <a:endParaRPr lang="en-GB" dirty="0"/>
          </a:p>
        </p:txBody>
      </p:sp>
    </p:spTree>
    <p:extLst>
      <p:ext uri="{BB962C8B-B14F-4D97-AF65-F5344CB8AC3E}">
        <p14:creationId xmlns:p14="http://schemas.microsoft.com/office/powerpoint/2010/main" val="349993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54" y="96889"/>
            <a:ext cx="8911687" cy="1280890"/>
          </a:xfrm>
        </p:spPr>
        <p:txBody>
          <a:bodyPr/>
          <a:lstStyle/>
          <a:p>
            <a:r>
              <a:rPr lang="en-GB" dirty="0" smtClean="0"/>
              <a:t>Uses of Alkalis</a:t>
            </a:r>
            <a:endParaRPr lang="en-GB" dirty="0"/>
          </a:p>
        </p:txBody>
      </p:sp>
      <p:sp>
        <p:nvSpPr>
          <p:cNvPr id="3" name="Content Placeholder 2"/>
          <p:cNvSpPr>
            <a:spLocks noGrp="1"/>
          </p:cNvSpPr>
          <p:nvPr>
            <p:ph idx="1"/>
          </p:nvPr>
        </p:nvSpPr>
        <p:spPr>
          <a:xfrm>
            <a:off x="554466" y="1441621"/>
            <a:ext cx="8915400" cy="5214551"/>
          </a:xfrm>
        </p:spPr>
        <p:txBody>
          <a:bodyPr>
            <a:normAutofit/>
          </a:bodyPr>
          <a:lstStyle/>
          <a:p>
            <a:pPr marL="0" indent="0">
              <a:buNone/>
            </a:pPr>
            <a:r>
              <a:rPr lang="en-GB" dirty="0" smtClean="0"/>
              <a:t>An alkali is a compound that dissolves in water to give a solution with a pH greater than 7.</a:t>
            </a:r>
          </a:p>
          <a:p>
            <a:pPr marL="0" indent="0">
              <a:buNone/>
            </a:pPr>
            <a:endParaRPr lang="en-GB" dirty="0"/>
          </a:p>
          <a:p>
            <a:pPr marL="0" indent="0">
              <a:buNone/>
            </a:pPr>
            <a:r>
              <a:rPr lang="en-GB" dirty="0" smtClean="0"/>
              <a:t>Even before industrialisation they were used for:</a:t>
            </a:r>
          </a:p>
          <a:p>
            <a:r>
              <a:rPr lang="en-GB" dirty="0"/>
              <a:t>Converting oils and fats into soap</a:t>
            </a:r>
          </a:p>
          <a:p>
            <a:endParaRPr lang="en-GB" dirty="0" smtClean="0"/>
          </a:p>
          <a:p>
            <a:r>
              <a:rPr lang="en-GB" dirty="0" smtClean="0"/>
              <a:t>Making </a:t>
            </a:r>
            <a:r>
              <a:rPr lang="en-GB" dirty="0"/>
              <a:t>glass</a:t>
            </a:r>
          </a:p>
          <a:p>
            <a:endParaRPr lang="en-GB" dirty="0" smtClean="0"/>
          </a:p>
          <a:p>
            <a:r>
              <a:rPr lang="en-GB" dirty="0" smtClean="0"/>
              <a:t>Neutralising </a:t>
            </a:r>
            <a:r>
              <a:rPr lang="en-GB" dirty="0"/>
              <a:t>acidic soils</a:t>
            </a:r>
          </a:p>
          <a:p>
            <a:endParaRPr lang="en-GB" dirty="0" smtClean="0"/>
          </a:p>
          <a:p>
            <a:endParaRPr lang="en-GB" dirty="0" smtClean="0"/>
          </a:p>
          <a:p>
            <a:r>
              <a:rPr lang="en-GB" dirty="0" smtClean="0"/>
              <a:t>Making </a:t>
            </a:r>
            <a:r>
              <a:rPr lang="en-GB" dirty="0"/>
              <a:t>chemicals that bind natural dyes to cloth.</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pic>
        <p:nvPicPr>
          <p:cNvPr id="1026" name="Picture 2" descr="https://upload.wikimedia.org/wikipedia/commons/thumb/a/a1/PH_Scale.svg/220px-PH_Sca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132" y="879088"/>
            <a:ext cx="2095500" cy="3962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72517" y="1441622"/>
            <a:ext cx="461665" cy="923330"/>
          </a:xfrm>
          <a:prstGeom prst="rect">
            <a:avLst/>
          </a:prstGeom>
          <a:noFill/>
        </p:spPr>
        <p:txBody>
          <a:bodyPr vert="vert" wrap="square" rtlCol="0">
            <a:spAutoFit/>
          </a:bodyPr>
          <a:lstStyle/>
          <a:p>
            <a:r>
              <a:rPr lang="en-GB" dirty="0" smtClean="0"/>
              <a:t>alkalis</a:t>
            </a:r>
            <a:endParaRPr lang="en-GB" dirty="0"/>
          </a:p>
        </p:txBody>
      </p:sp>
      <p:sp>
        <p:nvSpPr>
          <p:cNvPr id="6" name="TextBox 5"/>
          <p:cNvSpPr txBox="1"/>
          <p:nvPr/>
        </p:nvSpPr>
        <p:spPr>
          <a:xfrm>
            <a:off x="9172517" y="3490194"/>
            <a:ext cx="461665" cy="923330"/>
          </a:xfrm>
          <a:prstGeom prst="rect">
            <a:avLst/>
          </a:prstGeom>
          <a:noFill/>
        </p:spPr>
        <p:txBody>
          <a:bodyPr vert="vert" wrap="square" rtlCol="0">
            <a:spAutoFit/>
          </a:bodyPr>
          <a:lstStyle/>
          <a:p>
            <a:r>
              <a:rPr lang="en-GB" dirty="0" smtClean="0"/>
              <a:t>acids</a:t>
            </a:r>
            <a:endParaRPr lang="en-GB" dirty="0"/>
          </a:p>
        </p:txBody>
      </p:sp>
      <p:sp>
        <p:nvSpPr>
          <p:cNvPr id="5" name="Left Brace 4"/>
          <p:cNvSpPr/>
          <p:nvPr/>
        </p:nvSpPr>
        <p:spPr>
          <a:xfrm>
            <a:off x="9555892" y="939114"/>
            <a:ext cx="198557" cy="170885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12700">
                <a:solidFill>
                  <a:schemeClr val="tx1"/>
                </a:solidFill>
              </a:ln>
            </a:endParaRPr>
          </a:p>
        </p:txBody>
      </p:sp>
      <p:sp>
        <p:nvSpPr>
          <p:cNvPr id="8" name="Left Brace 7"/>
          <p:cNvSpPr/>
          <p:nvPr/>
        </p:nvSpPr>
        <p:spPr>
          <a:xfrm>
            <a:off x="9570575" y="3079178"/>
            <a:ext cx="198557" cy="170885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12700">
                <a:solidFill>
                  <a:schemeClr val="tx1"/>
                </a:solidFill>
              </a:ln>
            </a:endParaRPr>
          </a:p>
        </p:txBody>
      </p:sp>
      <p:pic>
        <p:nvPicPr>
          <p:cNvPr id="1028" name="Picture 4" descr="http://4.bp.blogspot.com/-KbwnMrfaElE/TXLu0DFDz0I/AAAAAAAAAc0/H_LA-A1XVTs/s1600/so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094" y="2860288"/>
            <a:ext cx="1269571" cy="9004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TDkou2Nj4choTy6FxSG1BqPh6PGRtD4KOx4EGWtPfP_x6ftpGm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524" y="3419310"/>
            <a:ext cx="1077572" cy="10538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northcoastgardening.com/wp-content/uploads/2011/05/IMG_278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046" y="4305393"/>
            <a:ext cx="1436558" cy="1436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1.bp.blogspot.com/-btUUeA8fNRw/T2yCi3sbZDI/AAAAAAAABMI/A3TImJvPorM/s1600/7007769909_85963a5809_b.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686" y="4833587"/>
            <a:ext cx="2330710" cy="17890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4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145" y="101595"/>
            <a:ext cx="8911687" cy="1280890"/>
          </a:xfrm>
        </p:spPr>
        <p:txBody>
          <a:bodyPr/>
          <a:lstStyle/>
          <a:p>
            <a:r>
              <a:rPr lang="en-GB" dirty="0" smtClean="0"/>
              <a:t>Uses of Chlorine</a:t>
            </a:r>
            <a:endParaRPr lang="en-GB" dirty="0"/>
          </a:p>
        </p:txBody>
      </p:sp>
      <p:sp>
        <p:nvSpPr>
          <p:cNvPr id="3" name="Content Placeholder 2"/>
          <p:cNvSpPr>
            <a:spLocks noGrp="1"/>
          </p:cNvSpPr>
          <p:nvPr>
            <p:ph idx="1"/>
          </p:nvPr>
        </p:nvSpPr>
        <p:spPr>
          <a:xfrm>
            <a:off x="1394893" y="1382485"/>
            <a:ext cx="8915400" cy="3777622"/>
          </a:xfrm>
        </p:spPr>
        <p:txBody>
          <a:bodyPr/>
          <a:lstStyle/>
          <a:p>
            <a:pPr marL="0" indent="0">
              <a:buNone/>
            </a:pPr>
            <a:r>
              <a:rPr lang="en-GB" dirty="0" smtClean="0"/>
              <a:t>Chlorine is used for water treatment</a:t>
            </a:r>
          </a:p>
          <a:p>
            <a:pPr marL="0" indent="0">
              <a:buNone/>
            </a:pPr>
            <a:endParaRPr lang="en-GB" dirty="0"/>
          </a:p>
          <a:p>
            <a:pPr marL="0" indent="0">
              <a:buNone/>
            </a:pPr>
            <a:r>
              <a:rPr lang="en-GB" dirty="0" smtClean="0"/>
              <a:t>It kills </a:t>
            </a:r>
            <a:r>
              <a:rPr lang="en-GB" b="1" dirty="0" smtClean="0"/>
              <a:t>microorganisms</a:t>
            </a:r>
            <a:r>
              <a:rPr lang="en-GB" dirty="0" smtClean="0"/>
              <a:t> in the water</a:t>
            </a:r>
          </a:p>
          <a:p>
            <a:pPr marL="0" indent="0">
              <a:buNone/>
            </a:pPr>
            <a:r>
              <a:rPr lang="en-GB" dirty="0" smtClean="0"/>
              <a:t>This can prevent spread of diseases such as </a:t>
            </a:r>
            <a:r>
              <a:rPr lang="en-GB" b="1" dirty="0" smtClean="0"/>
              <a:t>typhoid</a:t>
            </a:r>
            <a:r>
              <a:rPr lang="en-GB" dirty="0" smtClean="0"/>
              <a:t>, </a:t>
            </a:r>
            <a:r>
              <a:rPr lang="en-GB" b="1" dirty="0" smtClean="0"/>
              <a:t>cholera</a:t>
            </a:r>
            <a:r>
              <a:rPr lang="en-GB" dirty="0" smtClean="0"/>
              <a:t> and </a:t>
            </a:r>
            <a:r>
              <a:rPr lang="en-GB" b="1" dirty="0" smtClean="0"/>
              <a:t>dysentery</a:t>
            </a:r>
            <a:r>
              <a:rPr lang="en-GB" dirty="0" smtClean="0"/>
              <a:t>.</a:t>
            </a:r>
          </a:p>
          <a:p>
            <a:pPr marL="0" indent="0">
              <a:buNone/>
            </a:pPr>
            <a:endParaRPr lang="en-GB" dirty="0"/>
          </a:p>
          <a:p>
            <a:pPr marL="0" indent="0">
              <a:buNone/>
            </a:pPr>
            <a:r>
              <a:rPr lang="en-GB" dirty="0" smtClean="0"/>
              <a:t>Sometimes chlorine can react with </a:t>
            </a:r>
            <a:r>
              <a:rPr lang="en-GB" b="1" dirty="0" smtClean="0"/>
              <a:t>organic</a:t>
            </a:r>
            <a:r>
              <a:rPr lang="en-GB" dirty="0" smtClean="0"/>
              <a:t> compounds in the water to form </a:t>
            </a:r>
            <a:r>
              <a:rPr lang="en-GB" b="1" dirty="0" smtClean="0"/>
              <a:t>THM</a:t>
            </a:r>
            <a:r>
              <a:rPr lang="en-GB" dirty="0" smtClean="0"/>
              <a:t>s (</a:t>
            </a:r>
            <a:r>
              <a:rPr lang="en-GB" dirty="0" err="1" smtClean="0"/>
              <a:t>trihalomethanes</a:t>
            </a:r>
            <a:r>
              <a:rPr lang="en-GB" dirty="0" smtClean="0"/>
              <a:t>). </a:t>
            </a:r>
          </a:p>
          <a:p>
            <a:pPr marL="0" indent="0">
              <a:buNone/>
            </a:pPr>
            <a:endParaRPr lang="en-GB" dirty="0"/>
          </a:p>
          <a:p>
            <a:pPr marL="0" indent="0">
              <a:buNone/>
            </a:pPr>
            <a:r>
              <a:rPr lang="en-GB" dirty="0" smtClean="0"/>
              <a:t>Some people have argued this can cause cancer, however there is no firm evidence for this theory.</a:t>
            </a:r>
          </a:p>
        </p:txBody>
      </p:sp>
      <p:pic>
        <p:nvPicPr>
          <p:cNvPr id="4" name="Picture 3"/>
          <p:cNvPicPr>
            <a:picLocks noChangeAspect="1"/>
          </p:cNvPicPr>
          <p:nvPr/>
        </p:nvPicPr>
        <p:blipFill>
          <a:blip r:embed="rId2"/>
          <a:stretch>
            <a:fillRect/>
          </a:stretch>
        </p:blipFill>
        <p:spPr>
          <a:xfrm>
            <a:off x="6728149" y="419044"/>
            <a:ext cx="3886200" cy="1733550"/>
          </a:xfrm>
          <a:prstGeom prst="rect">
            <a:avLst/>
          </a:prstGeom>
        </p:spPr>
      </p:pic>
    </p:spTree>
    <p:extLst>
      <p:ext uri="{BB962C8B-B14F-4D97-AF65-F5344CB8AC3E}">
        <p14:creationId xmlns:p14="http://schemas.microsoft.com/office/powerpoint/2010/main" val="334991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162" y="0"/>
            <a:ext cx="8911687" cy="1280890"/>
          </a:xfrm>
        </p:spPr>
        <p:txBody>
          <a:bodyPr/>
          <a:lstStyle/>
          <a:p>
            <a:r>
              <a:rPr lang="en-GB" dirty="0" smtClean="0"/>
              <a:t>Uses of the Products from Electrolysis</a:t>
            </a:r>
            <a:endParaRPr lang="en-GB" dirty="0"/>
          </a:p>
        </p:txBody>
      </p:sp>
      <p:pic>
        <p:nvPicPr>
          <p:cNvPr id="4" name="Picture 3"/>
          <p:cNvPicPr>
            <a:picLocks noChangeAspect="1"/>
          </p:cNvPicPr>
          <p:nvPr/>
        </p:nvPicPr>
        <p:blipFill>
          <a:blip r:embed="rId2"/>
          <a:stretch>
            <a:fillRect/>
          </a:stretch>
        </p:blipFill>
        <p:spPr>
          <a:xfrm>
            <a:off x="1633634" y="1280890"/>
            <a:ext cx="9351757" cy="4171617"/>
          </a:xfrm>
          <a:prstGeom prst="rect">
            <a:avLst/>
          </a:prstGeom>
        </p:spPr>
      </p:pic>
    </p:spTree>
    <p:extLst>
      <p:ext uri="{BB962C8B-B14F-4D97-AF65-F5344CB8AC3E}">
        <p14:creationId xmlns:p14="http://schemas.microsoft.com/office/powerpoint/2010/main" val="239990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72" y="0"/>
            <a:ext cx="8911687" cy="1280890"/>
          </a:xfrm>
        </p:spPr>
        <p:txBody>
          <a:bodyPr/>
          <a:lstStyle/>
          <a:p>
            <a:r>
              <a:rPr lang="en-GB" dirty="0" smtClean="0"/>
              <a:t>Exam Questions</a:t>
            </a:r>
            <a:endParaRPr lang="en-GB" dirty="0"/>
          </a:p>
        </p:txBody>
      </p:sp>
      <p:pic>
        <p:nvPicPr>
          <p:cNvPr id="4" name="Picture 3"/>
          <p:cNvPicPr>
            <a:picLocks noChangeAspect="1"/>
          </p:cNvPicPr>
          <p:nvPr/>
        </p:nvPicPr>
        <p:blipFill>
          <a:blip r:embed="rId2"/>
          <a:stretch>
            <a:fillRect/>
          </a:stretch>
        </p:blipFill>
        <p:spPr>
          <a:xfrm>
            <a:off x="260272" y="804473"/>
            <a:ext cx="5935255" cy="4887339"/>
          </a:xfrm>
          <a:prstGeom prst="rect">
            <a:avLst/>
          </a:prstGeom>
        </p:spPr>
      </p:pic>
      <p:pic>
        <p:nvPicPr>
          <p:cNvPr id="5" name="Picture 4"/>
          <p:cNvPicPr>
            <a:picLocks noChangeAspect="1"/>
          </p:cNvPicPr>
          <p:nvPr/>
        </p:nvPicPr>
        <p:blipFill>
          <a:blip r:embed="rId3"/>
          <a:stretch>
            <a:fillRect/>
          </a:stretch>
        </p:blipFill>
        <p:spPr>
          <a:xfrm>
            <a:off x="6123959" y="804473"/>
            <a:ext cx="5966511" cy="2395927"/>
          </a:xfrm>
          <a:prstGeom prst="rect">
            <a:avLst/>
          </a:prstGeom>
        </p:spPr>
      </p:pic>
      <p:pic>
        <p:nvPicPr>
          <p:cNvPr id="6" name="Picture 5"/>
          <p:cNvPicPr>
            <a:picLocks noChangeAspect="1"/>
          </p:cNvPicPr>
          <p:nvPr/>
        </p:nvPicPr>
        <p:blipFill>
          <a:blip r:embed="rId4"/>
          <a:stretch>
            <a:fillRect/>
          </a:stretch>
        </p:blipFill>
        <p:spPr>
          <a:xfrm>
            <a:off x="6472911" y="3416093"/>
            <a:ext cx="5617559" cy="2079638"/>
          </a:xfrm>
          <a:prstGeom prst="rect">
            <a:avLst/>
          </a:prstGeom>
        </p:spPr>
      </p:pic>
      <p:sp>
        <p:nvSpPr>
          <p:cNvPr id="7" name="TextBox 6"/>
          <p:cNvSpPr txBox="1"/>
          <p:nvPr/>
        </p:nvSpPr>
        <p:spPr>
          <a:xfrm>
            <a:off x="6444918" y="1112933"/>
            <a:ext cx="5617559" cy="2031325"/>
          </a:xfrm>
          <a:prstGeom prst="rect">
            <a:avLst/>
          </a:prstGeom>
          <a:noFill/>
        </p:spPr>
        <p:txBody>
          <a:bodyPr wrap="square" rtlCol="0">
            <a:spAutoFit/>
          </a:bodyPr>
          <a:lstStyle/>
          <a:p>
            <a:pPr>
              <a:lnSpc>
                <a:spcPct val="150000"/>
              </a:lnSpc>
            </a:pPr>
            <a:r>
              <a:rPr lang="en-GB" sz="1400" dirty="0" smtClean="0"/>
              <a:t>People in developing counties are more likely to catch diseases from dirty water than in developed countries where the water is treated, therefore they are more worried about water borne disease. Developed countries are more worried about the risk of cancer since water borne diseases have been eliminated. </a:t>
            </a:r>
          </a:p>
        </p:txBody>
      </p:sp>
    </p:spTree>
    <p:extLst>
      <p:ext uri="{BB962C8B-B14F-4D97-AF65-F5344CB8AC3E}">
        <p14:creationId xmlns:p14="http://schemas.microsoft.com/office/powerpoint/2010/main" val="3016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19" y="0"/>
            <a:ext cx="8911687" cy="1280890"/>
          </a:xfrm>
        </p:spPr>
        <p:txBody>
          <a:bodyPr/>
          <a:lstStyle/>
          <a:p>
            <a:r>
              <a:rPr lang="en-GB" dirty="0" smtClean="0"/>
              <a:t>Exam Questions</a:t>
            </a:r>
            <a:endParaRPr lang="en-GB" dirty="0"/>
          </a:p>
        </p:txBody>
      </p:sp>
      <p:pic>
        <p:nvPicPr>
          <p:cNvPr id="4" name="Picture 3"/>
          <p:cNvPicPr>
            <a:picLocks noChangeAspect="1"/>
          </p:cNvPicPr>
          <p:nvPr/>
        </p:nvPicPr>
        <p:blipFill>
          <a:blip r:embed="rId2"/>
          <a:stretch>
            <a:fillRect/>
          </a:stretch>
        </p:blipFill>
        <p:spPr>
          <a:xfrm>
            <a:off x="6564377" y="1463059"/>
            <a:ext cx="4067175" cy="1114425"/>
          </a:xfrm>
          <a:prstGeom prst="rect">
            <a:avLst/>
          </a:prstGeom>
        </p:spPr>
      </p:pic>
      <p:pic>
        <p:nvPicPr>
          <p:cNvPr id="5" name="Picture 4"/>
          <p:cNvPicPr>
            <a:picLocks noChangeAspect="1"/>
          </p:cNvPicPr>
          <p:nvPr/>
        </p:nvPicPr>
        <p:blipFill>
          <a:blip r:embed="rId3"/>
          <a:stretch>
            <a:fillRect/>
          </a:stretch>
        </p:blipFill>
        <p:spPr>
          <a:xfrm>
            <a:off x="439802" y="1463059"/>
            <a:ext cx="6124575" cy="2924175"/>
          </a:xfrm>
          <a:prstGeom prst="rect">
            <a:avLst/>
          </a:prstGeom>
        </p:spPr>
      </p:pic>
      <p:sp>
        <p:nvSpPr>
          <p:cNvPr id="6" name="TextBox 5"/>
          <p:cNvSpPr txBox="1"/>
          <p:nvPr/>
        </p:nvSpPr>
        <p:spPr>
          <a:xfrm>
            <a:off x="4217437" y="2211355"/>
            <a:ext cx="746449" cy="369332"/>
          </a:xfrm>
          <a:prstGeom prst="rect">
            <a:avLst/>
          </a:prstGeom>
          <a:noFill/>
        </p:spPr>
        <p:txBody>
          <a:bodyPr wrap="square" rtlCol="0">
            <a:spAutoFit/>
          </a:bodyPr>
          <a:lstStyle/>
          <a:p>
            <a:r>
              <a:rPr lang="en-GB" b="1" dirty="0" smtClean="0">
                <a:sym typeface="Symbol" panose="05050102010706020507" pitchFamily="18" charset="2"/>
              </a:rPr>
              <a:t></a:t>
            </a:r>
            <a:endParaRPr lang="en-GB" b="1" dirty="0"/>
          </a:p>
        </p:txBody>
      </p:sp>
      <p:sp>
        <p:nvSpPr>
          <p:cNvPr id="7" name="TextBox 6"/>
          <p:cNvSpPr txBox="1"/>
          <p:nvPr/>
        </p:nvSpPr>
        <p:spPr>
          <a:xfrm>
            <a:off x="6923314" y="3498980"/>
            <a:ext cx="3844213" cy="1200329"/>
          </a:xfrm>
          <a:prstGeom prst="rect">
            <a:avLst/>
          </a:prstGeom>
          <a:noFill/>
        </p:spPr>
        <p:txBody>
          <a:bodyPr wrap="square" rtlCol="0">
            <a:spAutoFit/>
          </a:bodyPr>
          <a:lstStyle/>
          <a:p>
            <a:r>
              <a:rPr lang="en-GB" dirty="0" smtClean="0"/>
              <a:t>THMs are caused by reactions of chlorine with organic matter. Therefore removing them before chlorination will lower the risk.</a:t>
            </a:r>
            <a:endParaRPr lang="en-GB" dirty="0"/>
          </a:p>
        </p:txBody>
      </p:sp>
    </p:spTree>
    <p:extLst>
      <p:ext uri="{BB962C8B-B14F-4D97-AF65-F5344CB8AC3E}">
        <p14:creationId xmlns:p14="http://schemas.microsoft.com/office/powerpoint/2010/main" val="287921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88" y="0"/>
            <a:ext cx="8911687" cy="1280890"/>
          </a:xfrm>
        </p:spPr>
        <p:txBody>
          <a:bodyPr/>
          <a:lstStyle/>
          <a:p>
            <a:r>
              <a:rPr lang="en-GB" dirty="0" smtClean="0"/>
              <a:t>Exam Questions</a:t>
            </a:r>
            <a:endParaRPr lang="en-GB" dirty="0"/>
          </a:p>
        </p:txBody>
      </p:sp>
      <p:pic>
        <p:nvPicPr>
          <p:cNvPr id="4" name="Picture 3"/>
          <p:cNvPicPr>
            <a:picLocks noChangeAspect="1"/>
          </p:cNvPicPr>
          <p:nvPr/>
        </p:nvPicPr>
        <p:blipFill>
          <a:blip r:embed="rId2"/>
          <a:stretch>
            <a:fillRect/>
          </a:stretch>
        </p:blipFill>
        <p:spPr>
          <a:xfrm>
            <a:off x="1695935" y="640445"/>
            <a:ext cx="5553075" cy="6267450"/>
          </a:xfrm>
          <a:prstGeom prst="rect">
            <a:avLst/>
          </a:prstGeom>
        </p:spPr>
      </p:pic>
      <p:pic>
        <p:nvPicPr>
          <p:cNvPr id="5" name="Picture 4"/>
          <p:cNvPicPr>
            <a:picLocks noChangeAspect="1"/>
          </p:cNvPicPr>
          <p:nvPr/>
        </p:nvPicPr>
        <p:blipFill>
          <a:blip r:embed="rId3"/>
          <a:stretch>
            <a:fillRect/>
          </a:stretch>
        </p:blipFill>
        <p:spPr>
          <a:xfrm>
            <a:off x="7249010" y="640445"/>
            <a:ext cx="4495800" cy="1162050"/>
          </a:xfrm>
          <a:prstGeom prst="rect">
            <a:avLst/>
          </a:prstGeom>
        </p:spPr>
      </p:pic>
      <p:sp>
        <p:nvSpPr>
          <p:cNvPr id="6" name="TextBox 5"/>
          <p:cNvSpPr txBox="1"/>
          <p:nvPr/>
        </p:nvSpPr>
        <p:spPr>
          <a:xfrm>
            <a:off x="2127380" y="5234473"/>
            <a:ext cx="5038530" cy="1020857"/>
          </a:xfrm>
          <a:prstGeom prst="rect">
            <a:avLst/>
          </a:prstGeom>
          <a:noFill/>
        </p:spPr>
        <p:txBody>
          <a:bodyPr wrap="square" rtlCol="0">
            <a:spAutoFit/>
          </a:bodyPr>
          <a:lstStyle/>
          <a:p>
            <a:pPr>
              <a:lnSpc>
                <a:spcPct val="150000"/>
              </a:lnSpc>
            </a:pPr>
            <a:r>
              <a:rPr lang="en-GB" sz="1400" dirty="0" smtClean="0"/>
              <a:t>Chlorination reduced the deaths from typhoid from 15 a year to none over 40 years. This is because chlorine kills the bacteria in the water.</a:t>
            </a:r>
            <a:endParaRPr lang="en-GB" sz="1400" dirty="0"/>
          </a:p>
        </p:txBody>
      </p:sp>
      <p:sp>
        <p:nvSpPr>
          <p:cNvPr id="7" name="TextBox 6"/>
          <p:cNvSpPr txBox="1"/>
          <p:nvPr/>
        </p:nvSpPr>
        <p:spPr>
          <a:xfrm>
            <a:off x="7315200" y="4767943"/>
            <a:ext cx="3806890" cy="923330"/>
          </a:xfrm>
          <a:prstGeom prst="rect">
            <a:avLst/>
          </a:prstGeom>
          <a:noFill/>
        </p:spPr>
        <p:txBody>
          <a:bodyPr wrap="square" rtlCol="0">
            <a:spAutoFit/>
          </a:bodyPr>
          <a:lstStyle/>
          <a:p>
            <a:r>
              <a:rPr lang="en-GB" dirty="0" smtClean="0"/>
              <a:t>How many marks would this answer get? Explain how you could improve it.</a:t>
            </a:r>
            <a:endParaRPr lang="en-GB" dirty="0"/>
          </a:p>
        </p:txBody>
      </p:sp>
    </p:spTree>
    <p:extLst>
      <p:ext uri="{BB962C8B-B14F-4D97-AF65-F5344CB8AC3E}">
        <p14:creationId xmlns:p14="http://schemas.microsoft.com/office/powerpoint/2010/main" val="30486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05" y="0"/>
            <a:ext cx="8911687" cy="1280890"/>
          </a:xfrm>
        </p:spPr>
        <p:txBody>
          <a:bodyPr/>
          <a:lstStyle/>
          <a:p>
            <a:r>
              <a:rPr lang="en-GB" dirty="0" smtClean="0"/>
              <a:t>Exam Questions</a:t>
            </a:r>
            <a:endParaRPr lang="en-GB" dirty="0"/>
          </a:p>
        </p:txBody>
      </p:sp>
      <p:pic>
        <p:nvPicPr>
          <p:cNvPr id="4" name="Picture 3"/>
          <p:cNvPicPr>
            <a:picLocks noChangeAspect="1"/>
          </p:cNvPicPr>
          <p:nvPr/>
        </p:nvPicPr>
        <p:blipFill>
          <a:blip r:embed="rId2"/>
          <a:stretch>
            <a:fillRect/>
          </a:stretch>
        </p:blipFill>
        <p:spPr>
          <a:xfrm>
            <a:off x="466238" y="1346204"/>
            <a:ext cx="7504636" cy="3319102"/>
          </a:xfrm>
          <a:prstGeom prst="rect">
            <a:avLst/>
          </a:prstGeom>
        </p:spPr>
      </p:pic>
      <p:pic>
        <p:nvPicPr>
          <p:cNvPr id="5" name="Picture 4"/>
          <p:cNvPicPr>
            <a:picLocks noChangeAspect="1"/>
          </p:cNvPicPr>
          <p:nvPr/>
        </p:nvPicPr>
        <p:blipFill>
          <a:blip r:embed="rId3"/>
          <a:stretch>
            <a:fillRect/>
          </a:stretch>
        </p:blipFill>
        <p:spPr>
          <a:xfrm>
            <a:off x="466238" y="4665306"/>
            <a:ext cx="7915469" cy="1539551"/>
          </a:xfrm>
          <a:prstGeom prst="rect">
            <a:avLst/>
          </a:prstGeom>
        </p:spPr>
      </p:pic>
      <p:sp>
        <p:nvSpPr>
          <p:cNvPr id="6" name="TextBox 5"/>
          <p:cNvSpPr txBox="1"/>
          <p:nvPr/>
        </p:nvSpPr>
        <p:spPr>
          <a:xfrm>
            <a:off x="839755" y="2286003"/>
            <a:ext cx="7044612" cy="1338828"/>
          </a:xfrm>
          <a:prstGeom prst="rect">
            <a:avLst/>
          </a:prstGeom>
          <a:noFill/>
        </p:spPr>
        <p:txBody>
          <a:bodyPr wrap="square" rtlCol="0">
            <a:spAutoFit/>
          </a:bodyPr>
          <a:lstStyle/>
          <a:p>
            <a:pPr>
              <a:lnSpc>
                <a:spcPct val="150000"/>
              </a:lnSpc>
            </a:pPr>
            <a:r>
              <a:rPr lang="en-GB" dirty="0" smtClean="0"/>
              <a:t>THMs formed could cause cancer. The risk of this outweighs the benefit of using chlorine to kill bacteria. Other chemicals can do this job just as well.</a:t>
            </a:r>
            <a:endParaRPr lang="en-GB" dirty="0"/>
          </a:p>
        </p:txBody>
      </p:sp>
    </p:spTree>
    <p:extLst>
      <p:ext uri="{BB962C8B-B14F-4D97-AF65-F5344CB8AC3E}">
        <p14:creationId xmlns:p14="http://schemas.microsoft.com/office/powerpoint/2010/main" val="222221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TotalTime>
  <Words>357</Words>
  <Application>Microsoft Office PowerPoint</Application>
  <PresentationFormat>Custom</PresentationFormat>
  <Paragraphs>41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Wisp</vt:lpstr>
      <vt:lpstr>Uses of Alkalis and Chlorine</vt:lpstr>
      <vt:lpstr>Uses of Alkalis</vt:lpstr>
      <vt:lpstr>Uses of Chlorine</vt:lpstr>
      <vt:lpstr>Uses of the Products from Electrolysis</vt:lpstr>
      <vt:lpstr>Exam Questions</vt:lpstr>
      <vt:lpstr>Exam Questions</vt:lpstr>
      <vt:lpstr>Exam Questions</vt:lpstr>
      <vt:lpstr>Exam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Uses of Alkalis and Chlorine</dc:title>
  <dc:creator>DavePC</dc:creator>
  <cp:lastModifiedBy>Michelle Meyers</cp:lastModifiedBy>
  <cp:revision>6</cp:revision>
  <dcterms:created xsi:type="dcterms:W3CDTF">2013-05-15T14:56:34Z</dcterms:created>
  <dcterms:modified xsi:type="dcterms:W3CDTF">2015-03-31T08:49:56Z</dcterms:modified>
</cp:coreProperties>
</file>