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66" r:id="rId5"/>
    <p:sldId id="267" r:id="rId6"/>
    <p:sldId id="259" r:id="rId7"/>
    <p:sldId id="260" r:id="rId8"/>
    <p:sldId id="261" r:id="rId9"/>
    <p:sldId id="265" r:id="rId10"/>
    <p:sldId id="262" r:id="rId11"/>
    <p:sldId id="263"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64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37368-8D50-41FE-B21E-FDD425366AD6}" type="datetimeFigureOut">
              <a:rPr lang="en-GB" smtClean="0"/>
              <a:pPr/>
              <a:t>13/05/2014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204063-9BD2-498E-8CBE-86EA1CBC2BE1}"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A18CC1-80C8-4335-8AF2-A92D83ACC956}" type="slidenum">
              <a:rPr lang="en-GB"/>
              <a:pPr/>
              <a:t>9</a:t>
            </a:fld>
            <a:endParaRPr lang="en-GB"/>
          </a:p>
        </p:txBody>
      </p:sp>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13B0B4A-3EC6-49D3-913A-707EE4A1F4FD}" type="datetimeFigureOut">
              <a:rPr lang="en-GB" smtClean="0"/>
              <a:pPr/>
              <a:t>13/05/2014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92E55-75C3-439D-AE50-E794E671C2D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13B0B4A-3EC6-49D3-913A-707EE4A1F4FD}" type="datetimeFigureOut">
              <a:rPr lang="en-GB" smtClean="0"/>
              <a:pPr/>
              <a:t>13/05/2014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92E55-75C3-439D-AE50-E794E671C2D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13B0B4A-3EC6-49D3-913A-707EE4A1F4FD}" type="datetimeFigureOut">
              <a:rPr lang="en-GB" smtClean="0"/>
              <a:pPr/>
              <a:t>13/05/2014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92E55-75C3-439D-AE50-E794E671C2D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13B0B4A-3EC6-49D3-913A-707EE4A1F4FD}" type="datetimeFigureOut">
              <a:rPr lang="en-GB" smtClean="0"/>
              <a:pPr/>
              <a:t>13/05/2014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92E55-75C3-439D-AE50-E794E671C2D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3B0B4A-3EC6-49D3-913A-707EE4A1F4FD}" type="datetimeFigureOut">
              <a:rPr lang="en-GB" smtClean="0"/>
              <a:pPr/>
              <a:t>13/05/2014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92E55-75C3-439D-AE50-E794E671C2D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13B0B4A-3EC6-49D3-913A-707EE4A1F4FD}" type="datetimeFigureOut">
              <a:rPr lang="en-GB" smtClean="0"/>
              <a:pPr/>
              <a:t>13/05/2014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E92E55-75C3-439D-AE50-E794E671C2D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13B0B4A-3EC6-49D3-913A-707EE4A1F4FD}" type="datetimeFigureOut">
              <a:rPr lang="en-GB" smtClean="0"/>
              <a:pPr/>
              <a:t>13/05/2014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E92E55-75C3-439D-AE50-E794E671C2D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13B0B4A-3EC6-49D3-913A-707EE4A1F4FD}" type="datetimeFigureOut">
              <a:rPr lang="en-GB" smtClean="0"/>
              <a:pPr/>
              <a:t>13/05/2014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E92E55-75C3-439D-AE50-E794E671C2D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3B0B4A-3EC6-49D3-913A-707EE4A1F4FD}" type="datetimeFigureOut">
              <a:rPr lang="en-GB" smtClean="0"/>
              <a:pPr/>
              <a:t>13/05/2014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E92E55-75C3-439D-AE50-E794E671C2D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3B0B4A-3EC6-49D3-913A-707EE4A1F4FD}" type="datetimeFigureOut">
              <a:rPr lang="en-GB" smtClean="0"/>
              <a:pPr/>
              <a:t>13/05/2014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E92E55-75C3-439D-AE50-E794E671C2D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3B0B4A-3EC6-49D3-913A-707EE4A1F4FD}" type="datetimeFigureOut">
              <a:rPr lang="en-GB" smtClean="0"/>
              <a:pPr/>
              <a:t>13/05/2014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E92E55-75C3-439D-AE50-E794E671C2D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3B0B4A-3EC6-49D3-913A-707EE4A1F4FD}" type="datetimeFigureOut">
              <a:rPr lang="en-GB" smtClean="0"/>
              <a:pPr/>
              <a:t>13/05/2014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E92E55-75C3-439D-AE50-E794E671C2D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Blood </a:t>
            </a:r>
            <a:r>
              <a:rPr lang="en-GB" dirty="0" smtClean="0"/>
              <a:t/>
            </a:r>
            <a:br>
              <a:rPr lang="en-GB" dirty="0" smtClean="0"/>
            </a:br>
            <a:r>
              <a:rPr lang="en-GB" dirty="0" smtClean="0"/>
              <a:t>Valves and tissue fluid</a:t>
            </a:r>
            <a:endParaRPr lang="en-GB" dirty="0"/>
          </a:p>
        </p:txBody>
      </p:sp>
      <p:sp>
        <p:nvSpPr>
          <p:cNvPr id="3" name="Subtitle 2"/>
          <p:cNvSpPr>
            <a:spLocks noGrp="1"/>
          </p:cNvSpPr>
          <p:nvPr>
            <p:ph type="subTitle" idx="1"/>
          </p:nvPr>
        </p:nvSpPr>
        <p:spPr/>
        <p:txBody>
          <a:bodyPr/>
          <a:lstStyle/>
          <a:p>
            <a:r>
              <a:rPr lang="en-GB" dirty="0" smtClean="0"/>
              <a:t>L.O: explain the importance of all of the above</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wikieducator.org/images/a/a6/Formation_of_lymph_labelled_and_coloured.JPG"/>
          <p:cNvPicPr>
            <a:picLocks noChangeAspect="1" noChangeArrowheads="1"/>
          </p:cNvPicPr>
          <p:nvPr/>
        </p:nvPicPr>
        <p:blipFill>
          <a:blip r:embed="rId2" cstate="print"/>
          <a:srcRect/>
          <a:stretch>
            <a:fillRect/>
          </a:stretch>
        </p:blipFill>
        <p:spPr bwMode="auto">
          <a:xfrm>
            <a:off x="1259632" y="548679"/>
            <a:ext cx="6336704" cy="598544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t0.gstatic.com/images?q=tbn:ANd9GcTccPaqVgLPnU5hd5DZ3LFJqWkNaLhN0CVEk6OhhG6NQiIDPKgJTw:wikieducator.org/images/1/10/Formation_of_tissue_fluid_labeled_diagram.JPG"/>
          <p:cNvPicPr>
            <a:picLocks noChangeAspect="1" noChangeArrowheads="1"/>
          </p:cNvPicPr>
          <p:nvPr/>
        </p:nvPicPr>
        <p:blipFill>
          <a:blip r:embed="rId2" cstate="print"/>
          <a:srcRect/>
          <a:stretch>
            <a:fillRect/>
          </a:stretch>
        </p:blipFill>
        <p:spPr bwMode="auto">
          <a:xfrm>
            <a:off x="0" y="1700808"/>
            <a:ext cx="8443075" cy="288032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www.xtremepapers.com/images/gcse/biology/transport_in_humans/tissue_fluid_and_lymph.png"/>
          <p:cNvPicPr>
            <a:picLocks noChangeAspect="1" noChangeArrowheads="1"/>
          </p:cNvPicPr>
          <p:nvPr/>
        </p:nvPicPr>
        <p:blipFill>
          <a:blip r:embed="rId2" cstate="print"/>
          <a:srcRect/>
          <a:stretch>
            <a:fillRect/>
          </a:stretch>
        </p:blipFill>
        <p:spPr bwMode="auto">
          <a:xfrm>
            <a:off x="0" y="260648"/>
            <a:ext cx="9236224" cy="583264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outcomes...</a:t>
            </a:r>
            <a:endParaRPr lang="en-GB" dirty="0"/>
          </a:p>
        </p:txBody>
      </p:sp>
      <p:sp>
        <p:nvSpPr>
          <p:cNvPr id="3" name="Content Placeholder 2"/>
          <p:cNvSpPr>
            <a:spLocks noGrp="1"/>
          </p:cNvSpPr>
          <p:nvPr>
            <p:ph idx="1"/>
          </p:nvPr>
        </p:nvSpPr>
        <p:spPr/>
        <p:txBody>
          <a:bodyPr/>
          <a:lstStyle/>
          <a:p>
            <a:r>
              <a:rPr lang="en-GB" dirty="0" smtClean="0"/>
              <a:t>describe the function of the valves in the heart and the veins </a:t>
            </a:r>
          </a:p>
          <a:p>
            <a:r>
              <a:rPr lang="en-GB" b="1" dirty="0" smtClean="0"/>
              <a:t> H: explain how tissue fluid is formed in capillary beds and how it makes possible the exchange of chemicals such as oxygen, carbon dioxide, glucose and urea between the capillaries and the cells</a:t>
            </a:r>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Heart beat</a:t>
            </a:r>
            <a:endParaRPr lang="en-GB" dirty="0"/>
          </a:p>
        </p:txBody>
      </p:sp>
      <p:sp>
        <p:nvSpPr>
          <p:cNvPr id="3" name="Content Placeholder 2"/>
          <p:cNvSpPr>
            <a:spLocks noGrp="1"/>
          </p:cNvSpPr>
          <p:nvPr>
            <p:ph idx="1"/>
          </p:nvPr>
        </p:nvSpPr>
        <p:spPr/>
        <p:txBody>
          <a:bodyPr/>
          <a:lstStyle/>
          <a:p>
            <a:r>
              <a:rPr lang="en-GB" dirty="0" smtClean="0"/>
              <a:t>What causes the sound?</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What </a:t>
            </a:r>
            <a:r>
              <a:rPr lang="en-GB" dirty="0" smtClean="0"/>
              <a:t>is meant by a double circulatory </a:t>
            </a:r>
            <a:r>
              <a:rPr lang="en-GB" dirty="0" smtClean="0"/>
              <a:t>system?</a:t>
            </a:r>
            <a:endParaRPr lang="en-GB" dirty="0" smtClean="0"/>
          </a:p>
          <a:p>
            <a:r>
              <a:rPr lang="en-GB" dirty="0" smtClean="0"/>
              <a:t>Blood </a:t>
            </a:r>
            <a:r>
              <a:rPr lang="en-GB" dirty="0" smtClean="0"/>
              <a:t>carries glucose molecules and oxygen to the muscles, and </a:t>
            </a:r>
            <a:r>
              <a:rPr lang="en-GB" dirty="0" smtClean="0"/>
              <a:t>waste products </a:t>
            </a:r>
            <a:r>
              <a:rPr lang="en-GB" dirty="0" smtClean="0"/>
              <a:t>such as carbon dioxide away from muscles</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smtClean="0"/>
              <a:t>Red </a:t>
            </a:r>
            <a:r>
              <a:rPr lang="en-GB" dirty="0" smtClean="0"/>
              <a:t>blood cells are adapted to their function, limited to:</a:t>
            </a:r>
          </a:p>
          <a:p>
            <a:r>
              <a:rPr lang="en-GB" dirty="0" smtClean="0"/>
              <a:t>a. packed with haemoglobin (to bind oxygen)</a:t>
            </a:r>
          </a:p>
          <a:p>
            <a:r>
              <a:rPr lang="en-GB" dirty="0" smtClean="0"/>
              <a:t>b. no nucleus (more space for haemoglobin)</a:t>
            </a:r>
          </a:p>
          <a:p>
            <a:r>
              <a:rPr lang="en-GB" b="1" dirty="0" smtClean="0"/>
              <a:t>c. biconcave shape (increased surface area for oxygen exchange)</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the function of a valve?</a:t>
            </a:r>
            <a:endParaRPr lang="en-GB" dirty="0"/>
          </a:p>
        </p:txBody>
      </p:sp>
      <p:sp>
        <p:nvSpPr>
          <p:cNvPr id="3" name="Content Placeholder 2"/>
          <p:cNvSpPr>
            <a:spLocks noGrp="1"/>
          </p:cNvSpPr>
          <p:nvPr>
            <p:ph idx="1"/>
          </p:nvPr>
        </p:nvSpPr>
        <p:spPr/>
        <p:txBody>
          <a:bodyPr/>
          <a:lstStyle/>
          <a:p>
            <a:r>
              <a:rPr lang="en-GB" dirty="0" smtClean="0"/>
              <a:t>Prevents backflow of blood when it is returning to the heart</a:t>
            </a:r>
          </a:p>
          <a:p>
            <a:r>
              <a:rPr lang="en-GB" dirty="0" smtClean="0"/>
              <a:t>Allows blood to flow in one  direction only</a:t>
            </a:r>
          </a:p>
          <a:p>
            <a:r>
              <a:rPr lang="en-GB" dirty="0" smtClean="0"/>
              <a:t>Where do we find valves in the body?</a:t>
            </a:r>
          </a:p>
          <a:p>
            <a:r>
              <a:rPr lang="en-GB" dirty="0" smtClean="0"/>
              <a:t>Heart and veins</a:t>
            </a:r>
          </a:p>
          <a:p>
            <a:r>
              <a:rPr lang="en-GB" dirty="0" smtClean="0"/>
              <a:t>Why don’t arteries have valves?</a:t>
            </a:r>
          </a:p>
          <a:p>
            <a:r>
              <a:rPr lang="en-GB" dirty="0" smtClean="0"/>
              <a:t>Blood is pushed through under high pressure and so doesn’t flow backwards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2.gstatic.com/images?q=tbn:ANd9GcR2QndPr0NdvnJ5PMQdRQ-FDKGQD1MLf0oR7SJt2sktcmTTHl27Tg:www.cornwallveinclinic.com/images/varicose_veins_lrg.jpg"/>
          <p:cNvPicPr>
            <a:picLocks noChangeAspect="1" noChangeArrowheads="1"/>
          </p:cNvPicPr>
          <p:nvPr/>
        </p:nvPicPr>
        <p:blipFill>
          <a:blip r:embed="rId2" cstate="print"/>
          <a:srcRect/>
          <a:stretch>
            <a:fillRect/>
          </a:stretch>
        </p:blipFill>
        <p:spPr bwMode="auto">
          <a:xfrm>
            <a:off x="755576" y="908720"/>
            <a:ext cx="3163114" cy="4509120"/>
          </a:xfrm>
          <a:prstGeom prst="rect">
            <a:avLst/>
          </a:prstGeom>
          <a:noFill/>
        </p:spPr>
      </p:pic>
      <p:pic>
        <p:nvPicPr>
          <p:cNvPr id="1028" name="Picture 4" descr="http://t3.gstatic.com/images?q=tbn:ANd9GcRQ7OneME7zNEDf7KQ18WotPq5SSW_74A2wzroKmYRfjSEufwfMNw:theveincarecentre.co.uk/blog/wp-content/uploads/IMG_80261.jpg"/>
          <p:cNvPicPr>
            <a:picLocks noChangeAspect="1" noChangeArrowheads="1"/>
          </p:cNvPicPr>
          <p:nvPr/>
        </p:nvPicPr>
        <p:blipFill>
          <a:blip r:embed="rId3" cstate="print"/>
          <a:srcRect/>
          <a:stretch>
            <a:fillRect/>
          </a:stretch>
        </p:blipFill>
        <p:spPr bwMode="auto">
          <a:xfrm>
            <a:off x="4067944" y="260648"/>
            <a:ext cx="3312368" cy="4977602"/>
          </a:xfrm>
          <a:prstGeom prst="rect">
            <a:avLst/>
          </a:prstGeom>
          <a:noFill/>
        </p:spPr>
      </p:pic>
      <p:pic>
        <p:nvPicPr>
          <p:cNvPr id="1030" name="Picture 6" descr="http://t3.gstatic.com/images?q=tbn:ANd9GcTRD396hOIGuyd2ZogtiwTZ_y9WK7BJW9BokA9Q3UNz_VAsG5nJWQ:4.bp.blogspot.com/-LyxTsR__bvo/T7hCVK1WmKI/AAAAAAAABf8/vBYlOtTcZxk/s1600/Varicose%2BVeins.jpg"/>
          <p:cNvPicPr>
            <a:picLocks noChangeAspect="1" noChangeArrowheads="1"/>
          </p:cNvPicPr>
          <p:nvPr/>
        </p:nvPicPr>
        <p:blipFill>
          <a:blip r:embed="rId4" cstate="print"/>
          <a:srcRect/>
          <a:stretch>
            <a:fillRect/>
          </a:stretch>
        </p:blipFill>
        <p:spPr bwMode="auto">
          <a:xfrm>
            <a:off x="2051720" y="548680"/>
            <a:ext cx="4536502" cy="51845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heckerboard(across)">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028"/>
                                        </p:tgtEl>
                                        <p:attrNameLst>
                                          <p:attrName>style.visibility</p:attrName>
                                        </p:attrNameLst>
                                      </p:cBhvr>
                                      <p:to>
                                        <p:strVal val="visible"/>
                                      </p:to>
                                    </p:set>
                                    <p:animEffect transition="in" filter="diamond(in)">
                                      <p:cBhvr>
                                        <p:cTn id="12" dur="2000"/>
                                        <p:tgtEl>
                                          <p:spTgt spid="1028"/>
                                        </p:tgtEl>
                                      </p:cBhvr>
                                    </p:animEffect>
                                  </p:childTnLst>
                                </p:cTn>
                              </p:par>
                            </p:childTnLst>
                          </p:cTn>
                        </p:par>
                      </p:childTnLst>
                    </p:cTn>
                  </p:par>
                  <p:par>
                    <p:cTn id="13" fill="hold">
                      <p:stCondLst>
                        <p:cond delay="indefinite"/>
                      </p:stCondLst>
                      <p:childTnLst>
                        <p:par>
                          <p:cTn id="14" fill="hold">
                            <p:stCondLst>
                              <p:cond delay="0"/>
                            </p:stCondLst>
                            <p:childTnLst>
                              <p:par>
                                <p:cTn id="15" presetID="34" presetClass="entr" presetSubtype="0" fill="hold" nodeType="clickEffect">
                                  <p:stCondLst>
                                    <p:cond delay="0"/>
                                  </p:stCondLst>
                                  <p:childTnLst>
                                    <p:set>
                                      <p:cBhvr>
                                        <p:cTn id="16" dur="1" fill="hold">
                                          <p:stCondLst>
                                            <p:cond delay="0"/>
                                          </p:stCondLst>
                                        </p:cTn>
                                        <p:tgtEl>
                                          <p:spTgt spid="1030"/>
                                        </p:tgtEl>
                                        <p:attrNameLst>
                                          <p:attrName>style.visibility</p:attrName>
                                        </p:attrNameLst>
                                      </p:cBhvr>
                                      <p:to>
                                        <p:strVal val="visible"/>
                                      </p:to>
                                    </p:set>
                                    <p:anim from="(-#ppt_w/2)" to="(#ppt_x)" calcmode="lin" valueType="num">
                                      <p:cBhvr>
                                        <p:cTn id="17" dur="600" fill="hold">
                                          <p:stCondLst>
                                            <p:cond delay="0"/>
                                          </p:stCondLst>
                                        </p:cTn>
                                        <p:tgtEl>
                                          <p:spTgt spid="1030"/>
                                        </p:tgtEl>
                                        <p:attrNameLst>
                                          <p:attrName>ppt_x</p:attrName>
                                        </p:attrNameLst>
                                      </p:cBhvr>
                                    </p:anim>
                                    <p:anim from="0" to="-1.0" calcmode="lin" valueType="num">
                                      <p:cBhvr>
                                        <p:cTn id="18" dur="200" decel="50000" autoRev="1" fill="hold">
                                          <p:stCondLst>
                                            <p:cond delay="600"/>
                                          </p:stCondLst>
                                        </p:cTn>
                                        <p:tgtEl>
                                          <p:spTgt spid="1030"/>
                                        </p:tgtEl>
                                        <p:attrNameLst>
                                          <p:attrName>xshear</p:attrName>
                                        </p:attrNameLst>
                                      </p:cBhvr>
                                    </p:anim>
                                    <p:animScale>
                                      <p:cBhvr>
                                        <p:cTn id="19" dur="200" decel="100000" autoRev="1" fill="hold">
                                          <p:stCondLst>
                                            <p:cond delay="600"/>
                                          </p:stCondLst>
                                        </p:cTn>
                                        <p:tgtEl>
                                          <p:spTgt spid="1030"/>
                                        </p:tgtEl>
                                      </p:cBhvr>
                                      <p:from x="100000" y="100000"/>
                                      <p:to x="80000" y="100000"/>
                                    </p:animScale>
                                    <p:anim by="(#ppt_h/3+#ppt_w*0.1)" calcmode="lin" valueType="num">
                                      <p:cBhvr additive="sum">
                                        <p:cTn id="20" dur="200" decel="100000" autoRev="1" fill="hold">
                                          <p:stCondLst>
                                            <p:cond delay="600"/>
                                          </p:stCondLst>
                                        </p:cTn>
                                        <p:tgtEl>
                                          <p:spTgt spid="1030"/>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Tissue fluid </a:t>
            </a:r>
            <a:endParaRPr lang="en-GB" dirty="0"/>
          </a:p>
        </p:txBody>
      </p:sp>
      <p:sp>
        <p:nvSpPr>
          <p:cNvPr id="3" name="Content Placeholder 2"/>
          <p:cNvSpPr>
            <a:spLocks noGrp="1"/>
          </p:cNvSpPr>
          <p:nvPr>
            <p:ph idx="1"/>
          </p:nvPr>
        </p:nvSpPr>
        <p:spPr/>
        <p:txBody>
          <a:bodyPr/>
          <a:lstStyle/>
          <a:p>
            <a:r>
              <a:rPr lang="en-GB" b="1" dirty="0" smtClean="0"/>
              <a:t>explain how tissue fluid is formed in capillary beds and how it makes possible the exchange of chemicals such as oxygen, carbon dioxide, glucose and urea between the capillaries and the cells</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5" name="Text Box 3"/>
          <p:cNvSpPr txBox="1">
            <a:spLocks noChangeArrowheads="1"/>
          </p:cNvSpPr>
          <p:nvPr/>
        </p:nvSpPr>
        <p:spPr bwMode="auto">
          <a:xfrm>
            <a:off x="684213" y="750888"/>
            <a:ext cx="8280400" cy="822325"/>
          </a:xfrm>
          <a:prstGeom prst="rect">
            <a:avLst/>
          </a:prstGeom>
          <a:noFill/>
          <a:ln w="9525">
            <a:noFill/>
            <a:miter lim="800000"/>
            <a:headEnd/>
            <a:tailEnd/>
          </a:ln>
          <a:effectLst/>
        </p:spPr>
        <p:txBody>
          <a:bodyPr>
            <a:spAutoFit/>
          </a:bodyPr>
          <a:lstStyle/>
          <a:p>
            <a:pPr eaLnBrk="1" hangingPunct="1">
              <a:spcBef>
                <a:spcPct val="0"/>
              </a:spcBef>
            </a:pPr>
            <a:r>
              <a:rPr lang="en-GB" b="0">
                <a:solidFill>
                  <a:srgbClr val="010066"/>
                </a:solidFill>
              </a:rPr>
              <a:t>There are </a:t>
            </a:r>
            <a:r>
              <a:rPr lang="en-GB">
                <a:solidFill>
                  <a:srgbClr val="010066"/>
                </a:solidFill>
              </a:rPr>
              <a:t>three types</a:t>
            </a:r>
            <a:r>
              <a:rPr lang="en-GB" b="0">
                <a:solidFill>
                  <a:srgbClr val="010066"/>
                </a:solidFill>
              </a:rPr>
              <a:t> of </a:t>
            </a:r>
            <a:r>
              <a:rPr lang="en-GB">
                <a:solidFill>
                  <a:srgbClr val="010066"/>
                </a:solidFill>
              </a:rPr>
              <a:t>blood vessels</a:t>
            </a:r>
            <a:r>
              <a:rPr lang="en-GB" b="0">
                <a:solidFill>
                  <a:srgbClr val="010066"/>
                </a:solidFill>
              </a:rPr>
              <a:t>, as shown in this </a:t>
            </a:r>
            <a:r>
              <a:rPr lang="en-GB" b="0">
                <a:solidFill>
                  <a:srgbClr val="000066"/>
                </a:solidFill>
              </a:rPr>
              <a:t>magnified part of the circulatory system.</a:t>
            </a:r>
          </a:p>
        </p:txBody>
      </p:sp>
      <p:sp>
        <p:nvSpPr>
          <p:cNvPr id="136196" name="Rectangle 4"/>
          <p:cNvSpPr>
            <a:spLocks noGrp="1" noChangeArrowheads="1"/>
          </p:cNvSpPr>
          <p:nvPr>
            <p:ph type="title"/>
          </p:nvPr>
        </p:nvSpPr>
        <p:spPr bwMode="auto">
          <a:xfrm>
            <a:off x="0" y="0"/>
            <a:ext cx="7848600" cy="533400"/>
          </a:xfrm>
          <a:noFill/>
          <a:ln>
            <a:miter lim="800000"/>
            <a:headEnd/>
            <a:tailEnd/>
          </a:ln>
        </p:spPr>
        <p:txBody>
          <a:bodyPr vert="horz" wrap="square" lIns="91440" tIns="45720" rIns="91440" bIns="45720" numCol="1" anchor="t" anchorCtr="0" compatLnSpc="1">
            <a:prstTxWarp prst="textNoShape">
              <a:avLst/>
            </a:prstTxWarp>
          </a:bodyPr>
          <a:lstStyle/>
          <a:p>
            <a:pPr algn="l"/>
            <a:r>
              <a:rPr lang="en-GB" sz="2800" b="1" dirty="0">
                <a:solidFill>
                  <a:srgbClr val="10BC45"/>
                </a:solidFill>
                <a:latin typeface="Arial" pitchFamily="34" charset="0"/>
              </a:rPr>
              <a:t>      Different types of blood vessels</a:t>
            </a:r>
          </a:p>
        </p:txBody>
      </p:sp>
      <p:sp>
        <p:nvSpPr>
          <p:cNvPr id="136197" name="Oval 5"/>
          <p:cNvSpPr>
            <a:spLocks noChangeAspect="1" noChangeArrowheads="1"/>
          </p:cNvSpPr>
          <p:nvPr/>
        </p:nvSpPr>
        <p:spPr bwMode="auto">
          <a:xfrm>
            <a:off x="330200" y="836613"/>
            <a:ext cx="252413" cy="252412"/>
          </a:xfrm>
          <a:prstGeom prst="ellipse">
            <a:avLst/>
          </a:prstGeom>
          <a:gradFill rotWithShape="1">
            <a:gsLst>
              <a:gs pos="0">
                <a:schemeClr val="bg1"/>
              </a:gs>
              <a:gs pos="100000">
                <a:srgbClr val="9900CC"/>
              </a:gs>
            </a:gsLst>
            <a:path path="shape">
              <a:fillToRect l="50000" t="50000" r="50000" b="50000"/>
            </a:path>
          </a:gradFill>
          <a:ln w="9525">
            <a:noFill/>
            <a:round/>
            <a:headEnd/>
            <a:tailEnd/>
          </a:ln>
          <a:effectLst>
            <a:outerShdw dist="35921" dir="2700000" algn="ctr" rotWithShape="0">
              <a:srgbClr val="B2B2B2"/>
            </a:outerShdw>
          </a:effectLst>
        </p:spPr>
        <p:txBody>
          <a:bodyPr wrap="none" anchor="ctr"/>
          <a:lstStyle/>
          <a:p>
            <a:endParaRPr lang="en-GB"/>
          </a:p>
        </p:txBody>
      </p:sp>
      <p:pic>
        <p:nvPicPr>
          <p:cNvPr id="136265" name="Picture 73" descr="BV_capillary_bed"/>
          <p:cNvPicPr>
            <a:picLocks noChangeAspect="1" noChangeArrowheads="1"/>
          </p:cNvPicPr>
          <p:nvPr/>
        </p:nvPicPr>
        <p:blipFill>
          <a:blip r:embed="rId3" cstate="print"/>
          <a:srcRect/>
          <a:stretch>
            <a:fillRect/>
          </a:stretch>
        </p:blipFill>
        <p:spPr bwMode="auto">
          <a:xfrm>
            <a:off x="1911350" y="2008188"/>
            <a:ext cx="5240338" cy="3811587"/>
          </a:xfrm>
          <a:prstGeom prst="rect">
            <a:avLst/>
          </a:prstGeom>
          <a:noFill/>
        </p:spPr>
      </p:pic>
      <p:grpSp>
        <p:nvGrpSpPr>
          <p:cNvPr id="2" name="Group 78"/>
          <p:cNvGrpSpPr>
            <a:grpSpLocks/>
          </p:cNvGrpSpPr>
          <p:nvPr/>
        </p:nvGrpSpPr>
        <p:grpSpPr bwMode="auto">
          <a:xfrm>
            <a:off x="1562100" y="1470025"/>
            <a:ext cx="1871663" cy="1131888"/>
            <a:chOff x="984" y="926"/>
            <a:chExt cx="1179" cy="713"/>
          </a:xfrm>
        </p:grpSpPr>
        <p:sp>
          <p:nvSpPr>
            <p:cNvPr id="136259" name="Text Box 67"/>
            <p:cNvSpPr txBox="1">
              <a:spLocks noChangeArrowheads="1"/>
            </p:cNvSpPr>
            <p:nvPr/>
          </p:nvSpPr>
          <p:spPr bwMode="auto">
            <a:xfrm>
              <a:off x="984" y="926"/>
              <a:ext cx="1179" cy="472"/>
            </a:xfrm>
            <a:prstGeom prst="rect">
              <a:avLst/>
            </a:prstGeom>
            <a:noFill/>
            <a:ln w="9525">
              <a:noFill/>
              <a:miter lim="800000"/>
              <a:headEnd/>
              <a:tailEnd/>
            </a:ln>
            <a:effectLst/>
          </p:spPr>
          <p:txBody>
            <a:bodyPr>
              <a:spAutoFit/>
            </a:bodyPr>
            <a:lstStyle/>
            <a:p>
              <a:pPr algn="ctr">
                <a:lnSpc>
                  <a:spcPct val="90000"/>
                </a:lnSpc>
                <a:spcBef>
                  <a:spcPct val="0"/>
                </a:spcBef>
              </a:pPr>
              <a:r>
                <a:rPr lang="en-GB">
                  <a:solidFill>
                    <a:srgbClr val="FF0000"/>
                  </a:solidFill>
                </a:rPr>
                <a:t>blood from the heart </a:t>
              </a:r>
            </a:p>
          </p:txBody>
        </p:sp>
        <p:sp>
          <p:nvSpPr>
            <p:cNvPr id="136260" name="AutoShape 68"/>
            <p:cNvSpPr>
              <a:spLocks noChangeAspect="1" noChangeArrowheads="1"/>
            </p:cNvSpPr>
            <p:nvPr/>
          </p:nvSpPr>
          <p:spPr bwMode="auto">
            <a:xfrm rot="16200000" flipH="1">
              <a:off x="1422" y="1393"/>
              <a:ext cx="286" cy="205"/>
            </a:xfrm>
            <a:prstGeom prst="rightArrow">
              <a:avLst>
                <a:gd name="adj1" fmla="val 44056"/>
                <a:gd name="adj2" fmla="val 58660"/>
              </a:avLst>
            </a:prstGeom>
            <a:solidFill>
              <a:srgbClr val="FF0000"/>
            </a:solidFill>
            <a:ln w="50800">
              <a:solidFill>
                <a:srgbClr val="010066"/>
              </a:solidFill>
              <a:miter lim="800000"/>
              <a:headEnd/>
              <a:tailEnd/>
            </a:ln>
            <a:effectLst/>
          </p:spPr>
          <p:txBody>
            <a:bodyPr wrap="none" anchor="ctr"/>
            <a:lstStyle/>
            <a:p>
              <a:endParaRPr lang="en-GB"/>
            </a:p>
          </p:txBody>
        </p:sp>
      </p:grpSp>
      <p:grpSp>
        <p:nvGrpSpPr>
          <p:cNvPr id="3" name="Group 79"/>
          <p:cNvGrpSpPr>
            <a:grpSpLocks/>
          </p:cNvGrpSpPr>
          <p:nvPr/>
        </p:nvGrpSpPr>
        <p:grpSpPr bwMode="auto">
          <a:xfrm>
            <a:off x="5724525" y="1427163"/>
            <a:ext cx="1871663" cy="1168400"/>
            <a:chOff x="3606" y="899"/>
            <a:chExt cx="1179" cy="736"/>
          </a:xfrm>
        </p:grpSpPr>
        <p:sp>
          <p:nvSpPr>
            <p:cNvPr id="136258" name="Text Box 66"/>
            <p:cNvSpPr txBox="1">
              <a:spLocks noChangeArrowheads="1"/>
            </p:cNvSpPr>
            <p:nvPr/>
          </p:nvSpPr>
          <p:spPr bwMode="auto">
            <a:xfrm>
              <a:off x="3606" y="899"/>
              <a:ext cx="1179" cy="472"/>
            </a:xfrm>
            <a:prstGeom prst="rect">
              <a:avLst/>
            </a:prstGeom>
            <a:noFill/>
            <a:ln w="9525">
              <a:noFill/>
              <a:miter lim="800000"/>
              <a:headEnd/>
              <a:tailEnd/>
            </a:ln>
            <a:effectLst/>
          </p:spPr>
          <p:txBody>
            <a:bodyPr>
              <a:spAutoFit/>
            </a:bodyPr>
            <a:lstStyle/>
            <a:p>
              <a:pPr algn="ctr">
                <a:lnSpc>
                  <a:spcPct val="90000"/>
                </a:lnSpc>
                <a:spcBef>
                  <a:spcPct val="0"/>
                </a:spcBef>
              </a:pPr>
              <a:r>
                <a:rPr lang="en-GB">
                  <a:solidFill>
                    <a:srgbClr val="0000FF"/>
                  </a:solidFill>
                </a:rPr>
                <a:t>blood to the heart</a:t>
              </a:r>
            </a:p>
          </p:txBody>
        </p:sp>
        <p:sp>
          <p:nvSpPr>
            <p:cNvPr id="136261" name="AutoShape 69"/>
            <p:cNvSpPr>
              <a:spLocks noChangeAspect="1" noChangeArrowheads="1"/>
            </p:cNvSpPr>
            <p:nvPr/>
          </p:nvSpPr>
          <p:spPr bwMode="auto">
            <a:xfrm rot="5400000" flipH="1" flipV="1">
              <a:off x="4074" y="1389"/>
              <a:ext cx="286" cy="205"/>
            </a:xfrm>
            <a:prstGeom prst="rightArrow">
              <a:avLst>
                <a:gd name="adj1" fmla="val 44056"/>
                <a:gd name="adj2" fmla="val 58660"/>
              </a:avLst>
            </a:prstGeom>
            <a:solidFill>
              <a:srgbClr val="0000FF"/>
            </a:solidFill>
            <a:ln w="50800">
              <a:solidFill>
                <a:srgbClr val="010066"/>
              </a:solidFill>
              <a:miter lim="800000"/>
              <a:headEnd/>
              <a:tailEnd/>
            </a:ln>
            <a:effectLst/>
          </p:spPr>
          <p:txBody>
            <a:bodyPr wrap="none" anchor="ctr"/>
            <a:lstStyle/>
            <a:p>
              <a:endParaRPr lang="en-GB"/>
            </a:p>
          </p:txBody>
        </p:sp>
      </p:grpSp>
      <p:grpSp>
        <p:nvGrpSpPr>
          <p:cNvPr id="4" name="Group 80"/>
          <p:cNvGrpSpPr>
            <a:grpSpLocks/>
          </p:cNvGrpSpPr>
          <p:nvPr/>
        </p:nvGrpSpPr>
        <p:grpSpPr bwMode="auto">
          <a:xfrm>
            <a:off x="107950" y="2832100"/>
            <a:ext cx="2425700" cy="519113"/>
            <a:chOff x="68" y="1784"/>
            <a:chExt cx="1528" cy="327"/>
          </a:xfrm>
        </p:grpSpPr>
        <p:sp>
          <p:nvSpPr>
            <p:cNvPr id="136252" name="Text Box 60"/>
            <p:cNvSpPr txBox="1">
              <a:spLocks noChangeArrowheads="1"/>
            </p:cNvSpPr>
            <p:nvPr/>
          </p:nvSpPr>
          <p:spPr bwMode="auto">
            <a:xfrm>
              <a:off x="339" y="1784"/>
              <a:ext cx="740" cy="327"/>
            </a:xfrm>
            <a:prstGeom prst="rect">
              <a:avLst/>
            </a:prstGeom>
            <a:noFill/>
            <a:ln w="9525">
              <a:noFill/>
              <a:miter lim="800000"/>
              <a:headEnd/>
              <a:tailEnd/>
            </a:ln>
            <a:effectLst/>
          </p:spPr>
          <p:txBody>
            <a:bodyPr wrap="none">
              <a:spAutoFit/>
            </a:bodyPr>
            <a:lstStyle/>
            <a:p>
              <a:pPr algn="ctr">
                <a:spcBef>
                  <a:spcPct val="0"/>
                </a:spcBef>
              </a:pPr>
              <a:r>
                <a:rPr lang="en-GB" sz="2800">
                  <a:solidFill>
                    <a:srgbClr val="FF0000"/>
                  </a:solidFill>
                </a:rPr>
                <a:t>artery</a:t>
              </a:r>
            </a:p>
          </p:txBody>
        </p:sp>
        <p:sp>
          <p:nvSpPr>
            <p:cNvPr id="136253" name="AutoShape 61"/>
            <p:cNvSpPr>
              <a:spLocks noChangeArrowheads="1"/>
            </p:cNvSpPr>
            <p:nvPr/>
          </p:nvSpPr>
          <p:spPr bwMode="auto">
            <a:xfrm>
              <a:off x="68" y="1808"/>
              <a:ext cx="1270" cy="295"/>
            </a:xfrm>
            <a:prstGeom prst="roundRect">
              <a:avLst>
                <a:gd name="adj" fmla="val 12120"/>
              </a:avLst>
            </a:prstGeom>
            <a:noFill/>
            <a:ln w="38100">
              <a:solidFill>
                <a:srgbClr val="FF0000"/>
              </a:solidFill>
              <a:round/>
              <a:headEnd/>
              <a:tailEnd/>
            </a:ln>
            <a:effectLst/>
          </p:spPr>
          <p:txBody>
            <a:bodyPr wrap="none" anchor="ctr"/>
            <a:lstStyle/>
            <a:p>
              <a:pPr algn="ctr" eaLnBrk="1" hangingPunct="1">
                <a:spcBef>
                  <a:spcPct val="0"/>
                </a:spcBef>
              </a:pPr>
              <a:endParaRPr lang="en-GB" sz="2800">
                <a:solidFill>
                  <a:srgbClr val="FF3300"/>
                </a:solidFill>
              </a:endParaRPr>
            </a:p>
          </p:txBody>
        </p:sp>
        <p:sp>
          <p:nvSpPr>
            <p:cNvPr id="136263" name="Line 71"/>
            <p:cNvSpPr>
              <a:spLocks noChangeShapeType="1"/>
            </p:cNvSpPr>
            <p:nvPr/>
          </p:nvSpPr>
          <p:spPr bwMode="auto">
            <a:xfrm rot="5400000" flipV="1">
              <a:off x="1472" y="1844"/>
              <a:ext cx="0" cy="249"/>
            </a:xfrm>
            <a:prstGeom prst="line">
              <a:avLst/>
            </a:prstGeom>
            <a:noFill/>
            <a:ln w="50800">
              <a:solidFill>
                <a:schemeClr val="tx1"/>
              </a:solidFill>
              <a:round/>
              <a:headEnd/>
              <a:tailEnd type="arrow" w="med" len="med"/>
            </a:ln>
            <a:effectLst/>
          </p:spPr>
          <p:txBody>
            <a:bodyPr/>
            <a:lstStyle/>
            <a:p>
              <a:endParaRPr lang="en-GB"/>
            </a:p>
          </p:txBody>
        </p:sp>
      </p:grpSp>
      <p:grpSp>
        <p:nvGrpSpPr>
          <p:cNvPr id="5" name="Group 81"/>
          <p:cNvGrpSpPr>
            <a:grpSpLocks/>
          </p:cNvGrpSpPr>
          <p:nvPr/>
        </p:nvGrpSpPr>
        <p:grpSpPr bwMode="auto">
          <a:xfrm>
            <a:off x="6624638" y="2832100"/>
            <a:ext cx="2390775" cy="519113"/>
            <a:chOff x="4173" y="1784"/>
            <a:chExt cx="1506" cy="327"/>
          </a:xfrm>
        </p:grpSpPr>
        <p:sp>
          <p:nvSpPr>
            <p:cNvPr id="136248" name="Text Box 56"/>
            <p:cNvSpPr txBox="1">
              <a:spLocks noChangeArrowheads="1"/>
            </p:cNvSpPr>
            <p:nvPr/>
          </p:nvSpPr>
          <p:spPr bwMode="auto">
            <a:xfrm>
              <a:off x="4780" y="1784"/>
              <a:ext cx="565" cy="327"/>
            </a:xfrm>
            <a:prstGeom prst="rect">
              <a:avLst/>
            </a:prstGeom>
            <a:noFill/>
            <a:ln w="9525">
              <a:noFill/>
              <a:miter lim="800000"/>
              <a:headEnd/>
              <a:tailEnd/>
            </a:ln>
            <a:effectLst/>
          </p:spPr>
          <p:txBody>
            <a:bodyPr wrap="none">
              <a:spAutoFit/>
            </a:bodyPr>
            <a:lstStyle/>
            <a:p>
              <a:pPr algn="ctr">
                <a:spcBef>
                  <a:spcPct val="0"/>
                </a:spcBef>
              </a:pPr>
              <a:r>
                <a:rPr lang="en-GB" sz="2800">
                  <a:solidFill>
                    <a:srgbClr val="0000FF"/>
                  </a:solidFill>
                </a:rPr>
                <a:t>vein</a:t>
              </a:r>
            </a:p>
          </p:txBody>
        </p:sp>
        <p:sp>
          <p:nvSpPr>
            <p:cNvPr id="136249" name="AutoShape 57"/>
            <p:cNvSpPr>
              <a:spLocks noChangeArrowheads="1"/>
            </p:cNvSpPr>
            <p:nvPr/>
          </p:nvSpPr>
          <p:spPr bwMode="auto">
            <a:xfrm>
              <a:off x="4409" y="1808"/>
              <a:ext cx="1270" cy="295"/>
            </a:xfrm>
            <a:prstGeom prst="roundRect">
              <a:avLst>
                <a:gd name="adj" fmla="val 12120"/>
              </a:avLst>
            </a:prstGeom>
            <a:noFill/>
            <a:ln w="38100">
              <a:solidFill>
                <a:srgbClr val="0000FF"/>
              </a:solidFill>
              <a:round/>
              <a:headEnd/>
              <a:tailEnd/>
            </a:ln>
            <a:effectLst/>
          </p:spPr>
          <p:txBody>
            <a:bodyPr wrap="none" anchor="ctr"/>
            <a:lstStyle/>
            <a:p>
              <a:pPr algn="ctr" eaLnBrk="1" hangingPunct="1">
                <a:spcBef>
                  <a:spcPct val="0"/>
                </a:spcBef>
              </a:pPr>
              <a:endParaRPr lang="en-GB" sz="2800">
                <a:solidFill>
                  <a:srgbClr val="FF3300"/>
                </a:solidFill>
              </a:endParaRPr>
            </a:p>
          </p:txBody>
        </p:sp>
        <p:sp>
          <p:nvSpPr>
            <p:cNvPr id="136264" name="Line 72"/>
            <p:cNvSpPr>
              <a:spLocks noChangeShapeType="1"/>
            </p:cNvSpPr>
            <p:nvPr/>
          </p:nvSpPr>
          <p:spPr bwMode="auto">
            <a:xfrm rot="-5400000" flipH="1" flipV="1">
              <a:off x="4298" y="1830"/>
              <a:ext cx="0" cy="249"/>
            </a:xfrm>
            <a:prstGeom prst="line">
              <a:avLst/>
            </a:prstGeom>
            <a:noFill/>
            <a:ln w="50800">
              <a:solidFill>
                <a:schemeClr val="tx1"/>
              </a:solidFill>
              <a:round/>
              <a:headEnd/>
              <a:tailEnd type="arrow" w="med" len="med"/>
            </a:ln>
            <a:effectLst/>
          </p:spPr>
          <p:txBody>
            <a:bodyPr/>
            <a:lstStyle/>
            <a:p>
              <a:endParaRPr lang="en-GB"/>
            </a:p>
          </p:txBody>
        </p:sp>
      </p:grpSp>
      <p:grpSp>
        <p:nvGrpSpPr>
          <p:cNvPr id="6" name="Group 82"/>
          <p:cNvGrpSpPr>
            <a:grpSpLocks/>
          </p:cNvGrpSpPr>
          <p:nvPr/>
        </p:nvGrpSpPr>
        <p:grpSpPr bwMode="auto">
          <a:xfrm>
            <a:off x="3305175" y="3976688"/>
            <a:ext cx="2476500" cy="950912"/>
            <a:chOff x="2082" y="2505"/>
            <a:chExt cx="1560" cy="599"/>
          </a:xfrm>
        </p:grpSpPr>
        <p:sp>
          <p:nvSpPr>
            <p:cNvPr id="136262" name="Line 70"/>
            <p:cNvSpPr>
              <a:spLocks noChangeShapeType="1"/>
            </p:cNvSpPr>
            <p:nvPr/>
          </p:nvSpPr>
          <p:spPr bwMode="auto">
            <a:xfrm flipV="1">
              <a:off x="3152" y="2505"/>
              <a:ext cx="0" cy="272"/>
            </a:xfrm>
            <a:prstGeom prst="line">
              <a:avLst/>
            </a:prstGeom>
            <a:noFill/>
            <a:ln w="50800">
              <a:solidFill>
                <a:schemeClr val="tx1"/>
              </a:solidFill>
              <a:round/>
              <a:headEnd/>
              <a:tailEnd type="arrow" w="med" len="med"/>
            </a:ln>
            <a:effectLst/>
          </p:spPr>
          <p:txBody>
            <a:bodyPr/>
            <a:lstStyle/>
            <a:p>
              <a:endParaRPr lang="en-GB"/>
            </a:p>
          </p:txBody>
        </p:sp>
        <p:pic>
          <p:nvPicPr>
            <p:cNvPr id="136268" name="Picture 76" descr="gfx_capillary1"/>
            <p:cNvPicPr>
              <a:picLocks noChangeAspect="1" noChangeArrowheads="1"/>
            </p:cNvPicPr>
            <p:nvPr/>
          </p:nvPicPr>
          <p:blipFill>
            <a:blip r:embed="rId4" cstate="print"/>
            <a:srcRect/>
            <a:stretch>
              <a:fillRect/>
            </a:stretch>
          </p:blipFill>
          <p:spPr bwMode="auto">
            <a:xfrm>
              <a:off x="2082" y="2744"/>
              <a:ext cx="1560" cy="360"/>
            </a:xfrm>
            <a:prstGeom prst="rect">
              <a:avLst/>
            </a:prstGeom>
            <a:noFill/>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6197"/>
                                        </p:tgtEl>
                                        <p:attrNameLst>
                                          <p:attrName>style.visibility</p:attrName>
                                        </p:attrNameLst>
                                      </p:cBhvr>
                                      <p:to>
                                        <p:strVal val="visible"/>
                                      </p:to>
                                    </p:set>
                                    <p:animEffect transition="in" filter="dissolve">
                                      <p:cBhvr>
                                        <p:cTn id="7" dur="1000"/>
                                        <p:tgtEl>
                                          <p:spTgt spid="13619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36195"/>
                                        </p:tgtEl>
                                        <p:attrNameLst>
                                          <p:attrName>style.visibility</p:attrName>
                                        </p:attrNameLst>
                                      </p:cBhvr>
                                      <p:to>
                                        <p:strVal val="visible"/>
                                      </p:to>
                                    </p:set>
                                    <p:animEffect transition="in" filter="dissolve">
                                      <p:cBhvr>
                                        <p:cTn id="10" dur="1000"/>
                                        <p:tgtEl>
                                          <p:spTgt spid="136195"/>
                                        </p:tgtEl>
                                      </p:cBhvr>
                                    </p:animEffect>
                                  </p:childTnLst>
                                </p:cTn>
                              </p:par>
                            </p:childTnLst>
                          </p:cTn>
                        </p:par>
                        <p:par>
                          <p:cTn id="11" fill="hold">
                            <p:stCondLst>
                              <p:cond delay="1000"/>
                            </p:stCondLst>
                            <p:childTnLst>
                              <p:par>
                                <p:cTn id="12" presetID="23" presetClass="entr" presetSubtype="16" fill="hold" nodeType="afterEffect">
                                  <p:stCondLst>
                                    <p:cond delay="0"/>
                                  </p:stCondLst>
                                  <p:childTnLst>
                                    <p:set>
                                      <p:cBhvr>
                                        <p:cTn id="13" dur="1" fill="hold">
                                          <p:stCondLst>
                                            <p:cond delay="0"/>
                                          </p:stCondLst>
                                        </p:cTn>
                                        <p:tgtEl>
                                          <p:spTgt spid="136265"/>
                                        </p:tgtEl>
                                        <p:attrNameLst>
                                          <p:attrName>style.visibility</p:attrName>
                                        </p:attrNameLst>
                                      </p:cBhvr>
                                      <p:to>
                                        <p:strVal val="visible"/>
                                      </p:to>
                                    </p:set>
                                    <p:anim calcmode="lin" valueType="num">
                                      <p:cBhvr>
                                        <p:cTn id="14" dur="1000" fill="hold"/>
                                        <p:tgtEl>
                                          <p:spTgt spid="136265"/>
                                        </p:tgtEl>
                                        <p:attrNameLst>
                                          <p:attrName>ppt_w</p:attrName>
                                        </p:attrNameLst>
                                      </p:cBhvr>
                                      <p:tavLst>
                                        <p:tav tm="0">
                                          <p:val>
                                            <p:fltVal val="0"/>
                                          </p:val>
                                        </p:tav>
                                        <p:tav tm="100000">
                                          <p:val>
                                            <p:strVal val="#ppt_w"/>
                                          </p:val>
                                        </p:tav>
                                      </p:tavLst>
                                    </p:anim>
                                    <p:anim calcmode="lin" valueType="num">
                                      <p:cBhvr>
                                        <p:cTn id="15" dur="1000" fill="hold"/>
                                        <p:tgtEl>
                                          <p:spTgt spid="136265"/>
                                        </p:tgtEl>
                                        <p:attrNameLst>
                                          <p:attrName>ppt_h</p:attrName>
                                        </p:attrNameLst>
                                      </p:cBhvr>
                                      <p:tavLst>
                                        <p:tav tm="0">
                                          <p:val>
                                            <p:fltVal val="0"/>
                                          </p:val>
                                        </p:tav>
                                        <p:tav tm="100000">
                                          <p:val>
                                            <p:strVal val="#ppt_h"/>
                                          </p:val>
                                        </p:tav>
                                      </p:tavLst>
                                    </p:anim>
                                  </p:childTnLst>
                                </p:cTn>
                              </p:par>
                            </p:childTnLst>
                          </p:cTn>
                        </p:par>
                        <p:par>
                          <p:cTn id="16" fill="hold">
                            <p:stCondLst>
                              <p:cond delay="2000"/>
                            </p:stCondLst>
                            <p:childTnLst>
                              <p:par>
                                <p:cTn id="17" presetID="22" presetClass="entr" presetSubtype="1"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up)">
                                      <p:cBhvr>
                                        <p:cTn id="19" dur="1000"/>
                                        <p:tgtEl>
                                          <p:spTgt spid="2"/>
                                        </p:tgtEl>
                                      </p:cBhvr>
                                    </p:animEffect>
                                  </p:childTnLst>
                                </p:cTn>
                              </p:par>
                            </p:childTnLst>
                          </p:cTn>
                        </p:par>
                        <p:par>
                          <p:cTn id="20" fill="hold">
                            <p:stCondLst>
                              <p:cond delay="3000"/>
                            </p:stCondLst>
                            <p:childTnLst>
                              <p:par>
                                <p:cTn id="21" presetID="22" presetClass="entr" presetSubtype="4"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down)">
                                      <p:cBhvr>
                                        <p:cTn id="23" dur="10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left)">
                                      <p:cBhvr>
                                        <p:cTn id="28" dur="10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2"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right)">
                                      <p:cBhvr>
                                        <p:cTn id="33" dur="10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wipe(down)">
                                      <p:cBhvr>
                                        <p:cTn id="38"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p:bldP spid="13619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396</TotalTime>
  <Words>272</Words>
  <Application>Microsoft Office PowerPoint</Application>
  <PresentationFormat>On-screen Show (4:3)</PresentationFormat>
  <Paragraphs>29</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Blood  Valves and tissue fluid</vt:lpstr>
      <vt:lpstr>Learning outcomes...</vt:lpstr>
      <vt:lpstr>Heart beat</vt:lpstr>
      <vt:lpstr>Slide 4</vt:lpstr>
      <vt:lpstr>Slide 5</vt:lpstr>
      <vt:lpstr>What is the function of a valve?</vt:lpstr>
      <vt:lpstr>Slide 7</vt:lpstr>
      <vt:lpstr>Tissue fluid </vt:lpstr>
      <vt:lpstr>      Different types of blood vessels</vt:lpstr>
      <vt:lpstr>Slide 10</vt:lpstr>
      <vt:lpstr>Slide 11</vt:lpstr>
      <vt:lpstr>Slide 12</vt:lpstr>
    </vt:vector>
  </TitlesOfParts>
  <Company>London Borough of Havering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Valves and tissue fluid</dc:title>
  <dc:creator>mmeyers</dc:creator>
  <cp:lastModifiedBy>mmeyers</cp:lastModifiedBy>
  <cp:revision>12</cp:revision>
  <dcterms:created xsi:type="dcterms:W3CDTF">2013-02-26T07:31:41Z</dcterms:created>
  <dcterms:modified xsi:type="dcterms:W3CDTF">2014-05-13T10:24:25Z</dcterms:modified>
</cp:coreProperties>
</file>